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 id="2147483758" r:id="rId5"/>
    <p:sldMasterId id="2147483863" r:id="rId6"/>
  </p:sldMasterIdLst>
  <p:notesMasterIdLst>
    <p:notesMasterId r:id="rId39"/>
  </p:notesMasterIdLst>
  <p:sldIdLst>
    <p:sldId id="256" r:id="rId7"/>
    <p:sldId id="2147473078" r:id="rId8"/>
    <p:sldId id="2147472880" r:id="rId9"/>
    <p:sldId id="371" r:id="rId10"/>
    <p:sldId id="817" r:id="rId11"/>
    <p:sldId id="2147473116" r:id="rId12"/>
    <p:sldId id="2147473080" r:id="rId13"/>
    <p:sldId id="2147473081" r:id="rId14"/>
    <p:sldId id="2147473082" r:id="rId15"/>
    <p:sldId id="2147473085" r:id="rId16"/>
    <p:sldId id="882" r:id="rId17"/>
    <p:sldId id="812" r:id="rId18"/>
    <p:sldId id="3452" r:id="rId19"/>
    <p:sldId id="2147473106" r:id="rId20"/>
    <p:sldId id="2147472882" r:id="rId21"/>
    <p:sldId id="2147472878" r:id="rId22"/>
    <p:sldId id="2147472776" r:id="rId23"/>
    <p:sldId id="935" r:id="rId24"/>
    <p:sldId id="857" r:id="rId25"/>
    <p:sldId id="858" r:id="rId26"/>
    <p:sldId id="869" r:id="rId27"/>
    <p:sldId id="2147473113" r:id="rId28"/>
    <p:sldId id="867" r:id="rId29"/>
    <p:sldId id="871" r:id="rId30"/>
    <p:sldId id="883" r:id="rId31"/>
    <p:sldId id="872" r:id="rId32"/>
    <p:sldId id="873" r:id="rId33"/>
    <p:sldId id="389" r:id="rId34"/>
    <p:sldId id="877" r:id="rId35"/>
    <p:sldId id="372" r:id="rId36"/>
    <p:sldId id="373" r:id="rId37"/>
    <p:sldId id="25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F09743-5E79-8CED-4377-3C52ACC3FD41}" name="Ward, Erin" initials="EW" userId="S::Erin.Ward@mercer.com::12359665-3428-4b0f-8502-8753480edf41" providerId="AD"/>
  <p188:author id="{2A03EA54-ABD5-A38E-35F8-F67F5BA9D708}" name="Maureen Manring" initials="MM" userId="S::Maureen_Manring@bcbsnm.com::8610ce00-aab0-4f47-8d31-3bd1104bef83" providerId="AD"/>
  <p188:author id="{F8DB4F9E-F45E-6A58-556E-FA1448495B54}" name="Cibula, Ben" initials="BC" userId="S::ben.cibula@mercer.com::ec289f3a-7ff5-4a4f-b600-a8305c8029b2" providerId="AD"/>
  <p188:author id="{A5DAF8DC-CC8D-BC99-0A12-7ECAB624F250}" name="Jennie Duran" initials="JD" userId="S::Jennie_Duran@bcbsnm.com::45c1be89-4ead-462e-9014-55f9f08d29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1CB9C-B77B-46C8-8968-16F9E5276E24}" v="3" dt="2026-04-01T17:40:41.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498" autoAdjust="0"/>
  </p:normalViewPr>
  <p:slideViewPr>
    <p:cSldViewPr snapToGrid="0">
      <p:cViewPr varScale="1">
        <p:scale>
          <a:sx n="121" d="100"/>
          <a:sy n="121" d="100"/>
        </p:scale>
        <p:origin x="108" y="150"/>
      </p:cViewPr>
      <p:guideLst/>
    </p:cSldViewPr>
  </p:slideViewPr>
  <p:notesTextViewPr>
    <p:cViewPr>
      <p:scale>
        <a:sx n="1" d="1"/>
        <a:sy n="1" d="1"/>
      </p:scale>
      <p:origin x="0" y="0"/>
    </p:cViewPr>
  </p:notesTextViewPr>
  <p:sorterViewPr>
    <p:cViewPr>
      <p:scale>
        <a:sx n="100" d="100"/>
        <a:sy n="100" d="100"/>
      </p:scale>
      <p:origin x="0" y="-44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6D289-D73D-4FA9-9BCA-A82FBED48E77}" type="datetimeFigureOut">
              <a:rPr lang="en-US" smtClean="0"/>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61E5F-9B7D-4495-A25E-BCCD896B9137}" type="slidenum">
              <a:rPr lang="en-US" smtClean="0"/>
              <a:t>‹#›</a:t>
            </a:fld>
            <a:endParaRPr lang="en-US"/>
          </a:p>
        </p:txBody>
      </p:sp>
    </p:spTree>
    <p:extLst>
      <p:ext uri="{BB962C8B-B14F-4D97-AF65-F5344CB8AC3E}">
        <p14:creationId xmlns:p14="http://schemas.microsoft.com/office/powerpoint/2010/main" val="2208306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yfyi.sharepoint.com/sites/hub-opscomms/SitePages/Preventive-Services.asp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rldefense.com/v3/__http:/galileo.health/bcbsnm__;!!LAlM4g!yQAWx-N5tWSXRZrgiBHHAoAKYySvWYGdlQzEnfm-D6RIkvdgAY7m7MJke8XaBFk6VB4daVfcqua07gJ7j8nAS8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44718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0005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/30/25</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CC"/>
                </a:solidFill>
                <a:cs typeface="Arial" panose="020B0604020202020204" pitchFamily="34" charset="0"/>
              </a:rPr>
              <a:t>Content</a:t>
            </a:r>
            <a:r>
              <a:rPr lang="en-US" baseline="0" dirty="0">
                <a:solidFill>
                  <a:srgbClr val="0066CC"/>
                </a:solidFill>
                <a:cs typeface="Arial" panose="020B0604020202020204" pitchFamily="34" charset="0"/>
              </a:rPr>
              <a:t> approved by Jennifer Fiske, Chris Segura</a:t>
            </a:r>
            <a:endParaRPr lang="en-US" dirty="0">
              <a:solidFill>
                <a:srgbClr val="0066CC"/>
              </a:solidFill>
              <a:cs typeface="Arial" panose="020B0604020202020204" pitchFamily="34" charset="0"/>
            </a:endParaRPr>
          </a:p>
          <a:p>
            <a:pPr defTabSz="931609">
              <a:spcBef>
                <a:spcPct val="50000"/>
              </a:spcBef>
              <a:spcAft>
                <a:spcPct val="25000"/>
              </a:spcAft>
              <a:buClr>
                <a:schemeClr val="hlink"/>
              </a:buClr>
              <a:defRPr/>
            </a:pPr>
            <a:endParaRPr lang="en-US" b="1" dirty="0"/>
          </a:p>
          <a:p>
            <a:pPr defTabSz="931609">
              <a:spcBef>
                <a:spcPct val="50000"/>
              </a:spcBef>
              <a:spcAft>
                <a:spcPct val="25000"/>
              </a:spcAft>
              <a:buClr>
                <a:schemeClr val="hlink"/>
              </a:buClr>
              <a:defRPr/>
            </a:pPr>
            <a:r>
              <a:rPr lang="en-US" b="1" u="sng" dirty="0">
                <a:solidFill>
                  <a:schemeClr val="tx1"/>
                </a:solidFill>
              </a:rPr>
              <a:t>IMPORTANT to remember</a:t>
            </a:r>
            <a:r>
              <a:rPr lang="en-US" i="1" dirty="0">
                <a:solidFill>
                  <a:schemeClr val="tx1"/>
                </a:solidFill>
              </a:rPr>
              <a:t>: Lab tests related to an illness or condition – such as diabetes or asthma – </a:t>
            </a:r>
            <a:r>
              <a:rPr lang="en-US" i="1" u="sng" dirty="0">
                <a:solidFill>
                  <a:schemeClr val="tx1"/>
                </a:solidFill>
              </a:rPr>
              <a:t>are not</a:t>
            </a:r>
            <a:r>
              <a:rPr lang="en-US" i="1" dirty="0">
                <a:solidFill>
                  <a:schemeClr val="tx1"/>
                </a:solidFill>
              </a:rPr>
              <a:t> considered preventive and are covered under applicable deductible and coinsurance levels. Because these tests feel “routine” to the member, this can cause confusion.</a:t>
            </a:r>
          </a:p>
          <a:p>
            <a:pPr defTabSz="931609">
              <a:spcBef>
                <a:spcPct val="50000"/>
              </a:spcBef>
              <a:spcAft>
                <a:spcPct val="25000"/>
              </a:spcAft>
              <a:buClr>
                <a:schemeClr val="hlink"/>
              </a:buClr>
              <a:defRPr/>
            </a:pPr>
            <a:endParaRPr lang="en-US" i="1" dirty="0"/>
          </a:p>
          <a:p>
            <a:pPr defTabSz="931609">
              <a:spcBef>
                <a:spcPct val="50000"/>
              </a:spcBef>
              <a:spcAft>
                <a:spcPct val="25000"/>
              </a:spcAft>
              <a:buClr>
                <a:schemeClr val="hlink"/>
              </a:buClr>
              <a:defRPr/>
            </a:pPr>
            <a:r>
              <a:rPr lang="en-US" dirty="0"/>
              <a:t>Non-grandfathered health plans are required by the Affordable Care Act to provide coverage for preventive care services without cost-sharing only when the member uses a network provider. You may have to pay all or part of the cost of preventive care if your health plan is grandfathered.</a:t>
            </a:r>
          </a:p>
          <a:p>
            <a:pPr defTabSz="931609">
              <a:spcBef>
                <a:spcPct val="50000"/>
              </a:spcBef>
              <a:spcAft>
                <a:spcPct val="25000"/>
              </a:spcAft>
              <a:buClr>
                <a:schemeClr val="hlink"/>
              </a:buClr>
              <a:defRPr/>
            </a:pPr>
            <a:endParaRPr lang="en-US" dirty="0"/>
          </a:p>
          <a:p>
            <a:pPr defTabSz="931609">
              <a:spcBef>
                <a:spcPct val="50000"/>
              </a:spcBef>
              <a:spcAft>
                <a:spcPct val="25000"/>
              </a:spcAft>
              <a:buClr>
                <a:schemeClr val="hlink"/>
              </a:buClr>
              <a:defRPr/>
            </a:pPr>
            <a:r>
              <a:rPr lang="en-US" dirty="0"/>
              <a:t>To find out if your plan is grandfathered or non-grandfathered, call the Customer Service number listed on your member ID card. </a:t>
            </a:r>
          </a:p>
          <a:p>
            <a:pPr defTabSz="931609">
              <a:spcBef>
                <a:spcPct val="50000"/>
              </a:spcBef>
              <a:spcAft>
                <a:spcPct val="25000"/>
              </a:spcAft>
              <a:buClr>
                <a:schemeClr val="hlink"/>
              </a:buClr>
              <a:defRPr/>
            </a:pPr>
            <a:endParaRPr lang="en-US" dirty="0"/>
          </a:p>
          <a:p>
            <a:pPr defTabSz="931609">
              <a:spcBef>
                <a:spcPct val="50000"/>
              </a:spcBef>
              <a:spcAft>
                <a:spcPct val="25000"/>
              </a:spcAft>
              <a:buClr>
                <a:schemeClr val="hlink"/>
              </a:buClr>
              <a:defRPr/>
            </a:pPr>
            <a:r>
              <a:rPr lang="en-US" sz="1200" b="0" i="0" kern="1200" dirty="0">
                <a:solidFill>
                  <a:schemeClr val="tx1"/>
                </a:solidFill>
                <a:effectLst/>
                <a:latin typeface="Arial" panose="020B0604020202020204" pitchFamily="34" charset="0"/>
                <a:ea typeface="+mn-ea"/>
                <a:cs typeface="Arial" panose="020B0604020202020204" pitchFamily="34" charset="0"/>
              </a:rPr>
              <a:t>2025 Preventive Services Member Flier, access from: </a:t>
            </a:r>
            <a:br>
              <a:rPr lang="en-US" dirty="0"/>
            </a:br>
            <a:r>
              <a:rPr lang="en-US" sz="1200" b="0" i="0" u="none" strike="noStrike" kern="1200" dirty="0">
                <a:solidFill>
                  <a:schemeClr val="tx1"/>
                </a:solidFill>
                <a:effectLst/>
                <a:latin typeface="Arial" panose="020B0604020202020204" pitchFamily="34" charset="0"/>
                <a:ea typeface="+mn-ea"/>
                <a:cs typeface="Arial" panose="020B0604020202020204" pitchFamily="34" charset="0"/>
                <a:hlinkClick r:id="rId3"/>
              </a:rPr>
              <a:t>https://myfyi.sharepoint.com/sites/hub-opscomms/SitePages/Preventive-Services.aspx</a:t>
            </a:r>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12</a:t>
            </a:fld>
            <a:endParaRPr lang="en-US" dirty="0"/>
          </a:p>
        </p:txBody>
      </p:sp>
    </p:spTree>
    <p:extLst>
      <p:ext uri="{BB962C8B-B14F-4D97-AF65-F5344CB8AC3E}">
        <p14:creationId xmlns:p14="http://schemas.microsoft.com/office/powerpoint/2010/main" val="167703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panose="020B0604020202020204" pitchFamily="34" charset="0"/>
                <a:ea typeface="+mn-ea"/>
                <a:cs typeface="Arial" panose="020B0604020202020204" pitchFamily="34" charset="0"/>
              </a:rPr>
              <a:t>In 2026 get High-quality primary care that’s always available through Galileo</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en-US" sz="1100" kern="1200" dirty="0">
                <a:solidFill>
                  <a:schemeClr val="tx1"/>
                </a:solidFill>
                <a:effectLst/>
                <a:latin typeface="Arial" panose="020B0604020202020204" pitchFamily="34" charset="0"/>
                <a:ea typeface="+mn-ea"/>
                <a:cs typeface="Arial" panose="020B0604020202020204" pitchFamily="34" charset="0"/>
              </a:rPr>
              <a:t>As you know, providing our members with the best healthcare options is top priority. We understand the importance of convenience, accessibility, and quality of care. Our virtual primary care services provided by Galileo offers a range of benefits. </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pPr lvl="0"/>
            <a:r>
              <a:rPr lang="en-US" sz="1100" b="1" kern="1200" dirty="0">
                <a:solidFill>
                  <a:schemeClr val="tx1"/>
                </a:solidFill>
                <a:effectLst/>
                <a:latin typeface="Arial" panose="020B0604020202020204" pitchFamily="34" charset="0"/>
                <a:ea typeface="+mn-ea"/>
                <a:cs typeface="Arial" panose="020B0604020202020204" pitchFamily="34" charset="0"/>
              </a:rPr>
              <a:t>Convenience and Accessibility: </a:t>
            </a:r>
            <a:r>
              <a:rPr lang="en-US" sz="1100" kern="1200" dirty="0">
                <a:solidFill>
                  <a:schemeClr val="tx1"/>
                </a:solidFill>
                <a:effectLst/>
                <a:latin typeface="Arial" panose="020B0604020202020204" pitchFamily="34" charset="0"/>
                <a:ea typeface="+mn-ea"/>
                <a:cs typeface="Arial" panose="020B0604020202020204" pitchFamily="34" charset="0"/>
              </a:rPr>
              <a:t>Member can consult with a primary care physician from the comfort of their homes, or work. Reducing the need for travel and wait times for an in-person appointment. </a:t>
            </a:r>
          </a:p>
          <a:p>
            <a:pPr lvl="0"/>
            <a:r>
              <a:rPr lang="en-US" sz="1100" b="1" kern="1200" dirty="0">
                <a:solidFill>
                  <a:schemeClr val="tx1"/>
                </a:solidFill>
                <a:effectLst/>
                <a:latin typeface="Arial" panose="020B0604020202020204" pitchFamily="34" charset="0"/>
                <a:ea typeface="+mn-ea"/>
                <a:cs typeface="Arial" panose="020B0604020202020204" pitchFamily="34" charset="0"/>
              </a:rPr>
              <a:t>Comprehensive Care: </a:t>
            </a:r>
            <a:r>
              <a:rPr lang="en-US" sz="1100" kern="1200" dirty="0">
                <a:solidFill>
                  <a:schemeClr val="tx1"/>
                </a:solidFill>
                <a:effectLst/>
                <a:latin typeface="Arial" panose="020B0604020202020204" pitchFamily="34" charset="0"/>
                <a:ea typeface="+mn-ea"/>
                <a:cs typeface="Arial" panose="020B0604020202020204" pitchFamily="34" charset="0"/>
              </a:rPr>
              <a:t>Virtual primary care includes routine check-ups, chronic conditions management, prescription refills, and more. </a:t>
            </a:r>
          </a:p>
          <a:p>
            <a:pPr lvl="0"/>
            <a:r>
              <a:rPr lang="en-US" sz="1100" kern="1200" dirty="0">
                <a:solidFill>
                  <a:schemeClr val="tx1"/>
                </a:solidFill>
                <a:effectLst/>
                <a:latin typeface="Arial" panose="020B0604020202020204" pitchFamily="34" charset="0"/>
                <a:ea typeface="+mn-ea"/>
                <a:cs typeface="Arial" panose="020B0604020202020204" pitchFamily="34" charset="0"/>
              </a:rPr>
              <a:t>24/7 Availability: Access to healthcare professionals around the clock ensures your clients receive timely medical advice and support. </a:t>
            </a:r>
          </a:p>
          <a:p>
            <a:pPr lvl="0"/>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en-US" sz="1100" kern="1200" dirty="0">
                <a:solidFill>
                  <a:schemeClr val="tx1"/>
                </a:solidFill>
                <a:effectLst/>
                <a:latin typeface="Arial" panose="020B0604020202020204" pitchFamily="34" charset="0"/>
                <a:ea typeface="+mn-ea"/>
                <a:cs typeface="Arial" panose="020B0604020202020204" pitchFamily="34" charset="0"/>
              </a:rPr>
              <a:t>How Galileo Works </a:t>
            </a:r>
          </a:p>
          <a:p>
            <a:r>
              <a:rPr lang="en-US" sz="1100" kern="1200" dirty="0">
                <a:solidFill>
                  <a:schemeClr val="tx1"/>
                </a:solidFill>
                <a:effectLst/>
                <a:latin typeface="Arial" panose="020B0604020202020204" pitchFamily="34" charset="0"/>
                <a:ea typeface="+mn-ea"/>
                <a:cs typeface="Arial" panose="020B0604020202020204" pitchFamily="34" charset="0"/>
              </a:rPr>
              <a:t>Galileo is in-network with Blue Cross and Blue Shield of New Mexico</a:t>
            </a:r>
          </a:p>
          <a:p>
            <a:r>
              <a:rPr lang="en-US" sz="1100" kern="1200" dirty="0">
                <a:solidFill>
                  <a:schemeClr val="tx1"/>
                </a:solidFill>
                <a:effectLst/>
                <a:latin typeface="Arial" panose="020B0604020202020204" pitchFamily="34" charset="0"/>
                <a:ea typeface="+mn-ea"/>
                <a:cs typeface="Arial" panose="020B0604020202020204" pitchFamily="34" charset="0"/>
              </a:rPr>
              <a:t>• Connect with real doctors anytime via video or chat on the Galileo app (available in English &amp; Spanish). </a:t>
            </a:r>
          </a:p>
          <a:p>
            <a:r>
              <a:rPr lang="en-US" sz="1100" kern="1200" dirty="0">
                <a:solidFill>
                  <a:schemeClr val="tx1"/>
                </a:solidFill>
                <a:effectLst/>
                <a:latin typeface="Arial" panose="020B0604020202020204" pitchFamily="34" charset="0"/>
                <a:ea typeface="+mn-ea"/>
                <a:cs typeface="Arial" panose="020B0604020202020204" pitchFamily="34" charset="0"/>
              </a:rPr>
              <a:t>• Get care for almost any health concern, from everyday issues like acne and colds to ongoing conditions like anxiety and diabetes. </a:t>
            </a:r>
          </a:p>
          <a:p>
            <a:r>
              <a:rPr lang="en-US" sz="1100" kern="1200" dirty="0">
                <a:solidFill>
                  <a:schemeClr val="tx1"/>
                </a:solidFill>
                <a:effectLst/>
                <a:latin typeface="Arial" panose="020B0604020202020204" pitchFamily="34" charset="0"/>
                <a:ea typeface="+mn-ea"/>
                <a:cs typeface="Arial" panose="020B0604020202020204" pitchFamily="34" charset="0"/>
              </a:rPr>
              <a:t>• Prioritize your health with an annual wellness visit over video. </a:t>
            </a:r>
          </a:p>
          <a:p>
            <a:r>
              <a:rPr lang="en-US" sz="1100" kern="1200" dirty="0">
                <a:solidFill>
                  <a:schemeClr val="tx1"/>
                </a:solidFill>
                <a:effectLst/>
                <a:latin typeface="Arial" panose="020B0604020202020204" pitchFamily="34" charset="0"/>
                <a:ea typeface="+mn-ea"/>
                <a:cs typeface="Arial" panose="020B0604020202020204" pitchFamily="34" charset="0"/>
              </a:rPr>
              <a:t>• Feel heard, not rushed. Galileo providers take their time and listen to your questions and concerns.</a:t>
            </a:r>
          </a:p>
          <a:p>
            <a:r>
              <a:rPr lang="en-US" sz="1100" kern="1200" dirty="0">
                <a:solidFill>
                  <a:schemeClr val="tx1"/>
                </a:solidFill>
                <a:effectLst/>
                <a:latin typeface="Arial" panose="020B0604020202020204" pitchFamily="34" charset="0"/>
                <a:ea typeface="+mn-ea"/>
                <a:cs typeface="Arial" panose="020B0604020202020204" pitchFamily="34" charset="0"/>
              </a:rPr>
              <a:t>  </a:t>
            </a:r>
          </a:p>
          <a:p>
            <a:r>
              <a:rPr lang="en-US" sz="1100" kern="1200" dirty="0">
                <a:solidFill>
                  <a:schemeClr val="tx1"/>
                </a:solidFill>
                <a:effectLst/>
                <a:latin typeface="Arial" panose="020B0604020202020204" pitchFamily="34" charset="0"/>
                <a:ea typeface="+mn-ea"/>
                <a:cs typeface="Arial" panose="020B0604020202020204" pitchFamily="34" charset="0"/>
              </a:rPr>
              <a:t>This provider option is a powerful addition to the services provided to our members.  Virtual primary care gives members an opportunity to access additional providers for services. </a:t>
            </a:r>
          </a:p>
          <a:p>
            <a:r>
              <a:rPr lang="en-US" sz="1100" b="1" kern="1200" dirty="0">
                <a:solidFill>
                  <a:schemeClr val="tx1"/>
                </a:solidFill>
                <a:effectLst/>
                <a:latin typeface="Arial" panose="020B0604020202020204" pitchFamily="34" charset="0"/>
                <a:ea typeface="+mn-ea"/>
                <a:cs typeface="Arial" panose="020B0604020202020204" pitchFamily="34" charset="0"/>
              </a:rPr>
              <a:t>Employer Groups and their Eligible Members can learn more about Galileo and create their account to get started at </a:t>
            </a:r>
            <a:r>
              <a:rPr lang="en-US" sz="1100" b="1" u="sng" kern="1200" dirty="0" err="1">
                <a:solidFill>
                  <a:schemeClr val="tx1"/>
                </a:solidFill>
                <a:effectLs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galileo.health</a:t>
            </a:r>
            <a:r>
              <a:rPr lang="en-US" sz="1100" b="1" u="sng" kern="1200" dirty="0">
                <a:solidFill>
                  <a:schemeClr val="tx1"/>
                </a:solidFill>
                <a:effectLs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a:t>
            </a:r>
            <a:r>
              <a:rPr lang="en-US" sz="1100" b="1" u="sng" kern="1200" dirty="0" err="1">
                <a:solidFill>
                  <a:schemeClr val="tx1"/>
                </a:solidFill>
                <a:effectLs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bcbsnm</a:t>
            </a:r>
            <a:r>
              <a:rPr lang="en-US" sz="1100" b="1" kern="1200" dirty="0">
                <a:solidFill>
                  <a:schemeClr val="tx1"/>
                </a:solidFill>
                <a:effectLst/>
                <a:latin typeface="Arial" panose="020B0604020202020204" pitchFamily="34" charset="0"/>
                <a:ea typeface="+mn-ea"/>
                <a:cs typeface="Arial" panose="020B0604020202020204" pitchFamily="34" charset="0"/>
              </a:rPr>
              <a:t> or call (855) 648-8859 or Email: support@galileohealth.com</a:t>
            </a:r>
            <a:endParaRPr lang="en-US"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7605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Both services provide a safe, fast and convenient option that serves as an alternative to a normal doctor visit, especially to those who may not have a primary care physician or may be experiencing a lapse in treatment. </a:t>
            </a:r>
          </a:p>
          <a:p>
            <a:pPr marL="171450" indent="-171450">
              <a:buFont typeface="Arial" panose="020B0604020202020204" pitchFamily="34" charset="0"/>
              <a:buChar char="•"/>
            </a:pPr>
            <a:r>
              <a:rPr lang="en-US" dirty="0"/>
              <a:t>Our services may allow participants to receive medical counsel at an expedited pace considering that choosing an in-network physician, as well as scheduling an appointment can be an arduous task at times.</a:t>
            </a:r>
          </a:p>
          <a:p>
            <a:pPr marL="171450" indent="-171450">
              <a:buFont typeface="Arial" panose="020B0604020202020204" pitchFamily="34" charset="0"/>
              <a:buChar char="•"/>
            </a:pPr>
            <a:r>
              <a:rPr lang="en-US" dirty="0"/>
              <a:t>The virtual consultation can be done in the comfort of your own home, skipping reception at the doctor's office as well as lengthy wait times.</a:t>
            </a:r>
          </a:p>
          <a:p>
            <a:pPr marL="171450" indent="-171450">
              <a:buFont typeface="Arial" panose="020B0604020202020204" pitchFamily="34" charset="0"/>
              <a:buChar char="•"/>
            </a:pPr>
            <a:r>
              <a:rPr lang="en-US" dirty="0"/>
              <a:t>NP’s will explain your Blood Panel Results and discuss a Personalized Action Plan tailored to your health.</a:t>
            </a:r>
          </a:p>
          <a:p>
            <a:pPr marL="171450" indent="-171450">
              <a:buFont typeface="Arial" panose="020B0604020202020204" pitchFamily="34" charset="0"/>
              <a:buChar char="•"/>
            </a:pPr>
            <a:r>
              <a:rPr lang="en-US" dirty="0"/>
              <a:t>Referrals into health improvement programs may be recommended based off findings and results are sent to each participant's smartphone and to their PCP if </a:t>
            </a:r>
            <a:r>
              <a:rPr lang="en-US"/>
              <a:t>the </a:t>
            </a:r>
            <a:endParaRPr lang="en-US" dirty="0"/>
          </a:p>
          <a:p>
            <a:pPr marL="171450" indent="-171450">
              <a:buFont typeface="Arial" panose="020B0604020202020204" pitchFamily="34" charset="0"/>
              <a:buChar char="•"/>
            </a:pPr>
            <a:r>
              <a:rPr lang="en-US" dirty="0"/>
              <a:t> Those without a PCP will be assisted in finding one for preventative and continued care.</a:t>
            </a:r>
            <a:br>
              <a:rPr lang="en-US" dirty="0"/>
            </a:br>
            <a:endParaRPr lang="en-US" dirty="0"/>
          </a:p>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B371F-05D6-6C41-BF21-49D501903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51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Under your plan, </a:t>
            </a:r>
            <a:r>
              <a:rPr lang="en-US" sz="1200" b="0" kern="1200" dirty="0">
                <a:solidFill>
                  <a:schemeClr val="tx1"/>
                </a:solidFill>
                <a:effectLst/>
                <a:latin typeface="Arial" panose="020B0604020202020204" pitchFamily="34" charset="0"/>
                <a:ea typeface="+mn-ea"/>
                <a:cs typeface="Arial" panose="020B0604020202020204" pitchFamily="34" charset="0"/>
              </a:rPr>
              <a:t>Get cost-effective, 24/7 Care with Virtual Visits powered by </a:t>
            </a:r>
            <a:r>
              <a:rPr lang="en-US" sz="1200" b="0" kern="1200" dirty="0" err="1">
                <a:solidFill>
                  <a:schemeClr val="tx1"/>
                </a:solidFill>
                <a:effectLst/>
                <a:latin typeface="Arial" panose="020B0604020202020204" pitchFamily="34" charset="0"/>
                <a:ea typeface="+mn-ea"/>
                <a:cs typeface="Arial" panose="020B0604020202020204" pitchFamily="34" charset="0"/>
              </a:rPr>
              <a:t>MDLive</a:t>
            </a:r>
            <a:r>
              <a:rPr lang="en-US" sz="1200" b="0" kern="1200" dirty="0">
                <a:solidFill>
                  <a:schemeClr val="tx1"/>
                </a:solidFill>
                <a:effectLst/>
                <a:latin typeface="Arial" panose="020B0604020202020204" pitchFamily="34" charset="0"/>
                <a:ea typeface="+mn-ea"/>
                <a:cs typeface="Arial" panose="020B0604020202020204" pitchFamily="34" charset="0"/>
              </a:rPr>
              <a:t>.</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With Virtual Visits from </a:t>
            </a:r>
            <a:r>
              <a:rPr lang="en-US" sz="1200" b="0" kern="1200" dirty="0" err="1">
                <a:solidFill>
                  <a:schemeClr val="tx1"/>
                </a:solidFill>
                <a:effectLst/>
                <a:latin typeface="Arial" panose="020B0604020202020204" pitchFamily="34" charset="0"/>
                <a:ea typeface="+mn-ea"/>
                <a:cs typeface="Arial" panose="020B0604020202020204" pitchFamily="34" charset="0"/>
              </a:rPr>
              <a:t>MDLive</a:t>
            </a:r>
            <a:r>
              <a:rPr lang="en-US" sz="1200" b="0" kern="1200" dirty="0">
                <a:solidFill>
                  <a:schemeClr val="tx1"/>
                </a:solidFill>
                <a:effectLst/>
                <a:latin typeface="Arial" panose="020B0604020202020204" pitchFamily="34" charset="0"/>
                <a:ea typeface="+mn-ea"/>
                <a:cs typeface="Arial" panose="020B0604020202020204" pitchFamily="34" charset="0"/>
              </a:rPr>
              <a:t>, the doctor is always in. Skip expensive ER Bills and waiting to see a doctor. You can speak with a Virtual Visits doctor within minutes. This Blue Cross and Blue Shield of New Mexico benefit gives you access to 24/7 non-emergency care from a board-certified doctor or therapist by phone, online video or mobile app –no matter where you live. Services are available in both English and Spanish with translation services available in other languages.</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dirty="0">
                <a:solidFill>
                  <a:schemeClr val="tx1"/>
                </a:solidFill>
              </a:rPr>
              <a:t>This digitally based solution saves you time and provides you with cost effective health care any time any place. When appropriate, prescriptions can be sent instantly to the member’s pharmacy of choice.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So, remember the next time you or a covered family member isn’t feeling well, with Virtual Visits you have 24/7 access to get care the convenient way in the comfort of your home!</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AD50030-D427-4D2C-AB9A-8FAAB784D6E3}" type="slidenum">
              <a:rPr lang="en-US" smtClean="0"/>
              <a:pPr/>
              <a:t>15</a:t>
            </a:fld>
            <a:endParaRPr lang="en-US" dirty="0"/>
          </a:p>
        </p:txBody>
      </p:sp>
    </p:spTree>
    <p:extLst>
      <p:ext uri="{BB962C8B-B14F-4D97-AF65-F5344CB8AC3E}">
        <p14:creationId xmlns:p14="http://schemas.microsoft.com/office/powerpoint/2010/main" val="230157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b="0" strike="noStrike" dirty="0">
                <a:solidFill>
                  <a:schemeClr val="tx1"/>
                </a:solidFill>
                <a:latin typeface="Arial" panose="020B0604020202020204" pitchFamily="34" charset="0"/>
                <a:cs typeface="Arial" panose="020B0604020202020204" pitchFamily="34" charset="0"/>
              </a:rPr>
              <a:t>Approved </a:t>
            </a:r>
            <a:r>
              <a:rPr lang="en-US" b="0" i="0" u="none" strike="noStrike" dirty="0">
                <a:solidFill>
                  <a:schemeClr val="tx1"/>
                </a:solidFill>
                <a:effectLst/>
                <a:latin typeface="Arial" panose="020B0604020202020204" pitchFamily="34" charset="0"/>
                <a:cs typeface="Arial" panose="020B0604020202020204" pitchFamily="34" charset="0"/>
              </a:rPr>
              <a:t>07/25/25</a:t>
            </a:r>
            <a:r>
              <a:rPr lang="en-US" b="0" strike="noStrike" dirty="0">
                <a:solidFill>
                  <a:schemeClr val="tx1"/>
                </a:solidFill>
                <a:latin typeface="Arial" panose="020B0604020202020204" pitchFamily="34" charset="0"/>
                <a:cs typeface="Arial" panose="020B0604020202020204" pitchFamily="34" charset="0"/>
              </a:rPr>
              <a:t> </a:t>
            </a:r>
          </a:p>
          <a:p>
            <a:pPr defTabSz="933277">
              <a:defRPr/>
            </a:pPr>
            <a:r>
              <a:rPr lang="en-US" b="0" dirty="0">
                <a:solidFill>
                  <a:schemeClr val="tx1"/>
                </a:solidFill>
                <a:latin typeface="Arial" panose="020B0604020202020204" pitchFamily="34" charset="0"/>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rPr>
              <a:t>Content</a:t>
            </a:r>
            <a:r>
              <a:rPr lang="en-US" b="0" baseline="0" dirty="0">
                <a:solidFill>
                  <a:schemeClr val="tx1"/>
                </a:solidFill>
                <a:latin typeface="Arial" panose="020B0604020202020204" pitchFamily="34" charset="0"/>
                <a:cs typeface="Arial" panose="020B0604020202020204" pitchFamily="34" charset="0"/>
              </a:rPr>
              <a:t> approved by Vani Vinay, Shawna Lewis,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Jessica Doyle,</a:t>
            </a:r>
            <a:r>
              <a:rPr lang="en-US" b="0" dirty="0">
                <a:solidFill>
                  <a:schemeClr val="tx1"/>
                </a:solidFill>
                <a:latin typeface="Arial" panose="020B0604020202020204" pitchFamily="34" charset="0"/>
                <a:cs typeface="Arial" panose="020B0604020202020204" pitchFamily="34" charset="0"/>
              </a:rPr>
              <a:t>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Chris Segura</a:t>
            </a:r>
            <a:r>
              <a:rPr lang="en-US" b="0" dirty="0">
                <a:solidFill>
                  <a:schemeClr val="tx1"/>
                </a:solidFill>
                <a:latin typeface="Arial" panose="020B0604020202020204" pitchFamily="34" charset="0"/>
                <a:cs typeface="Arial" panose="020B0604020202020204" pitchFamily="34" charset="0"/>
              </a:rPr>
              <a:t> </a:t>
            </a:r>
          </a:p>
          <a:p>
            <a:pPr marL="0" indent="0">
              <a:buFontTx/>
              <a:buNone/>
            </a:pPr>
            <a:endParaRPr lang="en-US" sz="1200" b="1" dirty="0"/>
          </a:p>
          <a:p>
            <a:pPr marL="0" indent="0">
              <a:buFontTx/>
              <a:buNone/>
            </a:pPr>
            <a:r>
              <a:rPr lang="en-US" sz="1200" b="1" dirty="0">
                <a:solidFill>
                  <a:schemeClr val="tx1"/>
                </a:solidFill>
              </a:rPr>
              <a:t>Integration: </a:t>
            </a:r>
            <a:r>
              <a:rPr lang="en-US" sz="1200" b="0" dirty="0">
                <a:solidFill>
                  <a:schemeClr val="tx1"/>
                </a:solidFill>
              </a:rPr>
              <a:t>To give you </a:t>
            </a:r>
            <a:r>
              <a:rPr lang="en-US" sz="1200" dirty="0">
                <a:solidFill>
                  <a:schemeClr val="tx1"/>
                </a:solidFill>
              </a:rPr>
              <a:t>an integrated, seamless experience, BCBSNM has created a digital, one-stop-shop where all behavioral health (BH) providers, vendors and BH resources can be found. </a:t>
            </a:r>
          </a:p>
          <a:p>
            <a:pPr marL="0" indent="0">
              <a:buFontTx/>
              <a:buNone/>
            </a:pPr>
            <a:endParaRPr lang="en-US" sz="1200" dirty="0">
              <a:solidFill>
                <a:schemeClr val="tx1"/>
              </a:solidFill>
            </a:endParaRPr>
          </a:p>
          <a:p>
            <a:pPr marL="0" indent="0">
              <a:buFontTx/>
              <a:buNone/>
            </a:pPr>
            <a:r>
              <a:rPr lang="en-US" sz="1200" b="1" dirty="0">
                <a:solidFill>
                  <a:schemeClr val="tx1"/>
                </a:solidFill>
              </a:rPr>
              <a:t>Navigation: </a:t>
            </a:r>
            <a:r>
              <a:rPr lang="en-US" sz="1200" dirty="0">
                <a:solidFill>
                  <a:schemeClr val="tx1"/>
                </a:solidFill>
              </a:rPr>
              <a:t>Within this platform, you will have access to a comprehensive self-assessment where you indicate the mental health symptoms you’re experiencing and the corresponding severity level of those symptoms. </a:t>
            </a:r>
          </a:p>
          <a:p>
            <a:pPr marL="0" indent="0">
              <a:buFontTx/>
              <a:buNone/>
            </a:pPr>
            <a:endParaRPr lang="en-US" sz="1200" dirty="0">
              <a:solidFill>
                <a:schemeClr val="tx1"/>
              </a:solidFill>
            </a:endParaRPr>
          </a:p>
          <a:p>
            <a:pPr marL="0" indent="0">
              <a:buFontTx/>
              <a:buNone/>
            </a:pPr>
            <a:r>
              <a:rPr lang="en-US" sz="1200" b="1" dirty="0">
                <a:solidFill>
                  <a:schemeClr val="tx1"/>
                </a:solidFill>
              </a:rPr>
              <a:t>Personalization: </a:t>
            </a:r>
            <a:r>
              <a:rPr lang="en-US" sz="1200" dirty="0">
                <a:solidFill>
                  <a:schemeClr val="tx1"/>
                </a:solidFill>
              </a:rPr>
              <a:t>After taking the assessment, you will receive a recommended list of solutions tailored to your needs, including potential providers (therapists and psychiatrists) and/or self-led digital tools available through your plan benefits.</a:t>
            </a:r>
          </a:p>
          <a:p>
            <a:pPr marL="0" indent="0">
              <a:buFontTx/>
              <a:buNone/>
            </a:pPr>
            <a:endParaRPr lang="en-US" sz="1200" dirty="0">
              <a:solidFill>
                <a:schemeClr val="tx1"/>
              </a:solidFill>
            </a:endParaRPr>
          </a:p>
          <a:p>
            <a:pPr marL="0" indent="0">
              <a:buFontTx/>
              <a:buNone/>
            </a:pPr>
            <a:r>
              <a:rPr lang="en-US" sz="1200" b="1" dirty="0">
                <a:solidFill>
                  <a:schemeClr val="tx1"/>
                </a:solidFill>
              </a:rPr>
              <a:t>Access: </a:t>
            </a:r>
            <a:r>
              <a:rPr lang="en-US" sz="1200" dirty="0">
                <a:solidFill>
                  <a:schemeClr val="tx1"/>
                </a:solidFill>
              </a:rPr>
              <a:t>The platform also offers access to existing and </a:t>
            </a:r>
            <a:r>
              <a:rPr lang="en-US" sz="1200" i="1" dirty="0">
                <a:solidFill>
                  <a:schemeClr val="tx1"/>
                </a:solidFill>
              </a:rPr>
              <a:t>new</a:t>
            </a:r>
            <a:r>
              <a:rPr lang="en-US" sz="1200" dirty="0">
                <a:solidFill>
                  <a:schemeClr val="tx1"/>
                </a:solidFill>
              </a:rPr>
              <a:t> specialty BH providers who offer innovative, evidence-based treatment for distinct behavioral health conditions and/or populations, including substance use disorders, pediatric mental illness, eating disorders, obsessive-compulsive disorders and more.</a:t>
            </a:r>
          </a:p>
          <a:p>
            <a:pPr marL="0" indent="0">
              <a:buFontTx/>
              <a:buNone/>
            </a:pPr>
            <a:endParaRPr lang="en-US" sz="1200" dirty="0">
              <a:solidFill>
                <a:schemeClr val="tx1"/>
              </a:solidFill>
            </a:endParaRPr>
          </a:p>
          <a:p>
            <a:pPr marL="0" indent="0">
              <a:buFontTx/>
              <a:buNone/>
            </a:pPr>
            <a:r>
              <a:rPr lang="en-US" sz="1200" dirty="0">
                <a:solidFill>
                  <a:schemeClr val="tx1"/>
                </a:solidFill>
              </a:rPr>
              <a:t>You will be able to connect to the </a:t>
            </a:r>
            <a:r>
              <a:rPr lang="en-US" sz="1200" i="1" dirty="0">
                <a:solidFill>
                  <a:schemeClr val="tx1"/>
                </a:solidFill>
              </a:rPr>
              <a:t>right</a:t>
            </a:r>
            <a:r>
              <a:rPr lang="en-US" sz="1200" dirty="0">
                <a:solidFill>
                  <a:schemeClr val="tx1"/>
                </a:solidFill>
              </a:rPr>
              <a:t> solution earlier in your treatment journey, have greater access to specialty BH providers and receive care faster. </a:t>
            </a:r>
          </a:p>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16</a:t>
            </a:fld>
            <a:endParaRPr lang="en-US" dirty="0"/>
          </a:p>
        </p:txBody>
      </p:sp>
    </p:spTree>
    <p:extLst>
      <p:ext uri="{BB962C8B-B14F-4D97-AF65-F5344CB8AC3E}">
        <p14:creationId xmlns:p14="http://schemas.microsoft.com/office/powerpoint/2010/main" val="122870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b="0" strike="noStrike" dirty="0">
                <a:solidFill>
                  <a:schemeClr val="tx1"/>
                </a:solidFill>
                <a:latin typeface="Arial" panose="020B0604020202020204" pitchFamily="34" charset="0"/>
                <a:cs typeface="Arial" panose="020B0604020202020204" pitchFamily="34" charset="0"/>
              </a:rPr>
              <a:t>Approved </a:t>
            </a:r>
            <a:r>
              <a:rPr lang="en-US" b="0" i="0" u="none" strike="noStrike" dirty="0">
                <a:solidFill>
                  <a:schemeClr val="tx1"/>
                </a:solidFill>
                <a:effectLst/>
                <a:latin typeface="Arial" panose="020B0604020202020204" pitchFamily="34" charset="0"/>
                <a:cs typeface="Arial" panose="020B0604020202020204" pitchFamily="34" charset="0"/>
              </a:rPr>
              <a:t>07/25/25</a:t>
            </a:r>
            <a:r>
              <a:rPr lang="en-US" b="0" strike="noStrike" dirty="0">
                <a:solidFill>
                  <a:schemeClr val="tx1"/>
                </a:solidFill>
                <a:latin typeface="Arial" panose="020B0604020202020204" pitchFamily="34" charset="0"/>
                <a:cs typeface="Arial" panose="020B0604020202020204" pitchFamily="34" charset="0"/>
              </a:rPr>
              <a:t> </a:t>
            </a:r>
          </a:p>
          <a:p>
            <a:pPr defTabSz="933277">
              <a:defRPr/>
            </a:pPr>
            <a:r>
              <a:rPr lang="en-US" b="0" dirty="0">
                <a:solidFill>
                  <a:schemeClr val="tx1"/>
                </a:solidFill>
                <a:latin typeface="Arial" panose="020B0604020202020204" pitchFamily="34" charset="0"/>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rPr>
              <a:t>Content</a:t>
            </a:r>
            <a:r>
              <a:rPr lang="en-US" b="0" baseline="0" dirty="0">
                <a:solidFill>
                  <a:schemeClr val="tx1"/>
                </a:solidFill>
                <a:latin typeface="Arial" panose="020B0604020202020204" pitchFamily="34" charset="0"/>
                <a:cs typeface="Arial" panose="020B0604020202020204" pitchFamily="34" charset="0"/>
              </a:rPr>
              <a:t> approved by Vani Vinay, Shawna Lewis,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Jessica Doyle,</a:t>
            </a:r>
            <a:r>
              <a:rPr lang="en-US" b="0" dirty="0">
                <a:solidFill>
                  <a:schemeClr val="tx1"/>
                </a:solidFill>
                <a:latin typeface="Arial" panose="020B0604020202020204" pitchFamily="34" charset="0"/>
                <a:cs typeface="Arial" panose="020B0604020202020204" pitchFamily="34" charset="0"/>
              </a:rPr>
              <a:t>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Chris Segura</a:t>
            </a:r>
            <a:r>
              <a:rPr lang="en-US" b="0" dirty="0">
                <a:solidFill>
                  <a:schemeClr val="tx1"/>
                </a:solidFill>
                <a:latin typeface="Arial" panose="020B0604020202020204" pitchFamily="34" charset="0"/>
                <a:cs typeface="Arial" panose="020B0604020202020204" pitchFamily="34" charset="0"/>
              </a:rPr>
              <a:t> </a:t>
            </a:r>
          </a:p>
          <a:p>
            <a:endParaRPr lang="en-US" dirty="0"/>
          </a:p>
          <a:p>
            <a:r>
              <a:rPr lang="en-US" dirty="0">
                <a:solidFill>
                  <a:schemeClr val="tx1"/>
                </a:solidFill>
                <a:latin typeface="Arial" panose="020B0604020202020204" pitchFamily="34" charset="0"/>
                <a:cs typeface="Arial" panose="020B0604020202020204" pitchFamily="34" charset="0"/>
              </a:rPr>
              <a:t>Why digital mental health?</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Millions in the U.S. with mental health disorders never pursue in-person therapy. </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Several factors can contribute:</a:t>
            </a:r>
          </a:p>
          <a:p>
            <a:endParaRPr lang="en-US" dirty="0">
              <a:solidFill>
                <a:schemeClr val="tx1"/>
              </a:solidFill>
              <a:latin typeface="Arial" panose="020B0604020202020204" pitchFamily="34" charset="0"/>
              <a:cs typeface="Arial" panose="020B0604020202020204" pitchFamily="34" charset="0"/>
            </a:endParaRPr>
          </a:p>
          <a:p>
            <a:pPr marL="171450" indent="-171450">
              <a:buFontTx/>
              <a:buChar char="-"/>
            </a:pPr>
            <a:r>
              <a:rPr lang="en-US" dirty="0">
                <a:solidFill>
                  <a:schemeClr val="tx1"/>
                </a:solidFill>
                <a:latin typeface="Arial" panose="020B0604020202020204" pitchFamily="34" charset="0"/>
                <a:cs typeface="Arial" panose="020B0604020202020204" pitchFamily="34" charset="0"/>
              </a:rPr>
              <a:t>They may not have access to providers nearby.</a:t>
            </a:r>
          </a:p>
          <a:p>
            <a:pPr marL="171450" indent="-171450">
              <a:buFontTx/>
              <a:buChar char="-"/>
            </a:pPr>
            <a:r>
              <a:rPr lang="en-US" dirty="0">
                <a:solidFill>
                  <a:schemeClr val="tx1"/>
                </a:solidFill>
                <a:latin typeface="Arial" panose="020B0604020202020204" pitchFamily="34" charset="0"/>
                <a:cs typeface="Arial" panose="020B0604020202020204" pitchFamily="34" charset="0"/>
              </a:rPr>
              <a:t>Cost may be a factor.</a:t>
            </a:r>
          </a:p>
          <a:p>
            <a:pPr marL="171450" indent="-171450">
              <a:buFontTx/>
              <a:buChar char="-"/>
            </a:pPr>
            <a:r>
              <a:rPr lang="en-US" dirty="0">
                <a:solidFill>
                  <a:schemeClr val="tx1"/>
                </a:solidFill>
                <a:latin typeface="Arial" panose="020B0604020202020204" pitchFamily="34" charset="0"/>
                <a:cs typeface="Arial" panose="020B0604020202020204" pitchFamily="34" charset="0"/>
              </a:rPr>
              <a:t>There is a time, knowledge and effort investment in finding the right type of provider, making the appointment, traveling, taking time away from work or personal responsibilities.</a:t>
            </a:r>
          </a:p>
          <a:p>
            <a:pPr marL="171450" indent="-171450">
              <a:buFontTx/>
              <a:buChar char="-"/>
            </a:pPr>
            <a:r>
              <a:rPr lang="en-US" dirty="0">
                <a:solidFill>
                  <a:schemeClr val="tx1"/>
                </a:solidFill>
                <a:latin typeface="Arial" panose="020B0604020202020204" pitchFamily="34" charset="0"/>
                <a:cs typeface="Arial" panose="020B0604020202020204" pitchFamily="34" charset="0"/>
              </a:rPr>
              <a:t>They may be reluctant to get help because of negative attitudes or beliefs about people with mental health issues.</a:t>
            </a:r>
          </a:p>
          <a:p>
            <a:pPr marL="171450" indent="-171450">
              <a:buFontTx/>
              <a:buChar char="-"/>
            </a:pPr>
            <a:r>
              <a:rPr lang="en-US" dirty="0">
                <a:solidFill>
                  <a:schemeClr val="tx1"/>
                </a:solidFill>
                <a:latin typeface="Arial" panose="020B0604020202020204" pitchFamily="34" charset="0"/>
                <a:cs typeface="Arial" panose="020B0604020202020204" pitchFamily="34" charset="0"/>
              </a:rPr>
              <a:t>Or they may not be aware of the benefits of therapy.</a:t>
            </a:r>
          </a:p>
          <a:p>
            <a:pPr marL="171450" indent="-171450">
              <a:buFontTx/>
              <a:buChar char="-"/>
            </a:pPr>
            <a:endParaRPr lang="en-US" dirty="0">
              <a:solidFill>
                <a:schemeClr val="tx1"/>
              </a:solidFill>
              <a:latin typeface="Arial" panose="020B0604020202020204" pitchFamily="34" charset="0"/>
              <a:cs typeface="Arial" panose="020B0604020202020204" pitchFamily="34" charset="0"/>
            </a:endParaRPr>
          </a:p>
          <a:p>
            <a:pPr marL="0" indent="0">
              <a:buFontTx/>
              <a:buNone/>
            </a:pPr>
            <a:r>
              <a:rPr lang="en-US" dirty="0">
                <a:solidFill>
                  <a:schemeClr val="tx1"/>
                </a:solidFill>
                <a:latin typeface="Arial" panose="020B0604020202020204" pitchFamily="34" charset="0"/>
                <a:cs typeface="Arial" panose="020B0604020202020204" pitchFamily="34" charset="0"/>
              </a:rPr>
              <a:t>An online CBT tool can make it easier for members who would like to improve their mental health, have never received mental health treatment to start that journey, or act as a supplement to in-person treatment.</a:t>
            </a:r>
          </a:p>
          <a:p>
            <a:pPr marL="0" indent="0">
              <a:buFontTx/>
              <a:buNone/>
            </a:pPr>
            <a:endParaRPr lang="en-US" dirty="0">
              <a:solidFill>
                <a:schemeClr val="tx1"/>
              </a:solidFill>
              <a:latin typeface="Arial" panose="020B0604020202020204" pitchFamily="34" charset="0"/>
              <a:cs typeface="Arial" panose="020B0604020202020204" pitchFamily="34" charset="0"/>
            </a:endParaRPr>
          </a:p>
          <a:p>
            <a:pPr marL="0" indent="0">
              <a:buFontTx/>
              <a:buNone/>
            </a:pPr>
            <a:r>
              <a:rPr lang="en-US" dirty="0">
                <a:solidFill>
                  <a:schemeClr val="tx1"/>
                </a:solidFill>
                <a:latin typeface="Arial" panose="020B0604020202020204" pitchFamily="34" charset="0"/>
                <a:cs typeface="Arial" panose="020B0604020202020204" pitchFamily="34" charset="0"/>
              </a:rPr>
              <a:t>Our digital mental health platform, powered by the vendor Learn to Live, has programs for:</a:t>
            </a:r>
          </a:p>
          <a:p>
            <a:pPr marL="0" indent="0">
              <a:buFontTx/>
              <a:buNone/>
            </a:pPr>
            <a:endParaRPr lang="en-US" dirty="0">
              <a:solidFill>
                <a:schemeClr val="tx1"/>
              </a:solidFill>
              <a:latin typeface="Arial" panose="020B0604020202020204" pitchFamily="34" charset="0"/>
              <a:cs typeface="Arial" panose="020B0604020202020204" pitchFamily="34" charset="0"/>
            </a:endParaRP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Depression</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Insomnia</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Panic</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Resilience</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Stress, Anxiety and Worry</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Social Anxiety</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Substance Use</a:t>
            </a:r>
          </a:p>
          <a:p>
            <a:pPr marL="171450" indent="-171450">
              <a:buFontTx/>
              <a:buChar char="-"/>
            </a:pPr>
            <a:endParaRPr lang="en-US" dirty="0">
              <a:solidFill>
                <a:schemeClr val="tx1"/>
              </a:solidFill>
              <a:latin typeface="Arial" panose="020B0604020202020204" pitchFamily="34" charset="0"/>
              <a:cs typeface="Arial" panose="020B0604020202020204" pitchFamily="34" charset="0"/>
            </a:endParaRPr>
          </a:p>
          <a:p>
            <a:pPr marL="0" indent="0">
              <a:buFontTx/>
              <a:buNone/>
            </a:pPr>
            <a:endParaRPr lang="en-US" dirty="0">
              <a:solidFill>
                <a:schemeClr val="tx1"/>
              </a:solidFill>
              <a:latin typeface="Arial" panose="020B0604020202020204" pitchFamily="34" charset="0"/>
              <a:cs typeface="Arial" panose="020B0604020202020204" pitchFamily="34"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FA544-5623-4059-A1CA-6B06589D2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219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b="0" strike="noStrike" dirty="0">
                <a:solidFill>
                  <a:schemeClr val="tx1"/>
                </a:solidFill>
                <a:latin typeface="Arial" panose="020B0604020202020204" pitchFamily="34" charset="0"/>
                <a:cs typeface="Arial" panose="020B0604020202020204" pitchFamily="34" charset="0"/>
              </a:rPr>
              <a:t>Approved </a:t>
            </a:r>
            <a:r>
              <a:rPr lang="en-US" b="0" i="0" u="none" strike="noStrike" dirty="0">
                <a:solidFill>
                  <a:schemeClr val="tx1"/>
                </a:solidFill>
                <a:effectLst/>
                <a:latin typeface="Arial" panose="020B0604020202020204" pitchFamily="34" charset="0"/>
                <a:cs typeface="Arial" panose="020B0604020202020204" pitchFamily="34" charset="0"/>
              </a:rPr>
              <a:t>06/23/25</a:t>
            </a:r>
            <a:r>
              <a:rPr lang="en-US" b="0" strike="noStrike" dirty="0">
                <a:solidFill>
                  <a:schemeClr val="tx1"/>
                </a:solidFill>
                <a:latin typeface="Arial" panose="020B0604020202020204" pitchFamily="34" charset="0"/>
                <a:cs typeface="Arial" panose="020B0604020202020204" pitchFamily="34" charset="0"/>
              </a:rPr>
              <a:t> </a:t>
            </a:r>
          </a:p>
          <a:p>
            <a:pPr defTabSz="933277">
              <a:defRPr/>
            </a:pPr>
            <a:r>
              <a:rPr lang="en-US" b="0" dirty="0">
                <a:solidFill>
                  <a:schemeClr val="tx1"/>
                </a:solidFill>
                <a:latin typeface="Arial" panose="020B0604020202020204" pitchFamily="34" charset="0"/>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Arial" panose="020B0604020202020204" pitchFamily="34" charset="0"/>
                <a:cs typeface="Arial" panose="020B0604020202020204" pitchFamily="34" charset="0"/>
              </a:rPr>
              <a:t>Content</a:t>
            </a:r>
            <a:r>
              <a:rPr lang="en-US" b="0" i="0" baseline="0" dirty="0">
                <a:solidFill>
                  <a:schemeClr val="tx1"/>
                </a:solidFill>
                <a:latin typeface="Arial" panose="020B0604020202020204" pitchFamily="34" charset="0"/>
                <a:cs typeface="Arial" panose="020B0604020202020204" pitchFamily="34" charset="0"/>
              </a:rPr>
              <a:t> approved by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Morgan Ferrell,</a:t>
            </a:r>
            <a:r>
              <a:rPr lang="en-US" b="0" dirty="0">
                <a:solidFill>
                  <a:schemeClr val="tx1"/>
                </a:solidFill>
                <a:latin typeface="Arial" panose="020B0604020202020204" pitchFamily="34" charset="0"/>
                <a:cs typeface="Arial" panose="020B0604020202020204" pitchFamily="34" charset="0"/>
              </a:rPr>
              <a:t>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Jessica Brewer,</a:t>
            </a:r>
            <a:r>
              <a:rPr lang="en-US" b="0" dirty="0">
                <a:solidFill>
                  <a:schemeClr val="tx1"/>
                </a:solidFill>
                <a:latin typeface="Arial" panose="020B0604020202020204" pitchFamily="34" charset="0"/>
                <a:cs typeface="Arial" panose="020B0604020202020204" pitchFamily="34" charset="0"/>
              </a:rPr>
              <a:t>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Sarah Brown</a:t>
            </a:r>
            <a:r>
              <a:rPr lang="en-US" b="0" dirty="0">
                <a:solidFill>
                  <a:schemeClr val="tx1"/>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7AD50030-D427-4D2C-AB9A-8FAAB784D6E3}" type="slidenum">
              <a:rPr lang="en-US" smtClean="0"/>
              <a:pPr/>
              <a:t>18</a:t>
            </a:fld>
            <a:endParaRPr lang="en-US" dirty="0"/>
          </a:p>
        </p:txBody>
      </p:sp>
    </p:spTree>
    <p:extLst>
      <p:ext uri="{BB962C8B-B14F-4D97-AF65-F5344CB8AC3E}">
        <p14:creationId xmlns:p14="http://schemas.microsoft.com/office/powerpoint/2010/main" val="2000421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62001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chemeClr val="tx1"/>
                </a:solidFill>
                <a:latin typeface="Arial" panose="020B0604020202020204" pitchFamily="34" charset="0"/>
                <a:cs typeface="Arial" panose="020B0604020202020204" pitchFamily="34" charset="0"/>
              </a:rPr>
              <a:t>Approved </a:t>
            </a:r>
            <a:r>
              <a:rPr lang="en-US" b="0" i="0" u="none" strike="noStrike" dirty="0">
                <a:solidFill>
                  <a:schemeClr val="tx1"/>
                </a:solidFill>
                <a:effectLst/>
                <a:latin typeface="Arial" panose="020B0604020202020204" pitchFamily="34" charset="0"/>
                <a:cs typeface="Arial" panose="020B0604020202020204" pitchFamily="34" charset="0"/>
              </a:rPr>
              <a:t>06/18/24</a:t>
            </a:r>
            <a:r>
              <a:rPr lang="en-US" strike="noStrike" dirty="0">
                <a:solidFill>
                  <a:schemeClr val="tx1"/>
                </a:solidFill>
                <a:latin typeface="Arial" panose="020B0604020202020204" pitchFamily="34" charset="0"/>
                <a:cs typeface="Arial" panose="020B0604020202020204" pitchFamily="34" charset="0"/>
              </a:rPr>
              <a:t> </a:t>
            </a:r>
          </a:p>
          <a:p>
            <a:pPr defTabSz="933277">
              <a:defRPr/>
            </a:pPr>
            <a:r>
              <a:rPr lang="en-US" dirty="0">
                <a:solidFill>
                  <a:schemeClr val="tx1"/>
                </a:solidFill>
                <a:latin typeface="Arial" panose="020B0604020202020204" pitchFamily="34" charset="0"/>
                <a:cs typeface="Arial" panose="020B0604020202020204" pitchFamily="34" charset="0"/>
              </a:rPr>
              <a:t>EMI Team – Deborah Wells, Debb Bastian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Content</a:t>
            </a:r>
            <a:r>
              <a:rPr lang="en-US" baseline="0" dirty="0">
                <a:solidFill>
                  <a:schemeClr val="tx1"/>
                </a:solidFill>
                <a:latin typeface="Arial" panose="020B0604020202020204" pitchFamily="34" charset="0"/>
                <a:cs typeface="Arial" panose="020B0604020202020204" pitchFamily="34" charset="0"/>
              </a:rPr>
              <a:t> approved by Serina Solomon and </a:t>
            </a:r>
            <a:r>
              <a:rPr lang="en-US" b="0" i="0" u="none" strike="noStrike" dirty="0">
                <a:solidFill>
                  <a:schemeClr val="tx1"/>
                </a:solidFill>
                <a:effectLst/>
                <a:latin typeface="Arial" panose="020B0604020202020204" pitchFamily="34" charset="0"/>
                <a:cs typeface="Arial" panose="020B0604020202020204" pitchFamily="34" charset="0"/>
              </a:rPr>
              <a:t>Eamon Madigan</a:t>
            </a: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66CC"/>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66CC"/>
              </a:solidFill>
              <a:latin typeface="Arial" panose="020B0604020202020204" pitchFamily="34" charset="0"/>
              <a:cs typeface="Arial" panose="020B0604020202020204" pitchFamily="34" charset="0"/>
            </a:endParaRPr>
          </a:p>
          <a:p>
            <a:pPr eaLnBrk="1" hangingPunct="1"/>
            <a:endParaRPr lang="en-US" sz="1200" dirty="0">
              <a:latin typeface="Arial" panose="020B0604020202020204" pitchFamily="34" charset="0"/>
              <a:cs typeface="Arial" panose="020B0604020202020204" pitchFamily="34" charset="0"/>
            </a:endParaRPr>
          </a:p>
          <a:p>
            <a:pPr eaLnBrk="1" hangingPunct="1"/>
            <a:r>
              <a:rPr lang="en-US" sz="1200" b="1" dirty="0">
                <a:latin typeface="Arial" panose="020B0604020202020204" pitchFamily="34" charset="0"/>
                <a:cs typeface="Arial" panose="020B0604020202020204" pitchFamily="34" charset="0"/>
              </a:rPr>
              <a:t>Blue Access for Members</a:t>
            </a:r>
            <a:endParaRPr lang="en-US" sz="1200" b="1" baseline="30000" dirty="0">
              <a:latin typeface="Arial" panose="020B0604020202020204" pitchFamily="34" charset="0"/>
              <a:cs typeface="Arial" panose="020B0604020202020204" pitchFamily="34" charset="0"/>
            </a:endParaRPr>
          </a:p>
          <a:p>
            <a:pPr marL="285223" lvl="1" indent="-171134">
              <a:buFontTx/>
              <a:buChar char="•"/>
            </a:pPr>
            <a:r>
              <a:rPr lang="en-US" sz="1200" b="1" dirty="0">
                <a:solidFill>
                  <a:srgbClr val="000000"/>
                </a:solidFill>
                <a:latin typeface="Arial" panose="020B0604020202020204" pitchFamily="34" charset="0"/>
                <a:cs typeface="Arial" panose="020B0604020202020204" pitchFamily="34" charset="0"/>
              </a:rPr>
              <a:t>You can save time using self-service support tools, including the following and more:</a:t>
            </a:r>
          </a:p>
          <a:p>
            <a:pPr marL="570446" lvl="2" indent="-171134">
              <a:buFontTx/>
              <a:buChar char="•"/>
            </a:pPr>
            <a:r>
              <a:rPr lang="en-US" sz="1200" dirty="0">
                <a:solidFill>
                  <a:srgbClr val="000000"/>
                </a:solidFill>
                <a:latin typeface="Arial" panose="020B0604020202020204" pitchFamily="34" charset="0"/>
                <a:cs typeface="Arial" panose="020B0604020202020204" pitchFamily="34" charset="0"/>
              </a:rPr>
              <a:t>Check the status of a claim; view and print Explanation of Benefits (EOBs)</a:t>
            </a:r>
          </a:p>
          <a:p>
            <a:pPr marL="570446" lvl="2" indent="-171134">
              <a:buFontTx/>
              <a:buChar char="•"/>
            </a:pPr>
            <a:r>
              <a:rPr lang="en-US" b="0" i="0" u="none" strike="noStrike" dirty="0">
                <a:solidFill>
                  <a:srgbClr val="38444C"/>
                </a:solidFill>
                <a:effectLst/>
                <a:latin typeface="Arial" panose="020B0604020202020204" pitchFamily="34" charset="0"/>
                <a:cs typeface="Arial" panose="020B0604020202020204" pitchFamily="34" charset="0"/>
              </a:rPr>
              <a:t>View, print or download member ID cards</a:t>
            </a:r>
          </a:p>
          <a:p>
            <a:pPr marL="570446" lvl="2" indent="-171134">
              <a:buFontTx/>
              <a:buChar char="•"/>
            </a:pPr>
            <a:r>
              <a:rPr lang="en-US" sz="1200" dirty="0">
                <a:latin typeface="Arial" panose="020B0604020202020204" pitchFamily="34" charset="0"/>
                <a:cs typeface="Arial" panose="020B0604020202020204" pitchFamily="34" charset="0"/>
              </a:rPr>
              <a:t>Confirm who is covered under the plan</a:t>
            </a:r>
          </a:p>
          <a:p>
            <a:pPr marL="570446" lvl="2" indent="-171134">
              <a:buFontTx/>
              <a:buChar char="•"/>
            </a:pPr>
            <a:r>
              <a:rPr lang="en-US" sz="1200" dirty="0">
                <a:latin typeface="Arial" panose="020B0604020202020204" pitchFamily="34" charset="0"/>
                <a:cs typeface="Arial" panose="020B0604020202020204" pitchFamily="34" charset="0"/>
              </a:rPr>
              <a:t>Check plan coverage details and Rx benefit information</a:t>
            </a:r>
            <a:endParaRPr lang="en-US" sz="1200" dirty="0">
              <a:solidFill>
                <a:srgbClr val="000000"/>
              </a:solidFill>
              <a:latin typeface="Arial" panose="020B0604020202020204" pitchFamily="34" charset="0"/>
              <a:cs typeface="Arial" panose="020B0604020202020204" pitchFamily="34" charset="0"/>
            </a:endParaRPr>
          </a:p>
          <a:p>
            <a:pPr marL="285223" lvl="1" indent="-171134">
              <a:spcBef>
                <a:spcPct val="60000"/>
              </a:spcBef>
              <a:buFontTx/>
              <a:buChar char="•"/>
            </a:pPr>
            <a:r>
              <a:rPr lang="en-US" sz="1200" b="1" dirty="0">
                <a:solidFill>
                  <a:srgbClr val="000000"/>
                </a:solidFill>
                <a:latin typeface="Arial" panose="020B0604020202020204" pitchFamily="34" charset="0"/>
                <a:cs typeface="Arial" panose="020B0604020202020204" pitchFamily="34" charset="0"/>
              </a:rPr>
              <a:t>Secure access</a:t>
            </a:r>
            <a:r>
              <a:rPr lang="en-US" sz="1200" dirty="0">
                <a:solidFill>
                  <a:srgbClr val="000000"/>
                </a:solidFill>
                <a:latin typeface="Arial" panose="020B0604020202020204" pitchFamily="34" charset="0"/>
                <a:cs typeface="Arial" panose="020B0604020202020204" pitchFamily="34" charset="0"/>
              </a:rPr>
              <a:t> – employers can log in to their accounts and perform protected transactions </a:t>
            </a:r>
            <a:r>
              <a:rPr lang="en-US" sz="1200" b="1" dirty="0">
                <a:latin typeface="Arial" panose="020B0604020202020204" pitchFamily="34" charset="0"/>
                <a:cs typeface="Arial" panose="020B0604020202020204" pitchFamily="34" charset="0"/>
              </a:rPr>
              <a:t>24 Hours a day, 7 days a week*  </a:t>
            </a:r>
            <a:r>
              <a:rPr lang="en-US" sz="1200" dirty="0">
                <a:solidFill>
                  <a:srgbClr val="FF0000"/>
                </a:solidFill>
                <a:latin typeface="Arial" panose="020B0604020202020204" pitchFamily="34" charset="0"/>
                <a:cs typeface="Arial" panose="020B0604020202020204" pitchFamily="34" charset="0"/>
              </a:rPr>
              <a:t>[*Claim Statements/EOBs are not available 3-6 a.m.]</a:t>
            </a:r>
          </a:p>
          <a:p>
            <a:pPr eaLnBrk="1" hangingPunct="1">
              <a:lnSpc>
                <a:spcPct val="95000"/>
              </a:lnSpc>
              <a:spcBef>
                <a:spcPct val="10000"/>
              </a:spcBef>
              <a:spcAft>
                <a:spcPct val="10000"/>
              </a:spcAft>
            </a:pPr>
            <a:endParaRPr lang="en-US" sz="1200" b="1" u="sng" dirty="0">
              <a:solidFill>
                <a:srgbClr val="CC0000"/>
              </a:solidFill>
              <a:latin typeface="Arial" panose="020B0604020202020204" pitchFamily="34" charset="0"/>
              <a:cs typeface="Arial" panose="020B0604020202020204" pitchFamily="34" charset="0"/>
            </a:endParaRPr>
          </a:p>
          <a:p>
            <a:pPr eaLnBrk="1" hangingPunct="1">
              <a:lnSpc>
                <a:spcPct val="95000"/>
              </a:lnSpc>
              <a:spcBef>
                <a:spcPct val="10000"/>
              </a:spcBef>
              <a:spcAft>
                <a:spcPct val="10000"/>
              </a:spcAft>
            </a:pPr>
            <a:r>
              <a:rPr lang="en-US" sz="1200" b="1" u="sng" dirty="0">
                <a:solidFill>
                  <a:srgbClr val="FF0000"/>
                </a:solidFill>
                <a:latin typeface="Arial" panose="020B0604020202020204" pitchFamily="34" charset="0"/>
                <a:cs typeface="Arial" panose="020B0604020202020204" pitchFamily="34" charset="0"/>
              </a:rPr>
              <a:t>NOTE:</a:t>
            </a:r>
            <a:r>
              <a:rPr lang="en-US" sz="1200" b="1" dirty="0">
                <a:solidFill>
                  <a:srgbClr val="FF0000"/>
                </a:solidFill>
                <a:latin typeface="Arial" panose="020B0604020202020204" pitchFamily="34" charset="0"/>
                <a:cs typeface="Arial" panose="020B0604020202020204" pitchFamily="34" charset="0"/>
              </a:rPr>
              <a:t> </a:t>
            </a:r>
          </a:p>
          <a:p>
            <a:pPr eaLnBrk="1" hangingPunct="1"/>
            <a:r>
              <a:rPr lang="en-US" sz="1200" b="1" dirty="0">
                <a:solidFill>
                  <a:srgbClr val="FF0000"/>
                </a:solidFill>
                <a:latin typeface="Arial" panose="020B0604020202020204" pitchFamily="34" charset="0"/>
                <a:cs typeface="Arial" panose="020B0604020202020204" pitchFamily="34" charset="0"/>
              </a:rPr>
              <a:t>Blue Access for Members is available to all members. Options available within the portal will vary depending on group membership and benefit selections.</a:t>
            </a:r>
            <a:endParaRPr lang="en-US" sz="1200" dirty="0">
              <a:solidFill>
                <a:srgbClr val="FF0000"/>
              </a:solidFill>
              <a:latin typeface="Arial" panose="020B0604020202020204" pitchFamily="34" charset="0"/>
              <a:cs typeface="Arial" panose="020B0604020202020204" pitchFamily="34" charset="0"/>
            </a:endParaRPr>
          </a:p>
          <a:p>
            <a:pPr eaLnBrk="1" hangingPunct="1"/>
            <a:endParaRPr lang="en-US" sz="1200" dirty="0">
              <a:solidFill>
                <a:srgbClr val="CC0000"/>
              </a:solidFill>
            </a:endParaRPr>
          </a:p>
        </p:txBody>
      </p:sp>
      <p:sp>
        <p:nvSpPr>
          <p:cNvPr id="4" name="Slide Number Placeholder 3"/>
          <p:cNvSpPr>
            <a:spLocks noGrp="1"/>
          </p:cNvSpPr>
          <p:nvPr>
            <p:ph type="sldNum" sz="quarter" idx="5"/>
          </p:nvPr>
        </p:nvSpPr>
        <p:spPr/>
        <p:txBody>
          <a:bodyPr/>
          <a:lstStyle/>
          <a:p>
            <a:fld id="{7AD50030-D427-4D2C-AB9A-8FAAB784D6E3}" type="slidenum">
              <a:rPr lang="en-US" smtClean="0"/>
              <a:pPr/>
              <a:t>20</a:t>
            </a:fld>
            <a:endParaRPr lang="en-US" dirty="0"/>
          </a:p>
        </p:txBody>
      </p:sp>
    </p:spTree>
    <p:extLst>
      <p:ext uri="{BB962C8B-B14F-4D97-AF65-F5344CB8AC3E}">
        <p14:creationId xmlns:p14="http://schemas.microsoft.com/office/powerpoint/2010/main" val="367413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325438"/>
            <a:ext cx="6148387" cy="3459162"/>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At Blue Cross Blue Shield we make accessing doctors and hospitals a top priority, so our members have access to the best care possible – anytime – anywhere and our national discounts are second to none, so you save money.</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BCBS offers you the largest hospital and physician networks in the U.S., with 97% percent of all U.S. hospitals and 83% percent of physicians in network which include Blue Distinction Centers, such as, MD Anderson, Heart Hospital, and the University of New Mexico Cancer Center, to name a few.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BCBSNM in-network discounts and total cost of care are still foundational BCBS strengths. Due to the market-leading breadth of our BlueCard network, more claims are in-network (98%) compared to our competitors (96%) leading to an overall lower cost of care.</a:t>
            </a:r>
          </a:p>
        </p:txBody>
      </p:sp>
      <p:sp>
        <p:nvSpPr>
          <p:cNvPr id="4" name="Slide Number Placeholder 3"/>
          <p:cNvSpPr>
            <a:spLocks noGrp="1"/>
          </p:cNvSpPr>
          <p:nvPr>
            <p:ph type="sldNum" sz="quarter" idx="10"/>
          </p:nvPr>
        </p:nvSpPr>
        <p:spPr/>
        <p:txBody>
          <a:bodyPr/>
          <a:lstStyle/>
          <a:p>
            <a:fld id="{AB3B4DA3-D5C3-448F-BEF1-052D8AE7D43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524925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FA544-5623-4059-A1CA-6B06589D280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69117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07</a:t>
            </a:r>
            <a:r>
              <a:rPr lang="en-US" b="0" i="0" u="none" strike="noStrike" dirty="0">
                <a:solidFill>
                  <a:srgbClr val="38444C"/>
                </a:solidFill>
                <a:effectLst/>
                <a:latin typeface="Proxima Nova"/>
              </a:rPr>
              <a:t>/01/25</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CC"/>
                </a:solidFill>
                <a:cs typeface="Arial" panose="020B0604020202020204" pitchFamily="34" charset="0"/>
              </a:rPr>
              <a:t>Content</a:t>
            </a:r>
            <a:r>
              <a:rPr lang="en-US" baseline="0" dirty="0">
                <a:solidFill>
                  <a:srgbClr val="0066CC"/>
                </a:solidFill>
                <a:cs typeface="Arial" panose="020B0604020202020204" pitchFamily="34" charset="0"/>
              </a:rPr>
              <a:t> approved by Kyle </a:t>
            </a:r>
            <a:r>
              <a:rPr lang="en-US" baseline="0" dirty="0" err="1">
                <a:solidFill>
                  <a:srgbClr val="0066CC"/>
                </a:solidFill>
                <a:cs typeface="Arial" panose="020B0604020202020204" pitchFamily="34" charset="0"/>
              </a:rPr>
              <a:t>Desembrana</a:t>
            </a:r>
            <a:endParaRPr lang="en-US" baseline="0" dirty="0">
              <a:solidFill>
                <a:srgbClr val="0066CC"/>
              </a:solidFill>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66CC"/>
              </a:solidFill>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FA544-5623-4059-A1CA-6B06589D280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77483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FA544-5623-4059-A1CA-6B06589D280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2540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19852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/25/25</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lvl="0" indent="0" algn="l" defTabSz="933277" rtl="0" eaLnBrk="1" fontAlgn="auto" latinLnBrk="0" hangingPunct="1">
              <a:lnSpc>
                <a:spcPct val="100000"/>
              </a:lnSpc>
              <a:spcBef>
                <a:spcPts val="0"/>
              </a:spcBef>
              <a:spcAft>
                <a:spcPts val="0"/>
              </a:spcAft>
              <a:buClrTx/>
              <a:buSzTx/>
              <a:buFontTx/>
              <a:buNone/>
              <a:tabLst/>
              <a:defRPr/>
            </a:pPr>
            <a:r>
              <a:rPr lang="en-US" sz="1200" dirty="0">
                <a:solidFill>
                  <a:srgbClr val="0066CC"/>
                </a:solidFill>
                <a:cs typeface="Arial" panose="020B0604020202020204" pitchFamily="34" charset="0"/>
              </a:rPr>
              <a:t>Content</a:t>
            </a:r>
            <a:r>
              <a:rPr lang="en-US" sz="1200" baseline="0" dirty="0">
                <a:solidFill>
                  <a:srgbClr val="0066CC"/>
                </a:solidFill>
                <a:cs typeface="Arial" panose="020B0604020202020204" pitchFamily="34" charset="0"/>
              </a:rPr>
              <a:t> approved </a:t>
            </a:r>
            <a:r>
              <a:rPr lang="en-US" b="0" i="0" u="none" strike="noStrike" dirty="0">
                <a:solidFill>
                  <a:srgbClr val="000000"/>
                </a:solidFill>
                <a:effectLst/>
                <a:latin typeface="Inter"/>
              </a:rPr>
              <a:t>Clara Henao,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Margaux Shain, Samantha Hamilton</a:t>
            </a:r>
            <a:r>
              <a:rPr lang="en-US" dirty="0"/>
              <a:t>  </a:t>
            </a:r>
            <a:endParaRPr lang="en-US" sz="1200" baseline="0" dirty="0">
              <a:solidFill>
                <a:srgbClr val="0066CC"/>
              </a:solidFill>
              <a:cs typeface="Arial" panose="020B0604020202020204" pitchFamily="34" charset="0"/>
            </a:endParaRPr>
          </a:p>
          <a:p>
            <a:pPr marL="0" marR="0" lvl="0" indent="0" algn="l" defTabSz="933277" rtl="0" eaLnBrk="1" fontAlgn="auto" latinLnBrk="0" hangingPunct="1">
              <a:lnSpc>
                <a:spcPct val="100000"/>
              </a:lnSpc>
              <a:spcBef>
                <a:spcPts val="0"/>
              </a:spcBef>
              <a:spcAft>
                <a:spcPts val="0"/>
              </a:spcAft>
              <a:buClrTx/>
              <a:buSzTx/>
              <a:buFontTx/>
              <a:buNone/>
              <a:tabLst/>
              <a:defRPr/>
            </a:pPr>
            <a:endParaRPr lang="en-US" sz="1200" dirty="0"/>
          </a:p>
          <a:p>
            <a:r>
              <a:rPr lang="en-US" sz="1200" b="0" i="0" dirty="0">
                <a:latin typeface="Arial" panose="020B0604020202020204" pitchFamily="34" charset="0"/>
                <a:cs typeface="Arial" panose="020B0604020202020204" pitchFamily="34" charset="0"/>
              </a:rPr>
              <a:t>Your new health benefits include tools that can help you get healthier how and when it works for you. </a:t>
            </a: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Through Blue Access for Members‭‭, you can access ‭resources to help you manage your health conditions, get ‭answers to health questions and reach your wellness goals. </a:t>
            </a: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For quick access to all your health and wellness resources:</a:t>
            </a:r>
          </a:p>
          <a:p>
            <a:pPr lvl="0"/>
            <a:r>
              <a:rPr lang="en-US" sz="1200" b="0" i="0" dirty="0">
                <a:latin typeface="Arial" panose="020B0604020202020204" pitchFamily="34" charset="0"/>
                <a:cs typeface="Arial" panose="020B0604020202020204" pitchFamily="34" charset="0"/>
              </a:rPr>
              <a:t>Go to </a:t>
            </a:r>
            <a:r>
              <a:rPr lang="en-US" sz="1200" b="0" i="0" dirty="0" err="1">
                <a:latin typeface="Arial" panose="020B0604020202020204" pitchFamily="34" charset="0"/>
                <a:cs typeface="Arial" panose="020B0604020202020204" pitchFamily="34" charset="0"/>
              </a:rPr>
              <a:t>bcbsnm.com</a:t>
            </a:r>
            <a:r>
              <a:rPr lang="en-US" sz="1200" b="0" i="0" dirty="0">
                <a:latin typeface="Arial" panose="020B0604020202020204" pitchFamily="34" charset="0"/>
                <a:cs typeface="Arial" panose="020B0604020202020204" pitchFamily="34" charset="0"/>
              </a:rPr>
              <a:t>.</a:t>
            </a:r>
          </a:p>
          <a:p>
            <a:pPr lvl="0"/>
            <a:r>
              <a:rPr lang="en-US" sz="1200" b="0" i="0" dirty="0">
                <a:latin typeface="Arial" panose="020B0604020202020204" pitchFamily="34" charset="0"/>
                <a:cs typeface="Arial" panose="020B0604020202020204" pitchFamily="34" charset="0"/>
              </a:rPr>
              <a:t>Sign up for or log in to Blue Access for </a:t>
            </a:r>
            <a:r>
              <a:rPr lang="en-US" sz="1200" b="0" i="0" dirty="0" err="1">
                <a:latin typeface="Arial" panose="020B0604020202020204" pitchFamily="34" charset="0"/>
                <a:cs typeface="Arial" panose="020B0604020202020204" pitchFamily="34" charset="0"/>
              </a:rPr>
              <a:t>Members</a:t>
            </a:r>
            <a:r>
              <a:rPr lang="en-US" sz="1200" b="0" i="0" baseline="30000" dirty="0" err="1">
                <a:latin typeface="Arial" panose="020B0604020202020204" pitchFamily="34" charset="0"/>
                <a:cs typeface="Arial" panose="020B0604020202020204" pitchFamily="34" charset="0"/>
              </a:rPr>
              <a:t>SM</a:t>
            </a:r>
            <a:r>
              <a:rPr lang="en-US" sz="1200" b="0" i="0" dirty="0">
                <a:latin typeface="Arial" panose="020B0604020202020204" pitchFamily="34" charset="0"/>
                <a:cs typeface="Arial" panose="020B0604020202020204" pitchFamily="34" charset="0"/>
              </a:rPr>
              <a:t>.</a:t>
            </a: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a:t>
            </a:r>
          </a:p>
          <a:p>
            <a:pPr marL="224325" indent="-224325">
              <a:buAutoNum type="arabicPeriod"/>
            </a:pPr>
            <a:r>
              <a:rPr lang="en-US" sz="1200" b="0" i="0" dirty="0">
                <a:latin typeface="Arial" panose="020B0604020202020204" pitchFamily="34" charset="0"/>
                <a:cs typeface="Arial" panose="020B0604020202020204" pitchFamily="34" charset="0"/>
              </a:rPr>
              <a:t>Well onTarget is a voluntary wellness program. Completion of the Health Assessment is not required for participation in the program.‭</a:t>
            </a:r>
          </a:p>
          <a:p>
            <a:pPr marL="224325" indent="-224325">
              <a:buAutoNum type="arabicPeriod"/>
            </a:pPr>
            <a:r>
              <a:rPr lang="en-US" sz="1200" b="0" i="0" dirty="0">
                <a:latin typeface="Arial" panose="020B0604020202020204" pitchFamily="34" charset="0"/>
                <a:cs typeface="Arial" panose="020B0604020202020204" pitchFamily="34" charset="0"/>
              </a:rPr>
              <a:t>Blue Points‭ Program Rules are subject to change without prior notice. See the Program Rules on the Well onTarget Member Wellness Portal at wellontarget.com for further information. Member agrees to comply with all applicable federal, state and local laws, including making all disclosures and paying all taxes with respect to their receipt of any reward.‭</a:t>
            </a:r>
          </a:p>
          <a:p>
            <a:pPr marL="224325" indent="-224325">
              <a:buAutoNum type="arabicPeriod"/>
            </a:pPr>
            <a:r>
              <a:rPr lang="en-US" b="0" i="0" u="none" strike="noStrike" dirty="0">
                <a:solidFill>
                  <a:srgbClr val="38444C"/>
                </a:solidFill>
                <a:effectLst/>
                <a:latin typeface="Arial" panose="020B0604020202020204" pitchFamily="34" charset="0"/>
                <a:cs typeface="Arial" panose="020B0604020202020204" pitchFamily="34" charset="0"/>
              </a:rPr>
              <a:t>An enrollment fee and </a:t>
            </a:r>
            <a:r>
              <a:rPr lang="en-US" sz="1200" b="0" i="0" dirty="0">
                <a:latin typeface="Arial" panose="020B0604020202020204" pitchFamily="34" charset="0"/>
                <a:cs typeface="Arial" panose="020B0604020202020204" pitchFamily="34" charset="0"/>
              </a:rPr>
              <a:t>monthly fee apply per member (subject to change). Taxes may apply. </a:t>
            </a:r>
            <a:r>
              <a:rPr lang="en-US" b="0" i="0" u="none" strike="noStrike" dirty="0">
                <a:solidFill>
                  <a:srgbClr val="38444C"/>
                </a:solidFill>
                <a:effectLst/>
                <a:latin typeface="Arial" panose="020B0604020202020204" pitchFamily="34" charset="0"/>
                <a:cs typeface="Arial" panose="020B0604020202020204" pitchFamily="34" charset="0"/>
              </a:rPr>
              <a:t>Individuals must be 18 years old to purchase a membership. Dependents, 16-17 years old, can join but must be accompanied to the location by a parent/guardian who is also a Fitness Program member. Check your preferred location to see their membership age policy. Underage dependents can login and join through the primary member’s account as an “additional member</a:t>
            </a:r>
            <a:r>
              <a:rPr lang="en-US" b="0" i="0" u="none" strike="noStrike" dirty="0">
                <a:solidFill>
                  <a:schemeClr val="tx1"/>
                </a:solidFill>
                <a:effectLst/>
                <a:latin typeface="Arial" panose="020B0604020202020204" pitchFamily="34" charset="0"/>
                <a:cs typeface="Arial" panose="020B0604020202020204" pitchFamily="34" charset="0"/>
              </a:rPr>
              <a:t>.” The Fitness Program is provided by Tivity Health</a:t>
            </a:r>
            <a:r>
              <a:rPr lang="en-US" b="0" i="0" u="none" strike="noStrike" baseline="30000" dirty="0">
                <a:solidFill>
                  <a:schemeClr val="tx1"/>
                </a:solidFill>
                <a:effectLst/>
                <a:latin typeface="Arial" panose="020B0604020202020204" pitchFamily="34" charset="0"/>
                <a:cs typeface="Arial" panose="020B0604020202020204" pitchFamily="34" charset="0"/>
              </a:rPr>
              <a:t>TM</a:t>
            </a:r>
            <a:r>
              <a:rPr lang="en-US" b="0" i="0" u="none" strike="noStrike" dirty="0">
                <a:solidFill>
                  <a:schemeClr val="tx1"/>
                </a:solidFill>
                <a:effectLst/>
                <a:latin typeface="Arial" panose="020B0604020202020204" pitchFamily="34" charset="0"/>
                <a:cs typeface="Arial" panose="020B0604020202020204" pitchFamily="34" charset="0"/>
              </a:rPr>
              <a:t>, an independent contractor that administers the Prime Network of fitness locations. The Prime Network is made up of independently owned and operated fitness locations.</a:t>
            </a:r>
            <a:endParaRPr lang="en-US" sz="1200" b="0" i="0" dirty="0">
              <a:solidFill>
                <a:schemeClr val="tx1"/>
              </a:solidFill>
              <a:latin typeface="Arial" panose="020B0604020202020204" pitchFamily="34" charset="0"/>
              <a:cs typeface="Arial" panose="020B0604020202020204" pitchFamily="34" charset="0"/>
            </a:endParaRPr>
          </a:p>
          <a:p>
            <a:pPr marL="224325" indent="-224325">
              <a:buAutoNum type="arabicPeriod"/>
            </a:pPr>
            <a:r>
              <a:rPr lang="en-US" sz="1200" b="0" i="0" dirty="0">
                <a:latin typeface="Arial" panose="020B0604020202020204" pitchFamily="34" charset="0"/>
                <a:cs typeface="Arial" panose="020B0604020202020204" pitchFamily="34" charset="0"/>
              </a:rPr>
              <a:t>‭24/7 Nurseline is not available to IL HMO members. For medical emergencies, call 911. This program is not a substitute for a doctor’s care. Talk to your doctor about any health questions or concerns. </a:t>
            </a:r>
          </a:p>
          <a:p>
            <a:endParaRPr lang="en-US" sz="1200" b="0" i="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25</a:t>
            </a:fld>
            <a:endParaRPr lang="en-US" dirty="0"/>
          </a:p>
        </p:txBody>
      </p:sp>
    </p:spTree>
    <p:extLst>
      <p:ext uri="{BB962C8B-B14F-4D97-AF65-F5344CB8AC3E}">
        <p14:creationId xmlns:p14="http://schemas.microsoft.com/office/powerpoint/2010/main" val="915091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/17/25</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CC"/>
                </a:solidFill>
                <a:cs typeface="Arial" panose="020B0604020202020204" pitchFamily="34" charset="0"/>
              </a:rPr>
              <a:t>Content</a:t>
            </a:r>
            <a:r>
              <a:rPr lang="en-US" baseline="0" dirty="0">
                <a:solidFill>
                  <a:srgbClr val="0066CC"/>
                </a:solidFill>
                <a:cs typeface="Arial" panose="020B0604020202020204" pitchFamily="34" charset="0"/>
              </a:rPr>
              <a:t> approved by Cora Weisenberger</a:t>
            </a:r>
          </a:p>
          <a:p>
            <a:endParaRPr lang="en-US" dirty="0"/>
          </a:p>
          <a:p>
            <a:r>
              <a:rPr lang="en-US" dirty="0"/>
              <a:t>Blue365</a:t>
            </a:r>
            <a:r>
              <a:rPr lang="en-US" baseline="0" dirty="0"/>
              <a:t> member discount program</a:t>
            </a:r>
            <a:r>
              <a:rPr lang="en-US" dirty="0"/>
              <a:t>. Simply for being a Blue Cross and Blue Shield of New Mexico</a:t>
            </a:r>
            <a:r>
              <a:rPr lang="en-US" baseline="0" dirty="0"/>
              <a:t> </a:t>
            </a:r>
            <a:r>
              <a:rPr lang="en-US" dirty="0"/>
              <a:t>member, you will be able to receive exclusive health and wellness deals from national and local retailers to help keep you healthy. Save money on health care products and services that are not always covered by your benefit plan such as fitness classes, vision exams and services, hearing aids, fitness devices and diet-related services. </a:t>
            </a:r>
          </a:p>
          <a:p>
            <a:endParaRPr lang="en-US" dirty="0"/>
          </a:p>
          <a:p>
            <a:r>
              <a:rPr lang="en-US" b="0" i="0" dirty="0">
                <a:solidFill>
                  <a:schemeClr val="tx1"/>
                </a:solidFill>
                <a:latin typeface="Arial" panose="020B0604020202020204" pitchFamily="34" charset="0"/>
                <a:cs typeface="Arial" panose="020B0604020202020204" pitchFamily="34" charset="0"/>
              </a:rPr>
              <a:t>Log on to Blue Access for Members </a:t>
            </a:r>
            <a:r>
              <a:rPr lang="en-US" b="0" i="0" u="none" strike="noStrike" dirty="0">
                <a:solidFill>
                  <a:schemeClr val="tx1"/>
                </a:solidFill>
                <a:effectLst/>
                <a:highlight>
                  <a:srgbClr val="F6ECC9"/>
                </a:highlight>
                <a:latin typeface="Arial" panose="020B0604020202020204" pitchFamily="34" charset="0"/>
                <a:cs typeface="Arial" panose="020B0604020202020204" pitchFamily="34" charset="0"/>
              </a:rPr>
              <a:t>and under Member Services you'll find</a:t>
            </a:r>
            <a:r>
              <a:rPr lang="en-US" b="0" i="0" dirty="0">
                <a:solidFill>
                  <a:schemeClr val="tx1"/>
                </a:solidFill>
                <a:latin typeface="Arial" panose="020B0604020202020204" pitchFamily="34" charset="0"/>
                <a:cs typeface="Arial" panose="020B0604020202020204" pitchFamily="34" charset="0"/>
              </a:rPr>
              <a:t> information about the discount program.</a:t>
            </a:r>
            <a:r>
              <a:rPr lang="en-US" b="0" i="0" baseline="0" dirty="0">
                <a:solidFill>
                  <a:schemeClr val="tx1"/>
                </a:solidFill>
                <a:latin typeface="Arial" panose="020B0604020202020204" pitchFamily="34" charset="0"/>
                <a:cs typeface="Arial" panose="020B0604020202020204" pitchFamily="34" charset="0"/>
              </a:rPr>
              <a:t> From your BAM home page, you can access the Blue 365 Member Discount Program from the Wellness menu (under My Health).</a:t>
            </a:r>
            <a:endParaRPr lang="en-US" b="0" i="0" dirty="0">
              <a:solidFill>
                <a:schemeClr val="tx1"/>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26</a:t>
            </a:fld>
            <a:endParaRPr lang="en-US" dirty="0"/>
          </a:p>
        </p:txBody>
      </p:sp>
    </p:spTree>
    <p:extLst>
      <p:ext uri="{BB962C8B-B14F-4D97-AF65-F5344CB8AC3E}">
        <p14:creationId xmlns:p14="http://schemas.microsoft.com/office/powerpoint/2010/main" val="1588251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/25/25</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lvl="0" indent="0" algn="l" defTabSz="933277" rtl="0" eaLnBrk="1" fontAlgn="auto" latinLnBrk="0" hangingPunct="1">
              <a:lnSpc>
                <a:spcPct val="100000"/>
              </a:lnSpc>
              <a:spcBef>
                <a:spcPts val="0"/>
              </a:spcBef>
              <a:spcAft>
                <a:spcPts val="0"/>
              </a:spcAft>
              <a:buClrTx/>
              <a:buSzTx/>
              <a:buFontTx/>
              <a:buNone/>
              <a:tabLst/>
              <a:defRPr/>
            </a:pPr>
            <a:r>
              <a:rPr lang="en-US" sz="1200" dirty="0">
                <a:solidFill>
                  <a:schemeClr val="tx1"/>
                </a:solidFill>
                <a:cs typeface="Arial" panose="020B0604020202020204" pitchFamily="34" charset="0"/>
              </a:rPr>
              <a:t>Content</a:t>
            </a:r>
            <a:r>
              <a:rPr lang="en-US" sz="1200" baseline="0" dirty="0">
                <a:solidFill>
                  <a:schemeClr val="tx1"/>
                </a:solidFill>
                <a:cs typeface="Arial" panose="020B0604020202020204" pitchFamily="34" charset="0"/>
              </a:rPr>
              <a:t> approved by Chris Segura, Jennifer Fiske</a:t>
            </a:r>
            <a:endParaRPr lang="en-US" sz="1200" dirty="0">
              <a:solidFill>
                <a:schemeClr val="tx1"/>
              </a:solidFill>
            </a:endParaRPr>
          </a:p>
          <a:p>
            <a:endParaRPr lang="en-US" sz="1200" dirty="0">
              <a:solidFill>
                <a:schemeClr val="tx1"/>
              </a:solidFill>
            </a:endParaRPr>
          </a:p>
          <a:p>
            <a:r>
              <a:rPr lang="en-US" sz="1200" b="0" i="0" dirty="0">
                <a:solidFill>
                  <a:schemeClr val="tx1"/>
                </a:solidFill>
                <a:latin typeface="Arial" panose="020B0604020202020204" pitchFamily="34" charset="0"/>
                <a:cs typeface="Arial" panose="020B0604020202020204" pitchFamily="34" charset="0"/>
              </a:rPr>
              <a:t>The portal includes recommended activities that make up Member Journeys. These are actions like taking a health assessment, completing a program, or connecting a device. </a:t>
            </a:r>
          </a:p>
          <a:p>
            <a:endParaRPr lang="en-US" sz="1200" b="0" i="0" dirty="0">
              <a:solidFill>
                <a:schemeClr val="tx1"/>
              </a:solidFill>
              <a:latin typeface="Arial" panose="020B0604020202020204" pitchFamily="34" charset="0"/>
              <a:cs typeface="Arial" panose="020B0604020202020204" pitchFamily="34" charset="0"/>
            </a:endParaRPr>
          </a:p>
          <a:p>
            <a:r>
              <a:rPr lang="en-US" sz="1200" b="0" i="0" dirty="0">
                <a:solidFill>
                  <a:schemeClr val="tx1"/>
                </a:solidFill>
                <a:latin typeface="Arial" panose="020B0604020202020204" pitchFamily="34" charset="0"/>
                <a:cs typeface="Arial" panose="020B0604020202020204" pitchFamily="34" charset="0"/>
              </a:rPr>
              <a:t>Explore cards that supply dynamic, personally relevant content.</a:t>
            </a:r>
          </a:p>
          <a:p>
            <a:endParaRPr lang="en-US" sz="1200" b="0" i="0" dirty="0">
              <a:solidFill>
                <a:schemeClr val="tx1"/>
              </a:solidFill>
              <a:latin typeface="Arial" panose="020B0604020202020204" pitchFamily="34" charset="0"/>
              <a:cs typeface="Arial" panose="020B0604020202020204" pitchFamily="34" charset="0"/>
            </a:endParaRPr>
          </a:p>
          <a:p>
            <a:r>
              <a:rPr lang="en-US" sz="1200" b="0" i="0" dirty="0">
                <a:solidFill>
                  <a:schemeClr val="tx1"/>
                </a:solidFill>
                <a:latin typeface="Arial" panose="020B0604020202020204" pitchFamily="34" charset="0"/>
                <a:cs typeface="Arial" panose="020B0604020202020204" pitchFamily="34" charset="0"/>
              </a:rPr>
              <a:t>Our member wellness portal features many tools to help you become healthier. The highlights are:</a:t>
            </a:r>
          </a:p>
          <a:p>
            <a:endParaRPr lang="en-US" sz="1200" b="0" i="0" dirty="0">
              <a:solidFill>
                <a:schemeClr val="tx1"/>
              </a:solidFill>
              <a:latin typeface="Arial" panose="020B0604020202020204" pitchFamily="34" charset="0"/>
              <a:cs typeface="Arial" panose="020B0604020202020204" pitchFamily="34" charset="0"/>
            </a:endParaRPr>
          </a:p>
          <a:p>
            <a:r>
              <a:rPr lang="en-US" sz="1200" b="0" i="0" dirty="0">
                <a:solidFill>
                  <a:schemeClr val="tx1"/>
                </a:solidFill>
                <a:latin typeface="Arial" panose="020B0604020202020204" pitchFamily="34" charset="0"/>
                <a:cs typeface="Arial" panose="020B0604020202020204" pitchFamily="34" charset="0"/>
              </a:rPr>
              <a:t>Member Dashboard</a:t>
            </a:r>
          </a:p>
          <a:p>
            <a:r>
              <a:rPr lang="en-US" sz="1200" b="0" i="0" dirty="0">
                <a:solidFill>
                  <a:schemeClr val="tx1"/>
                </a:solidFill>
                <a:latin typeface="Arial" panose="020B0604020202020204" pitchFamily="34" charset="0"/>
                <a:cs typeface="Arial" panose="020B0604020202020204" pitchFamily="34" charset="0"/>
              </a:rPr>
              <a:t>This page makes it simple for you to access your health assessment, </a:t>
            </a:r>
            <a:r>
              <a:rPr lang="en-US" b="0" i="0" dirty="0">
                <a:solidFill>
                  <a:schemeClr val="tx1"/>
                </a:solidFill>
                <a:effectLst/>
                <a:latin typeface="Arial" panose="020B0604020202020204" pitchFamily="34" charset="0"/>
                <a:cs typeface="Arial" panose="020B0604020202020204" pitchFamily="34" charset="0"/>
              </a:rPr>
              <a:t>recommended programs, tools and content as it pertains to your health goals.</a:t>
            </a:r>
            <a:endParaRPr lang="en-US" sz="1200" b="0" i="0" dirty="0">
              <a:solidFill>
                <a:schemeClr val="tx1"/>
              </a:solidFill>
              <a:latin typeface="Arial" panose="020B0604020202020204" pitchFamily="34" charset="0"/>
              <a:cs typeface="Arial" panose="020B0604020202020204" pitchFamily="34" charset="0"/>
            </a:endParaRPr>
          </a:p>
          <a:p>
            <a:endParaRPr lang="en-US" sz="1200" b="0" i="0" dirty="0">
              <a:solidFill>
                <a:schemeClr val="tx1"/>
              </a:solidFill>
              <a:latin typeface="Arial" panose="020B0604020202020204" pitchFamily="34" charset="0"/>
              <a:cs typeface="Arial" panose="020B0604020202020204" pitchFamily="34" charset="0"/>
            </a:endParaRPr>
          </a:p>
          <a:p>
            <a:r>
              <a:rPr lang="en-US" sz="1200" b="0" i="0" dirty="0">
                <a:solidFill>
                  <a:schemeClr val="tx1"/>
                </a:solidFill>
                <a:latin typeface="Arial" panose="020B0604020202020204" pitchFamily="34" charset="0"/>
                <a:cs typeface="Arial" panose="020B0604020202020204" pitchFamily="34" charset="0"/>
              </a:rPr>
              <a:t>Health Assessment</a:t>
            </a:r>
          </a:p>
          <a:p>
            <a:r>
              <a:rPr lang="en-US" sz="1200" b="0" i="0" dirty="0">
                <a:solidFill>
                  <a:schemeClr val="tx1"/>
                </a:solidFill>
                <a:latin typeface="Arial" panose="020B0604020202020204" pitchFamily="34" charset="0"/>
                <a:cs typeface="Arial" panose="020B0604020202020204" pitchFamily="34" charset="0"/>
              </a:rPr>
              <a:t>The health assessment is available through the member dashboard page. A Personal Wellness Report that is generated from the health assessment can be accessed at any time through the portal.</a:t>
            </a:r>
          </a:p>
          <a:p>
            <a:endParaRPr lang="en-US" sz="1200" b="0" i="0" dirty="0">
              <a:solidFill>
                <a:schemeClr val="tx1"/>
              </a:solidFill>
              <a:latin typeface="Arial" panose="020B0604020202020204" pitchFamily="34" charset="0"/>
              <a:cs typeface="Arial" panose="020B0604020202020204" pitchFamily="34" charset="0"/>
            </a:endParaRPr>
          </a:p>
          <a:p>
            <a:r>
              <a:rPr lang="en-US" sz="1200" b="0" i="0" dirty="0">
                <a:solidFill>
                  <a:schemeClr val="tx1"/>
                </a:solidFill>
                <a:latin typeface="Arial" panose="020B0604020202020204" pitchFamily="34" charset="0"/>
                <a:cs typeface="Arial" panose="020B0604020202020204" pitchFamily="34" charset="0"/>
              </a:rPr>
              <a:t>Self-Management Programs</a:t>
            </a:r>
          </a:p>
          <a:p>
            <a:r>
              <a:rPr lang="en-US" sz="1200" b="0" i="0" dirty="0">
                <a:solidFill>
                  <a:schemeClr val="tx1"/>
                </a:solidFill>
                <a:latin typeface="Arial" panose="020B0604020202020204" pitchFamily="34" charset="0"/>
                <a:cs typeface="Arial" panose="020B0604020202020204" pitchFamily="34" charset="0"/>
              </a:rPr>
              <a:t>Programs are intended to provide key clinical and behavioral information that is pertinent to your wellness opportunities, tools to understand </a:t>
            </a:r>
            <a:r>
              <a:rPr lang="en-US" b="0" i="0" u="none" strike="noStrike" dirty="0">
                <a:solidFill>
                  <a:schemeClr val="tx1"/>
                </a:solidFill>
                <a:effectLst/>
                <a:latin typeface="Arial" panose="020B0604020202020204" pitchFamily="34" charset="0"/>
                <a:cs typeface="Arial" panose="020B0604020202020204" pitchFamily="34" charset="0"/>
              </a:rPr>
              <a:t>your unique internal drivers and tips for staying motivated</a:t>
            </a:r>
            <a:r>
              <a:rPr lang="en-US" sz="1200" b="0" i="0" dirty="0">
                <a:solidFill>
                  <a:schemeClr val="tx1"/>
                </a:solidFill>
                <a:latin typeface="Arial" panose="020B0604020202020204" pitchFamily="34" charset="0"/>
                <a:cs typeface="Arial" panose="020B0604020202020204" pitchFamily="34" charset="0"/>
              </a:rPr>
              <a:t>, and the appropriate tools and resources </a:t>
            </a:r>
            <a:r>
              <a:rPr lang="en-US" b="0" i="0" u="none" strike="noStrike" dirty="0">
                <a:solidFill>
                  <a:schemeClr val="tx1"/>
                </a:solidFill>
                <a:effectLst/>
                <a:latin typeface="Arial" panose="020B0604020202020204" pitchFamily="34" charset="0"/>
                <a:cs typeface="Arial" panose="020B0604020202020204" pitchFamily="34" charset="0"/>
              </a:rPr>
              <a:t>for sustainable behavior change and long-term health promotion</a:t>
            </a:r>
            <a:r>
              <a:rPr lang="en-US" sz="1200" b="0" i="0" dirty="0">
                <a:solidFill>
                  <a:schemeClr val="tx1"/>
                </a:solidFill>
                <a:latin typeface="Arial" panose="020B0604020202020204" pitchFamily="34" charset="0"/>
                <a:cs typeface="Arial" panose="020B0604020202020204" pitchFamily="34" charset="0"/>
              </a:rPr>
              <a:t>. There are over 20 topics available.</a:t>
            </a:r>
          </a:p>
          <a:p>
            <a:endParaRPr lang="en-US" sz="1200" b="0" i="0" dirty="0">
              <a:solidFill>
                <a:schemeClr val="tx1"/>
              </a:solidFill>
              <a:latin typeface="Arial" panose="020B0604020202020204" pitchFamily="34" charset="0"/>
              <a:cs typeface="Arial" panose="020B0604020202020204" pitchFamily="34" charset="0"/>
            </a:endParaRPr>
          </a:p>
          <a:p>
            <a:r>
              <a:rPr lang="en-US" sz="1200" b="0" i="0" dirty="0">
                <a:solidFill>
                  <a:schemeClr val="tx1"/>
                </a:solidFill>
                <a:latin typeface="Arial" panose="020B0604020202020204" pitchFamily="34" charset="0"/>
                <a:cs typeface="Arial" panose="020B0604020202020204" pitchFamily="34" charset="0"/>
              </a:rPr>
              <a:t>Trackers and Tools</a:t>
            </a:r>
          </a:p>
          <a:p>
            <a:r>
              <a:rPr lang="en-US" sz="1200" b="0" i="0" dirty="0">
                <a:solidFill>
                  <a:schemeClr val="tx1"/>
                </a:solidFill>
                <a:latin typeface="Arial" panose="020B0604020202020204" pitchFamily="34" charset="0"/>
                <a:cs typeface="Arial" panose="020B0604020202020204" pitchFamily="34" charset="0"/>
              </a:rPr>
              <a:t>Trackers </a:t>
            </a:r>
            <a:r>
              <a:rPr lang="en-US" b="0" i="0" u="none" strike="noStrike" dirty="0">
                <a:solidFill>
                  <a:schemeClr val="tx1"/>
                </a:solidFill>
                <a:effectLst/>
                <a:latin typeface="Arial" panose="020B0604020202020204" pitchFamily="34" charset="0"/>
                <a:cs typeface="Arial" panose="020B0604020202020204" pitchFamily="34" charset="0"/>
              </a:rPr>
              <a:t>are a valuable tool </a:t>
            </a:r>
            <a:r>
              <a:rPr lang="en-US" sz="1200" b="0" i="0" dirty="0">
                <a:solidFill>
                  <a:schemeClr val="tx1"/>
                </a:solidFill>
                <a:latin typeface="Arial" panose="020B0604020202020204" pitchFamily="34" charset="0"/>
                <a:cs typeface="Arial" panose="020B0604020202020204" pitchFamily="34" charset="0"/>
              </a:rPr>
              <a:t>to track information related to the goals you have chosen. </a:t>
            </a:r>
          </a:p>
          <a:p>
            <a:endParaRPr lang="en-US" sz="1200" b="0" i="0" dirty="0">
              <a:solidFill>
                <a:schemeClr val="tx1"/>
              </a:solidFill>
              <a:latin typeface="Arial" panose="020B0604020202020204" pitchFamily="34" charset="0"/>
              <a:cs typeface="Arial" panose="020B0604020202020204" pitchFamily="34" charset="0"/>
            </a:endParaRPr>
          </a:p>
          <a:p>
            <a:r>
              <a:rPr lang="en-US" sz="1200" b="0" i="0" dirty="0">
                <a:solidFill>
                  <a:schemeClr val="tx1"/>
                </a:solidFill>
                <a:latin typeface="Arial" panose="020B0604020202020204" pitchFamily="34" charset="0"/>
                <a:cs typeface="Arial" panose="020B0604020202020204" pitchFamily="34" charset="0"/>
              </a:rPr>
              <a:t>Text Message Alerts</a:t>
            </a:r>
          </a:p>
          <a:p>
            <a:r>
              <a:rPr lang="en-US" sz="1200" b="0" i="0" dirty="0">
                <a:solidFill>
                  <a:schemeClr val="tx1"/>
                </a:solidFill>
                <a:latin typeface="Arial" panose="020B0604020202020204" pitchFamily="34" charset="0"/>
                <a:cs typeface="Arial" panose="020B0604020202020204" pitchFamily="34" charset="0"/>
              </a:rPr>
              <a:t>You can set mobile reminders such as to track your blood pressure or get 8 hours of sleep a night.</a:t>
            </a:r>
          </a:p>
          <a:p>
            <a:endParaRPr lang="en-US" sz="1200" b="0" i="0" dirty="0">
              <a:solidFill>
                <a:schemeClr val="tx1"/>
              </a:solidFill>
              <a:latin typeface="Arial" panose="020B0604020202020204" pitchFamily="34" charset="0"/>
              <a:cs typeface="Arial" panose="020B0604020202020204" pitchFamily="34" charset="0"/>
            </a:endParaRPr>
          </a:p>
          <a:p>
            <a:r>
              <a:rPr lang="en-US" sz="1200" b="0" i="0" dirty="0">
                <a:solidFill>
                  <a:schemeClr val="tx1"/>
                </a:solidFill>
                <a:latin typeface="Arial" panose="020B0604020202020204" pitchFamily="34" charset="0"/>
                <a:cs typeface="Arial" panose="020B0604020202020204" pitchFamily="34" charset="0"/>
              </a:rPr>
              <a:t>Blue Points </a:t>
            </a:r>
          </a:p>
          <a:p>
            <a:r>
              <a:rPr lang="en-US" sz="1200" b="0" i="0" kern="1200" dirty="0">
                <a:solidFill>
                  <a:schemeClr val="tx1"/>
                </a:solidFill>
                <a:effectLst/>
                <a:latin typeface="Arial" panose="020B0604020202020204" pitchFamily="34" charset="0"/>
                <a:ea typeface="+mn-ea"/>
                <a:cs typeface="Arial" panose="020B0604020202020204" pitchFamily="34" charset="0"/>
              </a:rPr>
              <a:t>You can earn Blue Points for completing points-eligible activities and redeem for a variety of gift cards</a:t>
            </a:r>
            <a:r>
              <a:rPr lang="en-US" b="0" i="0" u="none" strike="noStrike" dirty="0">
                <a:solidFill>
                  <a:schemeClr val="tx1"/>
                </a:solidFill>
                <a:effectLst/>
                <a:latin typeface="Arial" panose="020B0604020202020204" pitchFamily="34" charset="0"/>
                <a:cs typeface="Arial" panose="020B0604020202020204" pitchFamily="34" charset="0"/>
              </a:rPr>
              <a:t>. </a:t>
            </a:r>
            <a:r>
              <a:rPr lang="en-US" sz="1200" b="0" i="0" dirty="0">
                <a:solidFill>
                  <a:schemeClr val="tx1"/>
                </a:solidFill>
                <a:latin typeface="Arial" panose="020B0604020202020204" pitchFamily="34" charset="0"/>
                <a:cs typeface="Arial" panose="020B0604020202020204" pitchFamily="34" charset="0"/>
              </a:rPr>
              <a:t>Blue Points Program Rules are subject to change without prior notice. See the Program Rules on the Well onTarget Member Wellness Portal at wellontarget.com for further information. Your company may have additional reward programs in place to encourage you to take advantage of certain preventive care and wellness activities or for making healthy changes. Check your employee benefits.</a:t>
            </a:r>
          </a:p>
          <a:p>
            <a:endParaRPr lang="en-US" sz="1200" b="0" i="0" dirty="0">
              <a:solidFill>
                <a:schemeClr val="tx1"/>
              </a:solidFill>
              <a:latin typeface="Arial" panose="020B0604020202020204" pitchFamily="34" charset="0"/>
              <a:cs typeface="Arial" panose="020B0604020202020204" pitchFamily="34" charset="0"/>
            </a:endParaRPr>
          </a:p>
          <a:p>
            <a:r>
              <a:rPr lang="en-US" b="0" i="0" u="none" strike="noStrike" dirty="0">
                <a:solidFill>
                  <a:schemeClr val="tx1"/>
                </a:solidFill>
                <a:effectLst/>
                <a:latin typeface="Arial" panose="020B0604020202020204" pitchFamily="34" charset="0"/>
                <a:cs typeface="Arial" panose="020B0604020202020204" pitchFamily="34" charset="0"/>
              </a:rPr>
              <a:t>Members must create a username/password for the </a:t>
            </a:r>
            <a:r>
              <a:rPr lang="en-US" sz="1200" b="0" i="0" kern="1200" dirty="0" err="1">
                <a:solidFill>
                  <a:schemeClr val="tx1"/>
                </a:solidFill>
                <a:effectLst/>
                <a:latin typeface="Arial" panose="020B0604020202020204" pitchFamily="34" charset="0"/>
                <a:ea typeface="+mn-ea"/>
                <a:cs typeface="Arial" panose="020B0604020202020204" pitchFamily="34" charset="0"/>
              </a:rPr>
              <a:t>AlwaysOn</a:t>
            </a:r>
            <a:r>
              <a:rPr lang="en-US" sz="1200" b="0" i="0" kern="1200" dirty="0">
                <a:solidFill>
                  <a:schemeClr val="tx1"/>
                </a:solidFill>
                <a:effectLst/>
                <a:latin typeface="Arial" panose="020B0604020202020204" pitchFamily="34" charset="0"/>
                <a:ea typeface="+mn-ea"/>
                <a:cs typeface="Arial" panose="020B0604020202020204" pitchFamily="34" charset="0"/>
              </a:rPr>
              <a:t> mobile </a:t>
            </a:r>
            <a:r>
              <a:rPr lang="en-US" b="0" i="0" u="none" strike="noStrike" dirty="0">
                <a:solidFill>
                  <a:schemeClr val="tx1"/>
                </a:solidFill>
                <a:effectLst/>
                <a:latin typeface="Arial" panose="020B0604020202020204" pitchFamily="34" charset="0"/>
                <a:cs typeface="Arial" panose="020B0604020202020204" pitchFamily="34" charset="0"/>
              </a:rPr>
              <a:t>app. BAM credentials can be used </a:t>
            </a:r>
            <a:r>
              <a:rPr lang="en-US" sz="1200" b="0" i="0" kern="1200" dirty="0">
                <a:solidFill>
                  <a:schemeClr val="tx1"/>
                </a:solidFill>
                <a:effectLst/>
                <a:latin typeface="Arial" panose="020B0604020202020204" pitchFamily="34" charset="0"/>
                <a:ea typeface="+mn-ea"/>
                <a:cs typeface="Arial" panose="020B0604020202020204" pitchFamily="34" charset="0"/>
              </a:rPr>
              <a:t>to log in to the web portal, </a:t>
            </a:r>
            <a:r>
              <a:rPr lang="en-US" b="0" i="0" u="none" strike="noStrike" dirty="0">
                <a:solidFill>
                  <a:schemeClr val="tx1"/>
                </a:solidFill>
                <a:effectLst/>
                <a:latin typeface="Arial" panose="020B0604020202020204" pitchFamily="34" charset="0"/>
                <a:cs typeface="Arial" panose="020B0604020202020204" pitchFamily="34" charset="0"/>
              </a:rPr>
              <a:t>but the app does not sync to BAM.</a:t>
            </a:r>
            <a:endParaRPr lang="en-US" sz="1200" b="0" i="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AD50030-D427-4D2C-AB9A-8FAAB784D6E3}" type="slidenum">
              <a:rPr lang="en-US" smtClean="0"/>
              <a:pPr/>
              <a:t>27</a:t>
            </a:fld>
            <a:endParaRPr lang="en-US" dirty="0"/>
          </a:p>
        </p:txBody>
      </p:sp>
    </p:spTree>
    <p:extLst>
      <p:ext uri="{BB962C8B-B14F-4D97-AF65-F5344CB8AC3E}">
        <p14:creationId xmlns:p14="http://schemas.microsoft.com/office/powerpoint/2010/main" val="1820356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/25/25</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lvl="0" indent="0" algn="l" defTabSz="933277" rtl="0" eaLnBrk="1" fontAlgn="auto" latinLnBrk="0" hangingPunct="1">
              <a:lnSpc>
                <a:spcPct val="100000"/>
              </a:lnSpc>
              <a:spcBef>
                <a:spcPts val="0"/>
              </a:spcBef>
              <a:spcAft>
                <a:spcPts val="0"/>
              </a:spcAft>
              <a:buClrTx/>
              <a:buSzTx/>
              <a:buFontTx/>
              <a:buNone/>
              <a:tabLst/>
              <a:defRPr/>
            </a:pPr>
            <a:r>
              <a:rPr lang="en-US" sz="1200" dirty="0">
                <a:solidFill>
                  <a:schemeClr val="tx1"/>
                </a:solidFill>
                <a:cs typeface="Arial" panose="020B0604020202020204" pitchFamily="34" charset="0"/>
              </a:rPr>
              <a:t>Content</a:t>
            </a:r>
            <a:r>
              <a:rPr lang="en-US" sz="1200" baseline="0" dirty="0">
                <a:solidFill>
                  <a:schemeClr val="tx1"/>
                </a:solidFill>
                <a:cs typeface="Arial" panose="020B0604020202020204" pitchFamily="34" charset="0"/>
              </a:rPr>
              <a:t> approved by Chris Segura, Jennifer Fiske</a:t>
            </a:r>
            <a:endParaRPr lang="en-US" sz="1200" dirty="0">
              <a:solidFill>
                <a:schemeClr val="tx1"/>
              </a:solidFill>
            </a:endParaRPr>
          </a:p>
          <a:p>
            <a:pPr marL="0" marR="0" indent="0" algn="l" defTabSz="933277" rtl="0" eaLnBrk="1" fontAlgn="auto" latinLnBrk="0" hangingPunct="1">
              <a:lnSpc>
                <a:spcPct val="100000"/>
              </a:lnSpc>
              <a:spcBef>
                <a:spcPts val="0"/>
              </a:spcBef>
              <a:spcAft>
                <a:spcPts val="0"/>
              </a:spcAft>
              <a:buClrTx/>
              <a:buSzTx/>
              <a:buFontTx/>
              <a:buNone/>
              <a:tabLst/>
              <a:defRPr/>
            </a:pPr>
            <a:endParaRPr lang="en-US" sz="1200" baseline="0" dirty="0">
              <a:solidFill>
                <a:srgbClr val="0066CC"/>
              </a:solidFill>
              <a:cs typeface="Arial" panose="020B0604020202020204" pitchFamily="34" charset="0"/>
            </a:endParaRPr>
          </a:p>
          <a:p>
            <a:pPr marL="228600" lvl="1" indent="-228600">
              <a:spcBef>
                <a:spcPts val="1200"/>
              </a:spcBef>
              <a:buClr>
                <a:schemeClr val="tx2"/>
              </a:buClr>
              <a:buFont typeface="Arial" panose="020B0604020202020204" pitchFamily="34" charset="0"/>
              <a:buChar char="•"/>
            </a:pPr>
            <a:r>
              <a:rPr lang="en-US" sz="1200" dirty="0"/>
              <a:t>Unlimited access to thousands of participating fitness locations </a:t>
            </a:r>
          </a:p>
          <a:p>
            <a:pPr marL="228600" lvl="1" indent="-228600">
              <a:spcBef>
                <a:spcPts val="1200"/>
              </a:spcBef>
              <a:buClr>
                <a:schemeClr val="tx2"/>
              </a:buClr>
              <a:buFont typeface="Arial" panose="020B0604020202020204" pitchFamily="34" charset="0"/>
              <a:buChar char="•"/>
            </a:pPr>
            <a:r>
              <a:rPr lang="en-US" sz="1200" dirty="0"/>
              <a:t>Different plan options to best fit member needs and preferences, including a digital-only choice</a:t>
            </a:r>
          </a:p>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28</a:t>
            </a:fld>
            <a:endParaRPr lang="en-US" dirty="0"/>
          </a:p>
        </p:txBody>
      </p:sp>
    </p:spTree>
    <p:extLst>
      <p:ext uri="{BB962C8B-B14F-4D97-AF65-F5344CB8AC3E}">
        <p14:creationId xmlns:p14="http://schemas.microsoft.com/office/powerpoint/2010/main" val="2032872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/25/25</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lvl="0" indent="0" algn="l" defTabSz="933277" rtl="0" eaLnBrk="1" fontAlgn="auto" latinLnBrk="0" hangingPunct="1">
              <a:lnSpc>
                <a:spcPct val="100000"/>
              </a:lnSpc>
              <a:spcBef>
                <a:spcPts val="0"/>
              </a:spcBef>
              <a:spcAft>
                <a:spcPts val="0"/>
              </a:spcAft>
              <a:buClrTx/>
              <a:buSzTx/>
              <a:buFontTx/>
              <a:buNone/>
              <a:tabLst/>
              <a:defRPr/>
            </a:pPr>
            <a:r>
              <a:rPr lang="en-US" sz="1200" dirty="0">
                <a:solidFill>
                  <a:schemeClr val="tx1"/>
                </a:solidFill>
                <a:cs typeface="Arial" panose="020B0604020202020204" pitchFamily="34" charset="0"/>
              </a:rPr>
              <a:t>Content</a:t>
            </a:r>
            <a:r>
              <a:rPr lang="en-US" sz="1200" baseline="0" dirty="0">
                <a:solidFill>
                  <a:schemeClr val="tx1"/>
                </a:solidFill>
                <a:cs typeface="Arial" panose="020B0604020202020204" pitchFamily="34" charset="0"/>
              </a:rPr>
              <a:t> approved by Chris Segura, Jennifer Fiske</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7AD50030-D427-4D2C-AB9A-8FAAB784D6E3}" type="slidenum">
              <a:rPr lang="en-US" smtClean="0"/>
              <a:pPr/>
              <a:t>29</a:t>
            </a:fld>
            <a:endParaRPr lang="en-US" dirty="0"/>
          </a:p>
        </p:txBody>
      </p:sp>
    </p:spTree>
    <p:extLst>
      <p:ext uri="{BB962C8B-B14F-4D97-AF65-F5344CB8AC3E}">
        <p14:creationId xmlns:p14="http://schemas.microsoft.com/office/powerpoint/2010/main" val="1943455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49963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338138"/>
            <a:ext cx="6392862" cy="3597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D50030-D427-4D2C-AB9A-8FAAB784D6E3}" type="slidenum">
              <a:rPr lang="en-US" smtClean="0"/>
              <a:pPr/>
              <a:t>4</a:t>
            </a:fld>
            <a:endParaRPr lang="en-US" dirty="0"/>
          </a:p>
        </p:txBody>
      </p:sp>
    </p:spTree>
    <p:extLst>
      <p:ext uri="{BB962C8B-B14F-4D97-AF65-F5344CB8AC3E}">
        <p14:creationId xmlns:p14="http://schemas.microsoft.com/office/powerpoint/2010/main" val="1622117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6981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8401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2A68-4828-0D9F-E20B-B7483E83F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4E0EF-5ADA-247B-5BAD-FFC4304D5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9DCE6-7D33-5292-1565-C6463AE9532F}"/>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6D7FECB-C8F0-F0A6-5546-04E2A7AC8B5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4442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338138"/>
            <a:ext cx="6392862" cy="3597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D50030-D427-4D2C-AB9A-8FAAB784D6E3}" type="slidenum">
              <a:rPr lang="en-US" smtClean="0"/>
              <a:pPr/>
              <a:t>7</a:t>
            </a:fld>
            <a:endParaRPr lang="en-US" dirty="0"/>
          </a:p>
        </p:txBody>
      </p:sp>
    </p:spTree>
    <p:extLst>
      <p:ext uri="{BB962C8B-B14F-4D97-AF65-F5344CB8AC3E}">
        <p14:creationId xmlns:p14="http://schemas.microsoft.com/office/powerpoint/2010/main" val="132139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1709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7959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656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1292226"/>
            <a:ext cx="12192000" cy="5260975"/>
          </a:xfrm>
          <a:solidFill>
            <a:schemeClr val="accent2">
              <a:lumMod val="20000"/>
              <a:lumOff val="80000"/>
            </a:schemeClr>
          </a:solidFill>
        </p:spPr>
        <p:txBody>
          <a:bodyPr/>
          <a:lstStyle/>
          <a:p>
            <a:r>
              <a:rPr lang="en-US" dirty="0"/>
              <a:t>Click icon to add picture</a:t>
            </a:r>
          </a:p>
        </p:txBody>
      </p:sp>
      <p:sp>
        <p:nvSpPr>
          <p:cNvPr id="15" name="Top banner - navy"/>
          <p:cNvSpPr/>
          <p:nvPr userDrawn="1"/>
        </p:nvSpPr>
        <p:spPr>
          <a:xfrm>
            <a:off x="7219627" y="3048"/>
            <a:ext cx="4515173" cy="1298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ubtitle 2"/>
          <p:cNvSpPr>
            <a:spLocks noGrp="1"/>
          </p:cNvSpPr>
          <p:nvPr>
            <p:ph type="subTitle" idx="1"/>
          </p:nvPr>
        </p:nvSpPr>
        <p:spPr>
          <a:xfrm>
            <a:off x="7726601" y="3640138"/>
            <a:ext cx="319525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7726601" y="1292353"/>
            <a:ext cx="3195257" cy="2217611"/>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7253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bulle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11" name="Footnote">
            <a:extLst>
              <a:ext uri="{FF2B5EF4-FFF2-40B4-BE49-F238E27FC236}">
                <a16:creationId xmlns:a16="http://schemas.microsoft.com/office/drawing/2014/main" id="{7808F040-4092-4649-84D2-69DDF9D33281}"/>
              </a:ext>
            </a:extLst>
          </p:cNvPr>
          <p:cNvSpPr>
            <a:spLocks noGrp="1"/>
          </p:cNvSpPr>
          <p:nvPr>
            <p:ph type="body" sz="quarter" idx="15"/>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7" name="Content column 2">
            <a:extLst>
              <a:ext uri="{FF2B5EF4-FFF2-40B4-BE49-F238E27FC236}">
                <a16:creationId xmlns:a16="http://schemas.microsoft.com/office/drawing/2014/main" id="{59C927B7-DC22-45A5-A285-37A185AAF1C2}"/>
              </a:ext>
            </a:extLst>
          </p:cNvPr>
          <p:cNvSpPr>
            <a:spLocks noGrp="1"/>
          </p:cNvSpPr>
          <p:nvPr>
            <p:ph sz="quarter" idx="12"/>
          </p:nvPr>
        </p:nvSpPr>
        <p:spPr>
          <a:xfrm>
            <a:off x="63246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10" name="Subhead column 2">
            <a:extLst>
              <a:ext uri="{FF2B5EF4-FFF2-40B4-BE49-F238E27FC236}">
                <a16:creationId xmlns:a16="http://schemas.microsoft.com/office/drawing/2014/main" id="{B53E7A69-82A1-45AC-934A-CD2002226069}"/>
              </a:ext>
            </a:extLst>
          </p:cNvPr>
          <p:cNvSpPr>
            <a:spLocks noGrp="1"/>
          </p:cNvSpPr>
          <p:nvPr>
            <p:ph type="body" sz="quarter" idx="14"/>
          </p:nvPr>
        </p:nvSpPr>
        <p:spPr>
          <a:xfrm>
            <a:off x="6324600" y="1302918"/>
            <a:ext cx="5410200" cy="294544"/>
          </a:xfrm>
        </p:spPr>
        <p:txBody>
          <a:bodyPr/>
          <a:lstStyle>
            <a:lvl1pPr marL="0" indent="0">
              <a:buNone/>
              <a:defRPr sz="20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199" y="1302918"/>
            <a:ext cx="5410199" cy="294544"/>
          </a:xfrm>
        </p:spPr>
        <p:txBody>
          <a:bodyPr/>
          <a:lstStyle>
            <a:lvl1pPr marL="0" indent="0">
              <a:buNone/>
              <a:defRPr sz="20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40050990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bg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763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1312906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14773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ead in 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761905"/>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395210"/>
            <a:ext cx="11277599" cy="349872"/>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552726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7884"/>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836531"/>
            <a:ext cx="11277599" cy="402953"/>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9335531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7"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9"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60692434"/>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 footer ba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6"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3874200059"/>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column - bulle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11" name="Footnote">
            <a:extLst>
              <a:ext uri="{FF2B5EF4-FFF2-40B4-BE49-F238E27FC236}">
                <a16:creationId xmlns:a16="http://schemas.microsoft.com/office/drawing/2014/main" id="{7808F040-4092-4649-84D2-69DDF9D33281}"/>
              </a:ext>
            </a:extLst>
          </p:cNvPr>
          <p:cNvSpPr>
            <a:spLocks noGrp="1"/>
          </p:cNvSpPr>
          <p:nvPr>
            <p:ph type="body" sz="quarter" idx="15"/>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7" name="Content column 2">
            <a:extLst>
              <a:ext uri="{FF2B5EF4-FFF2-40B4-BE49-F238E27FC236}">
                <a16:creationId xmlns:a16="http://schemas.microsoft.com/office/drawing/2014/main" id="{59C927B7-DC22-45A5-A285-37A185AAF1C2}"/>
              </a:ext>
            </a:extLst>
          </p:cNvPr>
          <p:cNvSpPr>
            <a:spLocks noGrp="1"/>
          </p:cNvSpPr>
          <p:nvPr>
            <p:ph sz="quarter" idx="12"/>
          </p:nvPr>
        </p:nvSpPr>
        <p:spPr>
          <a:xfrm>
            <a:off x="63246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10" name="Subhead column 2">
            <a:extLst>
              <a:ext uri="{FF2B5EF4-FFF2-40B4-BE49-F238E27FC236}">
                <a16:creationId xmlns:a16="http://schemas.microsoft.com/office/drawing/2014/main" id="{B53E7A69-82A1-45AC-934A-CD2002226069}"/>
              </a:ext>
            </a:extLst>
          </p:cNvPr>
          <p:cNvSpPr>
            <a:spLocks noGrp="1"/>
          </p:cNvSpPr>
          <p:nvPr>
            <p:ph type="body" sz="quarter" idx="14"/>
          </p:nvPr>
        </p:nvSpPr>
        <p:spPr>
          <a:xfrm>
            <a:off x="6324600" y="1302918"/>
            <a:ext cx="5410200" cy="294544"/>
          </a:xfrm>
        </p:spPr>
        <p:txBody>
          <a:bodyPr/>
          <a:lstStyle>
            <a:lvl1pPr marL="0" indent="0">
              <a:buNone/>
              <a:defRPr sz="20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199" y="1302918"/>
            <a:ext cx="5410199" cy="294544"/>
          </a:xfrm>
        </p:spPr>
        <p:txBody>
          <a:bodyPr/>
          <a:lstStyle>
            <a:lvl1pPr marL="0" indent="0">
              <a:buNone/>
              <a:defRPr sz="20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24661155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7" name="Content column 3">
            <a:extLst>
              <a:ext uri="{FF2B5EF4-FFF2-40B4-BE49-F238E27FC236}">
                <a16:creationId xmlns:a16="http://schemas.microsoft.com/office/drawing/2014/main" id="{59C927B7-DC22-45A5-A285-37A185AAF1C2}"/>
              </a:ext>
            </a:extLst>
          </p:cNvPr>
          <p:cNvSpPr>
            <a:spLocks noGrp="1"/>
          </p:cNvSpPr>
          <p:nvPr>
            <p:ph sz="quarter" idx="12"/>
          </p:nvPr>
        </p:nvSpPr>
        <p:spPr>
          <a:xfrm>
            <a:off x="8321040" y="1760095"/>
            <a:ext cx="3413760" cy="4243466"/>
          </a:xfrm>
        </p:spPr>
        <p:txBody>
          <a:bodyPr/>
          <a:lstStyle>
            <a:lvl1pPr marL="137160" indent="-137160">
              <a:defRPr lang="en-US" sz="1600" kern="600" baseline="0" dirty="0" smtClean="0">
                <a:solidFill>
                  <a:schemeClr val="tx1"/>
                </a:solidFill>
                <a:latin typeface="+mn-lt"/>
                <a:ea typeface="+mn-ea"/>
                <a:cs typeface="+mn-cs"/>
              </a:defRPr>
            </a:lvl1pPr>
            <a:lvl2pPr marL="429768" indent="-182880">
              <a:defRPr lang="en-US" sz="1200" kern="600" baseline="0" dirty="0">
                <a:solidFill>
                  <a:schemeClr val="tx1"/>
                </a:solidFill>
                <a:latin typeface="+mn-lt"/>
                <a:ea typeface="+mn-ea"/>
                <a:cs typeface="+mn-cs"/>
              </a:defRPr>
            </a:lvl2pPr>
          </a:lstStyle>
          <a:p>
            <a:pPr marL="182880" lvl="0" indent="-182880" algn="l" defTabSz="685800" rtl="0" eaLnBrk="1" latinLnBrk="0" hangingPunct="1">
              <a:lnSpc>
                <a:spcPct val="100000"/>
              </a:lnSpc>
              <a:spcBef>
                <a:spcPts val="600"/>
              </a:spcBef>
              <a:spcAft>
                <a:spcPts val="600"/>
              </a:spcAft>
              <a:buClr>
                <a:schemeClr val="tx2"/>
              </a:buClr>
            </a:pPr>
            <a:r>
              <a:rPr lang="en-US"/>
              <a:t>Click to edit Master text styles</a:t>
            </a:r>
          </a:p>
        </p:txBody>
      </p:sp>
      <p:sp>
        <p:nvSpPr>
          <p:cNvPr id="10" name="Subhead column 3">
            <a:extLst>
              <a:ext uri="{FF2B5EF4-FFF2-40B4-BE49-F238E27FC236}">
                <a16:creationId xmlns:a16="http://schemas.microsoft.com/office/drawing/2014/main" id="{B53E7A69-82A1-45AC-934A-CD2002226069}"/>
              </a:ext>
            </a:extLst>
          </p:cNvPr>
          <p:cNvSpPr>
            <a:spLocks noGrp="1"/>
          </p:cNvSpPr>
          <p:nvPr>
            <p:ph type="body" sz="quarter" idx="14"/>
          </p:nvPr>
        </p:nvSpPr>
        <p:spPr>
          <a:xfrm>
            <a:off x="8321040" y="1302895"/>
            <a:ext cx="3414315" cy="283288"/>
          </a:xfrm>
        </p:spPr>
        <p:txBody>
          <a:bodyPr/>
          <a:lstStyle>
            <a:lvl1pPr marL="0" indent="0">
              <a:buNone/>
              <a:defRPr sz="1800" b="1">
                <a:solidFill>
                  <a:schemeClr val="accent1"/>
                </a:solidFill>
              </a:defRPr>
            </a:lvl1pPr>
          </a:lstStyle>
          <a:p>
            <a:pPr lvl="0"/>
            <a:r>
              <a:rPr lang="en-US"/>
              <a:t>Click to edit Master text styles</a:t>
            </a:r>
          </a:p>
        </p:txBody>
      </p:sp>
      <p:sp>
        <p:nvSpPr>
          <p:cNvPr id="11" name="Content column 2">
            <a:extLst>
              <a:ext uri="{FF2B5EF4-FFF2-40B4-BE49-F238E27FC236}">
                <a16:creationId xmlns:a16="http://schemas.microsoft.com/office/drawing/2014/main" id="{50F4007A-2B51-495B-9098-41014B9DA444}"/>
              </a:ext>
            </a:extLst>
          </p:cNvPr>
          <p:cNvSpPr>
            <a:spLocks noGrp="1"/>
          </p:cNvSpPr>
          <p:nvPr>
            <p:ph sz="quarter" idx="15"/>
          </p:nvPr>
        </p:nvSpPr>
        <p:spPr>
          <a:xfrm>
            <a:off x="438912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14" name="Subhead column 2">
            <a:extLst>
              <a:ext uri="{FF2B5EF4-FFF2-40B4-BE49-F238E27FC236}">
                <a16:creationId xmlns:a16="http://schemas.microsoft.com/office/drawing/2014/main" id="{D9D06CC3-1F0E-4E5A-9F66-40642724DB3F}"/>
              </a:ext>
            </a:extLst>
          </p:cNvPr>
          <p:cNvSpPr>
            <a:spLocks noGrp="1"/>
          </p:cNvSpPr>
          <p:nvPr>
            <p:ph type="body" sz="quarter" idx="16"/>
          </p:nvPr>
        </p:nvSpPr>
        <p:spPr>
          <a:xfrm>
            <a:off x="438912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20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p>
        </p:txBody>
      </p:sp>
      <p:sp>
        <p:nvSpPr>
          <p:cNvPr id="15" name="Footnote">
            <a:extLst>
              <a:ext uri="{FF2B5EF4-FFF2-40B4-BE49-F238E27FC236}">
                <a16:creationId xmlns:a16="http://schemas.microsoft.com/office/drawing/2014/main" id="{755526E3-4854-441A-B381-FE2BDC2C86C3}"/>
              </a:ext>
            </a:extLst>
          </p:cNvPr>
          <p:cNvSpPr>
            <a:spLocks noGrp="1"/>
          </p:cNvSpPr>
          <p:nvPr>
            <p:ph type="body" sz="quarter" idx="17"/>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28866856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line in blu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282905"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8" name="Top banner"/>
          <p:cNvSpPr/>
          <p:nvPr userDrawn="1"/>
        </p:nvSpPr>
        <p:spPr>
          <a:xfrm>
            <a:off x="0" y="1"/>
            <a:ext cx="12192000" cy="11742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Content Placeholder 2"/>
          <p:cNvSpPr>
            <a:spLocks noGrp="1"/>
          </p:cNvSpPr>
          <p:nvPr>
            <p:ph idx="1"/>
          </p:nvPr>
        </p:nvSpPr>
        <p:spPr>
          <a:xfrm>
            <a:off x="457200" y="1600200"/>
            <a:ext cx="11277600"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549"/>
            <a:ext cx="11277600" cy="400344"/>
          </a:xfrm>
        </p:spPr>
        <p:txBody>
          <a:bodyPr anchor="t"/>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47539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to on top - 1 column">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56388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1252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11277600"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722020"/>
            <a:ext cx="5638800" cy="590631"/>
          </a:xfrm>
        </p:spPr>
        <p:txBody>
          <a:bodyPr/>
          <a:lstStyle>
            <a:lvl1pPr>
              <a:defRPr>
                <a:solidFill>
                  <a:schemeClr val="bg1"/>
                </a:solidFill>
                <a:latin typeface="Arial Black" panose="020B0A04020102020204"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8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87526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7" name="Content column 3">
            <a:extLst>
              <a:ext uri="{FF2B5EF4-FFF2-40B4-BE49-F238E27FC236}">
                <a16:creationId xmlns:a16="http://schemas.microsoft.com/office/drawing/2014/main" id="{59C927B7-DC22-45A5-A285-37A185AAF1C2}"/>
              </a:ext>
            </a:extLst>
          </p:cNvPr>
          <p:cNvSpPr>
            <a:spLocks noGrp="1"/>
          </p:cNvSpPr>
          <p:nvPr>
            <p:ph sz="quarter" idx="12"/>
          </p:nvPr>
        </p:nvSpPr>
        <p:spPr>
          <a:xfrm>
            <a:off x="8321040" y="1760095"/>
            <a:ext cx="3413760" cy="4243466"/>
          </a:xfrm>
        </p:spPr>
        <p:txBody>
          <a:bodyPr/>
          <a:lstStyle>
            <a:lvl1pPr marL="137160" indent="-137160">
              <a:defRPr lang="en-US" sz="1600" kern="600" baseline="0" dirty="0" smtClean="0">
                <a:solidFill>
                  <a:schemeClr val="tx1"/>
                </a:solidFill>
                <a:latin typeface="+mn-lt"/>
                <a:ea typeface="+mn-ea"/>
                <a:cs typeface="+mn-cs"/>
              </a:defRPr>
            </a:lvl1pPr>
            <a:lvl2pPr marL="429768" indent="-182880">
              <a:defRPr lang="en-US" sz="1200" kern="600" baseline="0" dirty="0">
                <a:solidFill>
                  <a:schemeClr val="tx1"/>
                </a:solidFill>
                <a:latin typeface="+mn-lt"/>
                <a:ea typeface="+mn-ea"/>
                <a:cs typeface="+mn-cs"/>
              </a:defRPr>
            </a:lvl2pPr>
          </a:lstStyle>
          <a:p>
            <a:pPr marL="182880" lvl="0" indent="-182880" algn="l" defTabSz="685800" rtl="0" eaLnBrk="1" latinLnBrk="0" hangingPunct="1">
              <a:lnSpc>
                <a:spcPct val="100000"/>
              </a:lnSpc>
              <a:spcBef>
                <a:spcPts val="600"/>
              </a:spcBef>
              <a:spcAft>
                <a:spcPts val="600"/>
              </a:spcAft>
              <a:buClr>
                <a:schemeClr val="tx2"/>
              </a:buClr>
            </a:pPr>
            <a:r>
              <a:rPr lang="en-US"/>
              <a:t>Click to edit Master text styles</a:t>
            </a:r>
          </a:p>
        </p:txBody>
      </p:sp>
      <p:sp>
        <p:nvSpPr>
          <p:cNvPr id="10" name="Subhead column 3">
            <a:extLst>
              <a:ext uri="{FF2B5EF4-FFF2-40B4-BE49-F238E27FC236}">
                <a16:creationId xmlns:a16="http://schemas.microsoft.com/office/drawing/2014/main" id="{B53E7A69-82A1-45AC-934A-CD2002226069}"/>
              </a:ext>
            </a:extLst>
          </p:cNvPr>
          <p:cNvSpPr>
            <a:spLocks noGrp="1"/>
          </p:cNvSpPr>
          <p:nvPr>
            <p:ph type="body" sz="quarter" idx="14"/>
          </p:nvPr>
        </p:nvSpPr>
        <p:spPr>
          <a:xfrm>
            <a:off x="8321040" y="1302895"/>
            <a:ext cx="3414315" cy="283288"/>
          </a:xfrm>
        </p:spPr>
        <p:txBody>
          <a:bodyPr/>
          <a:lstStyle>
            <a:lvl1pPr marL="0" indent="0">
              <a:buNone/>
              <a:defRPr sz="1800" b="1">
                <a:solidFill>
                  <a:schemeClr val="accent1"/>
                </a:solidFill>
              </a:defRPr>
            </a:lvl1pPr>
          </a:lstStyle>
          <a:p>
            <a:pPr lvl="0"/>
            <a:r>
              <a:rPr lang="en-US"/>
              <a:t>Click to edit Master text styles</a:t>
            </a:r>
          </a:p>
        </p:txBody>
      </p:sp>
      <p:sp>
        <p:nvSpPr>
          <p:cNvPr id="11" name="Content column 2">
            <a:extLst>
              <a:ext uri="{FF2B5EF4-FFF2-40B4-BE49-F238E27FC236}">
                <a16:creationId xmlns:a16="http://schemas.microsoft.com/office/drawing/2014/main" id="{50F4007A-2B51-495B-9098-41014B9DA444}"/>
              </a:ext>
            </a:extLst>
          </p:cNvPr>
          <p:cNvSpPr>
            <a:spLocks noGrp="1"/>
          </p:cNvSpPr>
          <p:nvPr>
            <p:ph sz="quarter" idx="15"/>
          </p:nvPr>
        </p:nvSpPr>
        <p:spPr>
          <a:xfrm>
            <a:off x="438912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14" name="Subhead column 2">
            <a:extLst>
              <a:ext uri="{FF2B5EF4-FFF2-40B4-BE49-F238E27FC236}">
                <a16:creationId xmlns:a16="http://schemas.microsoft.com/office/drawing/2014/main" id="{D9D06CC3-1F0E-4E5A-9F66-40642724DB3F}"/>
              </a:ext>
            </a:extLst>
          </p:cNvPr>
          <p:cNvSpPr>
            <a:spLocks noGrp="1"/>
          </p:cNvSpPr>
          <p:nvPr>
            <p:ph type="body" sz="quarter" idx="16"/>
          </p:nvPr>
        </p:nvSpPr>
        <p:spPr>
          <a:xfrm>
            <a:off x="438912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20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p>
        </p:txBody>
      </p:sp>
      <p:sp>
        <p:nvSpPr>
          <p:cNvPr id="15" name="Footnote">
            <a:extLst>
              <a:ext uri="{FF2B5EF4-FFF2-40B4-BE49-F238E27FC236}">
                <a16:creationId xmlns:a16="http://schemas.microsoft.com/office/drawing/2014/main" id="{755526E3-4854-441A-B381-FE2BDC2C86C3}"/>
              </a:ext>
            </a:extLst>
          </p:cNvPr>
          <p:cNvSpPr>
            <a:spLocks noGrp="1"/>
          </p:cNvSpPr>
          <p:nvPr>
            <p:ph type="body" sz="quarter" idx="17"/>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26490702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to on top - 2 columns">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5391509"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57200" y="787818"/>
            <a:ext cx="5638800" cy="883920"/>
          </a:xfrm>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90"/>
          </a:xfrm>
        </p:spPr>
        <p:txBody>
          <a:bodyPr/>
          <a:lstStyle>
            <a:lvl1pPr marL="0" indent="0">
              <a:buNone/>
              <a:defRPr>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850DDB92-0C07-4ACB-988D-09D91CE99F06}"/>
              </a:ext>
            </a:extLst>
          </p:cNvPr>
          <p:cNvSpPr>
            <a:spLocks noGrp="1"/>
          </p:cNvSpPr>
          <p:nvPr>
            <p:ph sz="quarter" idx="17"/>
          </p:nvPr>
        </p:nvSpPr>
        <p:spPr>
          <a:xfrm>
            <a:off x="6349042" y="2684463"/>
            <a:ext cx="5385758" cy="348773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771710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42481214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682572440"/>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opt 2">
    <p:bg>
      <p:bgPr>
        <a:solidFill>
          <a:schemeClr val="bg1"/>
        </a:solidFill>
        <a:effectLst/>
      </p:bgPr>
    </p:bg>
    <p:spTree>
      <p:nvGrpSpPr>
        <p:cNvPr id="1" name=""/>
        <p:cNvGrpSpPr/>
        <p:nvPr/>
      </p:nvGrpSpPr>
      <p:grpSpPr>
        <a:xfrm>
          <a:off x="0" y="0"/>
          <a:ext cx="0" cy="0"/>
          <a:chOff x="0" y="0"/>
          <a:chExt cx="0" cy="0"/>
        </a:xfrm>
      </p:grpSpPr>
      <p:pic>
        <p:nvPicPr>
          <p:cNvPr id="7" name="Graphic background">
            <a:extLst>
              <a:ext uri="{FF2B5EF4-FFF2-40B4-BE49-F238E27FC236}">
                <a16:creationId xmlns:a16="http://schemas.microsoft.com/office/drawing/2014/main" id="{719B2A9B-5BC9-4ECE-B36A-50A5E43B117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4708"/>
          <a:stretch/>
        </p:blipFill>
        <p:spPr>
          <a:xfrm flipV="1">
            <a:off x="0" y="0"/>
            <a:ext cx="12192000" cy="6858000"/>
          </a:xfrm>
          <a:prstGeom prst="rect">
            <a:avLst/>
          </a:prstGeom>
        </p:spPr>
      </p:pic>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576488416"/>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vider opt 3">
    <p:bg>
      <p:bgPr>
        <a:solidFill>
          <a:schemeClr val="bg1"/>
        </a:solidFill>
        <a:effectLst/>
      </p:bgPr>
    </p:bg>
    <p:spTree>
      <p:nvGrpSpPr>
        <p:cNvPr id="1" name=""/>
        <p:cNvGrpSpPr/>
        <p:nvPr/>
      </p:nvGrpSpPr>
      <p:grpSpPr>
        <a:xfrm>
          <a:off x="0" y="0"/>
          <a:ext cx="0" cy="0"/>
          <a:chOff x="0" y="0"/>
          <a:chExt cx="0" cy="0"/>
        </a:xfrm>
      </p:grpSpPr>
      <p:sp>
        <p:nvSpPr>
          <p:cNvPr id="3" name="Subhead text"/>
          <p:cNvSpPr>
            <a:spLocks noGrp="1"/>
          </p:cNvSpPr>
          <p:nvPr>
            <p:ph type="body" idx="1"/>
          </p:nvPr>
        </p:nvSpPr>
        <p:spPr>
          <a:xfrm>
            <a:off x="854017" y="3543300"/>
            <a:ext cx="3732577" cy="198120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3732578" cy="2133600"/>
          </a:xfrm>
        </p:spPr>
        <p:txBody>
          <a:bodyPr anchor="b"/>
          <a:lstStyle>
            <a:lvl1pPr>
              <a:defRPr sz="3600">
                <a:solidFill>
                  <a:schemeClr val="accent1"/>
                </a:solidFill>
              </a:defRPr>
            </a:lvl1pPr>
          </a:lstStyle>
          <a:p>
            <a:r>
              <a:rPr lang="en-US"/>
              <a:t>Click to edit Master title style</a:t>
            </a:r>
            <a:endParaRPr lang="en-US" dirty="0"/>
          </a:p>
        </p:txBody>
      </p:sp>
      <p:pic>
        <p:nvPicPr>
          <p:cNvPr id="8" name="Graphic background">
            <a:extLst>
              <a:ext uri="{FF2B5EF4-FFF2-40B4-BE49-F238E27FC236}">
                <a16:creationId xmlns:a16="http://schemas.microsoft.com/office/drawing/2014/main" id="{15FDBB3B-45B7-4F26-819E-23445B3E21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4569" b="11035"/>
          <a:stretch/>
        </p:blipFill>
        <p:spPr>
          <a:xfrm flipV="1">
            <a:off x="5440612" y="0"/>
            <a:ext cx="6751387" cy="6858000"/>
          </a:xfrm>
          <a:prstGeom prst="rect">
            <a:avLst/>
          </a:prstGeom>
        </p:spPr>
      </p:pic>
      <p:sp>
        <p:nvSpPr>
          <p:cNvPr id="4" name="Rectangle 3">
            <a:extLst>
              <a:ext uri="{FF2B5EF4-FFF2-40B4-BE49-F238E27FC236}">
                <a16:creationId xmlns:a16="http://schemas.microsoft.com/office/drawing/2014/main" id="{95148FF3-30BD-455C-87DE-5C8F88B87C3E}"/>
              </a:ext>
            </a:extLst>
          </p:cNvPr>
          <p:cNvSpPr/>
          <p:nvPr userDrawn="1"/>
        </p:nvSpPr>
        <p:spPr>
          <a:xfrm>
            <a:off x="0" y="6553200"/>
            <a:ext cx="5440611"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003815490"/>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vider - teal corn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849E07-3241-4578-AD9B-042823AB90B7}"/>
              </a:ext>
            </a:extLst>
          </p:cNvPr>
          <p:cNvSpPr/>
          <p:nvPr userDrawn="1"/>
        </p:nvSpPr>
        <p:spPr>
          <a:xfrm>
            <a:off x="0" y="0"/>
            <a:ext cx="12192000" cy="6858000"/>
          </a:xfrm>
          <a:prstGeom prst="rect">
            <a:avLst/>
          </a:prstGeom>
          <a:gradFill flip="none" rotWithShape="1">
            <a:gsLst>
              <a:gs pos="0">
                <a:schemeClr val="accent1"/>
              </a:gs>
              <a:gs pos="60000">
                <a:schemeClr val="tx2"/>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head text"/>
          <p:cNvSpPr>
            <a:spLocks noGrp="1"/>
          </p:cNvSpPr>
          <p:nvPr>
            <p:ph type="body" idx="1"/>
          </p:nvPr>
        </p:nvSpPr>
        <p:spPr>
          <a:xfrm>
            <a:off x="3820520" y="3543300"/>
            <a:ext cx="4550961" cy="198120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3820518" y="1295401"/>
            <a:ext cx="4550963" cy="2133600"/>
          </a:xfrm>
        </p:spPr>
        <p:txBody>
          <a:bodyPr anchor="b"/>
          <a:lstStyle>
            <a:lvl1pPr algn="ctr">
              <a:defRPr sz="3000" b="1">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68613793"/>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4" name="Bottom banner - navy blue" hidden="1"/>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Bottom banner - teal" hidden="1"/>
          <p:cNvSpPr/>
          <p:nvPr userDrawn="1"/>
        </p:nvSpPr>
        <p:spPr>
          <a:xfrm>
            <a:off x="7067227" y="6556248"/>
            <a:ext cx="451517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7" name="Picture placeholder"/>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
        <p:nvSpPr>
          <p:cNvPr id="2" name="Title 1"/>
          <p:cNvSpPr>
            <a:spLocks noGrp="1"/>
          </p:cNvSpPr>
          <p:nvPr>
            <p:ph type="title"/>
          </p:nvPr>
        </p:nvSpPr>
        <p:spPr>
          <a:xfrm>
            <a:off x="457200" y="457201"/>
            <a:ext cx="11277600" cy="2194560"/>
          </a:xfrm>
        </p:spPr>
        <p:txBody>
          <a:bodyPr anchor="ctr" anchorCtr="0"/>
          <a:lstStyle>
            <a:lvl1pPr algn="ctr">
              <a:defRPr sz="44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09370097"/>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Quote - graphic">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12192000"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2817648" y="2448735"/>
            <a:ext cx="6821586" cy="2355735"/>
          </a:xfrm>
        </p:spPr>
        <p:txBody>
          <a:bodyPr anchor="ctr"/>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grpSp>
        <p:nvGrpSpPr>
          <p:cNvPr id="8" name="Group 7">
            <a:extLst>
              <a:ext uri="{FF2B5EF4-FFF2-40B4-BE49-F238E27FC236}">
                <a16:creationId xmlns:a16="http://schemas.microsoft.com/office/drawing/2014/main" id="{C7A38CA8-892A-467D-B0CA-01AD71E577DC}"/>
              </a:ext>
            </a:extLst>
          </p:cNvPr>
          <p:cNvGrpSpPr/>
          <p:nvPr userDrawn="1"/>
        </p:nvGrpSpPr>
        <p:grpSpPr>
          <a:xfrm>
            <a:off x="1922817" y="1772947"/>
            <a:ext cx="8533057" cy="4168085"/>
            <a:chOff x="1721775" y="2246985"/>
            <a:chExt cx="8533057" cy="4168085"/>
          </a:xfrm>
        </p:grpSpPr>
        <p:sp>
          <p:nvSpPr>
            <p:cNvPr id="10" name="TextBox 9">
              <a:extLst>
                <a:ext uri="{FF2B5EF4-FFF2-40B4-BE49-F238E27FC236}">
                  <a16:creationId xmlns:a16="http://schemas.microsoft.com/office/drawing/2014/main" id="{9609EC63-1A43-44C6-9594-2CB0528E5B51}"/>
                </a:ext>
              </a:extLst>
            </p:cNvPr>
            <p:cNvSpPr txBox="1"/>
            <p:nvPr/>
          </p:nvSpPr>
          <p:spPr>
            <a:xfrm>
              <a:off x="1721775" y="2246985"/>
              <a:ext cx="89483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cxnSp>
          <p:nvCxnSpPr>
            <p:cNvPr id="11" name="Straight Connector 10">
              <a:extLst>
                <a:ext uri="{FF2B5EF4-FFF2-40B4-BE49-F238E27FC236}">
                  <a16:creationId xmlns:a16="http://schemas.microsoft.com/office/drawing/2014/main" id="{D390CEF2-DD24-41E7-A4E5-DF6AEF0F64D1}"/>
                </a:ext>
              </a:extLst>
            </p:cNvPr>
            <p:cNvCxnSpPr/>
            <p:nvPr/>
          </p:nvCxnSpPr>
          <p:spPr>
            <a:xfrm>
              <a:off x="2706771" y="2680941"/>
              <a:ext cx="7178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E275A1-A212-47E1-8594-5E2515AF3B2A}"/>
                </a:ext>
              </a:extLst>
            </p:cNvPr>
            <p:cNvCxnSpPr/>
            <p:nvPr/>
          </p:nvCxnSpPr>
          <p:spPr>
            <a:xfrm flipV="1">
              <a:off x="9884811" y="2676177"/>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0AE6F1-5885-4204-9F80-11FB730CC4BD}"/>
                </a:ext>
              </a:extLst>
            </p:cNvPr>
            <p:cNvSpPr txBox="1"/>
            <p:nvPr/>
          </p:nvSpPr>
          <p:spPr>
            <a:xfrm>
              <a:off x="9524862" y="5080089"/>
              <a:ext cx="72997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grpSp>
          <p:nvGrpSpPr>
            <p:cNvPr id="14" name="Group 13">
              <a:extLst>
                <a:ext uri="{FF2B5EF4-FFF2-40B4-BE49-F238E27FC236}">
                  <a16:creationId xmlns:a16="http://schemas.microsoft.com/office/drawing/2014/main" id="{17785EB1-4C5C-4F17-948A-CE7338048FFD}"/>
                </a:ext>
              </a:extLst>
            </p:cNvPr>
            <p:cNvGrpSpPr/>
            <p:nvPr/>
          </p:nvGrpSpPr>
          <p:grpSpPr>
            <a:xfrm rot="10800000">
              <a:off x="2169986" y="3292848"/>
              <a:ext cx="6931153" cy="2212848"/>
              <a:chOff x="1349247" y="1819364"/>
              <a:chExt cx="6931153" cy="2212848"/>
            </a:xfrm>
          </p:grpSpPr>
          <p:cxnSp>
            <p:nvCxnSpPr>
              <p:cNvPr id="16" name="Straight Connector 15">
                <a:extLst>
                  <a:ext uri="{FF2B5EF4-FFF2-40B4-BE49-F238E27FC236}">
                    <a16:creationId xmlns:a16="http://schemas.microsoft.com/office/drawing/2014/main" id="{0D5A53CE-9EEA-4491-915B-6E6E26FB3AF1}"/>
                  </a:ext>
                </a:extLst>
              </p:cNvPr>
              <p:cNvCxnSpPr/>
              <p:nvPr/>
            </p:nvCxnSpPr>
            <p:spPr>
              <a:xfrm rot="10800000" flipH="1">
                <a:off x="1349247" y="1819364"/>
                <a:ext cx="6931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AA14B-B9A0-41CD-9995-3E924EAFDDEC}"/>
                  </a:ext>
                </a:extLst>
              </p:cNvPr>
              <p:cNvCxnSpPr>
                <a:cxnSpLocks/>
              </p:cNvCxnSpPr>
              <p:nvPr/>
            </p:nvCxnSpPr>
            <p:spPr>
              <a:xfrm flipV="1">
                <a:off x="8280400" y="1819364"/>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0005991"/>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306825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5 teal block">
    <p:spTree>
      <p:nvGrpSpPr>
        <p:cNvPr id="1" name=""/>
        <p:cNvGrpSpPr/>
        <p:nvPr/>
      </p:nvGrpSpPr>
      <p:grpSpPr>
        <a:xfrm>
          <a:off x="0" y="0"/>
          <a:ext cx="0" cy="0"/>
          <a:chOff x="0" y="0"/>
          <a:chExt cx="0" cy="0"/>
        </a:xfrm>
      </p:grpSpPr>
      <p:sp>
        <p:nvSpPr>
          <p:cNvPr id="10" name="Bottom banner - teal"/>
          <p:cNvSpPr/>
          <p:nvPr userDrawn="1"/>
        </p:nvSpPr>
        <p:spPr>
          <a:xfrm>
            <a:off x="3825683" y="6556248"/>
            <a:ext cx="7756717"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2" name="Navy edge"/>
          <p:cNvSpPr/>
          <p:nvPr userDrawn="1"/>
        </p:nvSpPr>
        <p:spPr>
          <a:xfrm>
            <a:off x="11734799" y="0"/>
            <a:ext cx="45720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3825680" y="0"/>
            <a:ext cx="790912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282878" y="6553200"/>
            <a:ext cx="7003187"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974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9" y="1295400"/>
            <a:ext cx="7006181"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80" y="364210"/>
            <a:ext cx="7003188" cy="946688"/>
          </a:xfrm>
        </p:spPr>
        <p:txBody>
          <a:bodyPr/>
          <a:lstStyle>
            <a:lvl1pPr marL="0" indent="0">
              <a:buNone/>
              <a:defRPr sz="3000">
                <a:solidFill>
                  <a:schemeClr val="bg1"/>
                </a:solidFill>
              </a:defRPr>
            </a:lvl1pPr>
            <a:lvl2pPr marL="228600" indent="0">
              <a:buNone/>
              <a:defRPr/>
            </a:lvl2pPr>
          </a:lstStyle>
          <a:p>
            <a:pPr lvl="0"/>
            <a:r>
              <a:rPr lang="en-US"/>
              <a:t>Click to edit Master text styles</a:t>
            </a:r>
          </a:p>
        </p:txBody>
      </p:sp>
      <p:sp>
        <p:nvSpPr>
          <p:cNvPr id="3" name="Content Placeholder 2:5"/>
          <p:cNvSpPr>
            <a:spLocks noGrp="1"/>
          </p:cNvSpPr>
          <p:nvPr>
            <p:ph idx="1"/>
          </p:nvPr>
        </p:nvSpPr>
        <p:spPr>
          <a:xfrm>
            <a:off x="457201" y="1600200"/>
            <a:ext cx="291974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9748" cy="899418"/>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194448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in blu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282905"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8" name="Top banner"/>
          <p:cNvSpPr/>
          <p:nvPr userDrawn="1"/>
        </p:nvSpPr>
        <p:spPr>
          <a:xfrm>
            <a:off x="0" y="1"/>
            <a:ext cx="12192000" cy="11742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Content Placeholder 2"/>
          <p:cNvSpPr>
            <a:spLocks noGrp="1"/>
          </p:cNvSpPr>
          <p:nvPr>
            <p:ph idx="1"/>
          </p:nvPr>
        </p:nvSpPr>
        <p:spPr>
          <a:xfrm>
            <a:off x="457200" y="1600200"/>
            <a:ext cx="11277600"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549"/>
            <a:ext cx="11277600" cy="400344"/>
          </a:xfrm>
        </p:spPr>
        <p:txBody>
          <a:bodyPr anchor="t"/>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805037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5 navy block">
    <p:spTree>
      <p:nvGrpSpPr>
        <p:cNvPr id="1" name=""/>
        <p:cNvGrpSpPr/>
        <p:nvPr/>
      </p:nvGrpSpPr>
      <p:grpSpPr>
        <a:xfrm>
          <a:off x="0" y="0"/>
          <a:ext cx="0" cy="0"/>
          <a:chOff x="0" y="0"/>
          <a:chExt cx="0" cy="0"/>
        </a:xfrm>
      </p:grpSpPr>
      <p:sp>
        <p:nvSpPr>
          <p:cNvPr id="11" name="Teal banner"/>
          <p:cNvSpPr/>
          <p:nvPr userDrawn="1"/>
        </p:nvSpPr>
        <p:spPr>
          <a:xfrm>
            <a:off x="3825680" y="0"/>
            <a:ext cx="836632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312184" y="6553200"/>
            <a:ext cx="7422616"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12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6" y="1295400"/>
            <a:ext cx="745192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79" y="356462"/>
            <a:ext cx="7451921" cy="938939"/>
          </a:xfrm>
        </p:spPr>
        <p:txBody>
          <a:bodyPr/>
          <a:lstStyle>
            <a:lvl1pPr marL="0" indent="0">
              <a:buNone/>
              <a:defRPr sz="3000">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457200" y="1600200"/>
            <a:ext cx="291127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1278" cy="883920"/>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30010675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8849291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4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11" name="Teal banner"/>
          <p:cNvSpPr/>
          <p:nvPr userDrawn="1"/>
        </p:nvSpPr>
        <p:spPr>
          <a:xfrm>
            <a:off x="5440615" y="0"/>
            <a:ext cx="6294184"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0" y="6553200"/>
            <a:ext cx="452621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621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3" y="1600200"/>
            <a:ext cx="5379786" cy="4782844"/>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3" y="410707"/>
            <a:ext cx="5379786" cy="88469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200" y="1600200"/>
            <a:ext cx="4526214"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199" y="420358"/>
            <a:ext cx="4526213" cy="87504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6715030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4 navy block">
    <p:spTree>
      <p:nvGrpSpPr>
        <p:cNvPr id="1" name=""/>
        <p:cNvGrpSpPr/>
        <p:nvPr/>
      </p:nvGrpSpPr>
      <p:grpSpPr>
        <a:xfrm>
          <a:off x="0" y="0"/>
          <a:ext cx="0" cy="0"/>
          <a:chOff x="0" y="0"/>
          <a:chExt cx="0" cy="0"/>
        </a:xfrm>
      </p:grpSpPr>
      <p:sp>
        <p:nvSpPr>
          <p:cNvPr id="13" name="Navy banner"/>
          <p:cNvSpPr/>
          <p:nvPr userDrawn="1"/>
        </p:nvSpPr>
        <p:spPr>
          <a:xfrm>
            <a:off x="5440617" y="0"/>
            <a:ext cx="6751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52416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416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7" y="1295400"/>
            <a:ext cx="5836983"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8" y="411164"/>
            <a:ext cx="5835956"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198" y="1600200"/>
            <a:ext cx="452416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4524162"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6219252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3 blue block">
    <p:spTree>
      <p:nvGrpSpPr>
        <p:cNvPr id="1" name=""/>
        <p:cNvGrpSpPr/>
        <p:nvPr/>
      </p:nvGrpSpPr>
      <p:grpSpPr>
        <a:xfrm>
          <a:off x="0" y="0"/>
          <a:ext cx="0" cy="0"/>
          <a:chOff x="0" y="0"/>
          <a:chExt cx="0" cy="0"/>
        </a:xfrm>
      </p:grpSpPr>
      <p:sp>
        <p:nvSpPr>
          <p:cNvPr id="11" name="Left banner"/>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583861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10218" y="6172200"/>
            <a:ext cx="452458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398"/>
            <a:ext cx="5838620" cy="4876801"/>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1" y="402957"/>
            <a:ext cx="5838620" cy="89244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7210219" y="1295400"/>
            <a:ext cx="452458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10220" y="411480"/>
            <a:ext cx="4524580"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272860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3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7067227" y="0"/>
            <a:ext cx="466757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615282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lvl="0"/>
            <a:r>
              <a:rPr lang="en-US"/>
              <a:t>Click to edit Master text styles</a:t>
            </a:r>
          </a:p>
        </p:txBody>
      </p:sp>
      <p:sp>
        <p:nvSpPr>
          <p:cNvPr id="7" name="Footnote"/>
          <p:cNvSpPr>
            <a:spLocks noGrp="1"/>
          </p:cNvSpPr>
          <p:nvPr>
            <p:ph type="body" sz="quarter" idx="13"/>
          </p:nvPr>
        </p:nvSpPr>
        <p:spPr>
          <a:xfrm>
            <a:off x="457200" y="6172200"/>
            <a:ext cx="615282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52826"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6" cy="883920"/>
          </a:xfrm>
        </p:spPr>
        <p:txBody>
          <a:bodyPr/>
          <a:lstStyle>
            <a:lvl1pPr>
              <a:defRPr/>
            </a:lvl1pPr>
          </a:lstStyle>
          <a:p>
            <a:r>
              <a:rPr lang="en-US"/>
              <a:t>Click to edit Master title style</a:t>
            </a:r>
            <a:endParaRPr lang="en-US" dirty="0"/>
          </a:p>
        </p:txBody>
      </p:sp>
      <p:sp>
        <p:nvSpPr>
          <p:cNvPr id="12" name="Sidebar Placeholder"/>
          <p:cNvSpPr>
            <a:spLocks noGrp="1"/>
          </p:cNvSpPr>
          <p:nvPr>
            <p:ph sz="quarter" idx="15"/>
          </p:nvPr>
        </p:nvSpPr>
        <p:spPr>
          <a:xfrm>
            <a:off x="7524426" y="1295400"/>
            <a:ext cx="3756133" cy="4876800"/>
          </a:xfrm>
        </p:spPr>
        <p:txBody>
          <a:bodyPr anchor="t"/>
          <a:lstStyle>
            <a:lvl1pPr marL="0" indent="0">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62398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743666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2 blue block">
    <p:spTree>
      <p:nvGrpSpPr>
        <p:cNvPr id="1" name=""/>
        <p:cNvGrpSpPr/>
        <p:nvPr/>
      </p:nvGrpSpPr>
      <p:grpSpPr>
        <a:xfrm>
          <a:off x="0" y="0"/>
          <a:ext cx="0" cy="0"/>
          <a:chOff x="0" y="0"/>
          <a:chExt cx="0" cy="0"/>
        </a:xfrm>
      </p:grpSpPr>
      <p:sp>
        <p:nvSpPr>
          <p:cNvPr id="11" name="Left banner"/>
          <p:cNvSpPr/>
          <p:nvPr userDrawn="1"/>
        </p:nvSpPr>
        <p:spPr>
          <a:xfrm>
            <a:off x="1" y="0"/>
            <a:ext cx="836172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2" y="6553200"/>
            <a:ext cx="457198"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197" y="6553200"/>
            <a:ext cx="744459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8818922" y="6172200"/>
            <a:ext cx="29158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400"/>
            <a:ext cx="744459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1164"/>
            <a:ext cx="7444595"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8818922" y="1600200"/>
            <a:ext cx="2915877" cy="4572000"/>
          </a:xfrm>
        </p:spPr>
        <p:txBody>
          <a:bodyPr/>
          <a:lstStyle>
            <a:lvl1pPr marL="0" indent="0">
              <a:buNone/>
              <a:defRPr sz="1800"/>
            </a:lvl1pPr>
          </a:lstStyle>
          <a:p>
            <a:pPr lvl="0"/>
            <a:r>
              <a:rPr lang="en-US"/>
              <a:t>Click to edit Master text styles</a:t>
            </a:r>
          </a:p>
        </p:txBody>
      </p:sp>
      <p:sp>
        <p:nvSpPr>
          <p:cNvPr id="2" name="Title 1"/>
          <p:cNvSpPr>
            <a:spLocks noGrp="1"/>
          </p:cNvSpPr>
          <p:nvPr>
            <p:ph type="title"/>
          </p:nvPr>
        </p:nvSpPr>
        <p:spPr>
          <a:xfrm>
            <a:off x="8818924" y="411480"/>
            <a:ext cx="2915876" cy="883920"/>
          </a:xfrm>
        </p:spPr>
        <p:txBody>
          <a:bodyPr/>
          <a:lstStyle>
            <a:lvl1pPr>
              <a:defRPr sz="2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850692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2725656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2 navy block">
    <p:spTree>
      <p:nvGrpSpPr>
        <p:cNvPr id="1" name=""/>
        <p:cNvGrpSpPr/>
        <p:nvPr/>
      </p:nvGrpSpPr>
      <p:grpSpPr>
        <a:xfrm>
          <a:off x="0" y="0"/>
          <a:ext cx="0" cy="0"/>
          <a:chOff x="0" y="0"/>
          <a:chExt cx="0" cy="0"/>
        </a:xfrm>
      </p:grpSpPr>
      <p:sp>
        <p:nvSpPr>
          <p:cNvPr id="11" name="Teal banner"/>
          <p:cNvSpPr/>
          <p:nvPr userDrawn="1"/>
        </p:nvSpPr>
        <p:spPr>
          <a:xfrm>
            <a:off x="8659657" y="0"/>
            <a:ext cx="353234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6"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6"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8"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0" y="1295400"/>
            <a:ext cx="7745257"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498026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on top - 1 column">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56388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1252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11277600"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722020"/>
            <a:ext cx="5638800" cy="590631"/>
          </a:xfrm>
        </p:spPr>
        <p:txBody>
          <a:bodyPr/>
          <a:lstStyle>
            <a:lvl1pPr>
              <a:defRPr>
                <a:solidFill>
                  <a:schemeClr val="bg1"/>
                </a:solidFill>
                <a:latin typeface="Arial Black" panose="020B0A04020102020204"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8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613567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698408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4 left bleed - no bar">
    <p:spTree>
      <p:nvGrpSpPr>
        <p:cNvPr id="1" name=""/>
        <p:cNvGrpSpPr/>
        <p:nvPr/>
      </p:nvGrpSpPr>
      <p:grpSpPr>
        <a:xfrm>
          <a:off x="0" y="0"/>
          <a:ext cx="0" cy="0"/>
          <a:chOff x="0" y="0"/>
          <a:chExt cx="0" cy="0"/>
        </a:xfrm>
      </p:grpSpPr>
      <p:sp>
        <p:nvSpPr>
          <p:cNvPr id="4" name="white bar">
            <a:extLst>
              <a:ext uri="{FF2B5EF4-FFF2-40B4-BE49-F238E27FC236}">
                <a16:creationId xmlns:a16="http://schemas.microsoft.com/office/drawing/2014/main" id="{3F224A1F-5932-4494-BF41-AC2154518C6D}"/>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07B3444C-1BDF-4A32-851B-A76FF5A30535}"/>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249837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23948536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3 bleed right - no bar">
    <p:spTree>
      <p:nvGrpSpPr>
        <p:cNvPr id="1" name=""/>
        <p:cNvGrpSpPr/>
        <p:nvPr/>
      </p:nvGrpSpPr>
      <p:grpSpPr>
        <a:xfrm>
          <a:off x="0" y="0"/>
          <a:ext cx="0" cy="0"/>
          <a:chOff x="0" y="0"/>
          <a:chExt cx="0" cy="0"/>
        </a:xfrm>
      </p:grpSpPr>
      <p:sp>
        <p:nvSpPr>
          <p:cNvPr id="11" name="white bar">
            <a:extLst>
              <a:ext uri="{FF2B5EF4-FFF2-40B4-BE49-F238E27FC236}">
                <a16:creationId xmlns:a16="http://schemas.microsoft.com/office/drawing/2014/main" id="{0F0BCE80-7F1F-483B-BD42-0020F747814B}"/>
              </a:ext>
            </a:extLst>
          </p:cNvPr>
          <p:cNvSpPr/>
          <p:nvPr userDrawn="1"/>
        </p:nvSpPr>
        <p:spPr>
          <a:xfrm>
            <a:off x="4234" y="6553200"/>
            <a:ext cx="12187766"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9057742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646089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3 bleed left - no bar">
    <p:spTree>
      <p:nvGrpSpPr>
        <p:cNvPr id="1" name=""/>
        <p:cNvGrpSpPr/>
        <p:nvPr/>
      </p:nvGrpSpPr>
      <p:grpSpPr>
        <a:xfrm>
          <a:off x="0" y="0"/>
          <a:ext cx="0" cy="0"/>
          <a:chOff x="0" y="0"/>
          <a:chExt cx="0" cy="0"/>
        </a:xfrm>
      </p:grpSpPr>
      <p:sp>
        <p:nvSpPr>
          <p:cNvPr id="10" name="white bar">
            <a:extLst>
              <a:ext uri="{FF2B5EF4-FFF2-40B4-BE49-F238E27FC236}">
                <a16:creationId xmlns:a16="http://schemas.microsoft.com/office/drawing/2014/main" id="{1EE4489B-F3DE-4D17-BC9E-BC550CFAF7EE}"/>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ACC01AA-FCF7-495C-AA1F-ABEDDD1A09C0}"/>
              </a:ext>
            </a:extLst>
          </p:cNvPr>
          <p:cNvSpPr>
            <a:spLocks noGrp="1"/>
          </p:cNvSpPr>
          <p:nvPr>
            <p:ph type="body" sz="quarter" idx="17"/>
          </p:nvPr>
        </p:nvSpPr>
        <p:spPr>
          <a:xfrm>
            <a:off x="457200" y="457200"/>
            <a:ext cx="5813425"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610585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4 bleed right">
    <p:spTree>
      <p:nvGrpSpPr>
        <p:cNvPr id="1" name=""/>
        <p:cNvGrpSpPr/>
        <p:nvPr/>
      </p:nvGrpSpPr>
      <p:grpSpPr>
        <a:xfrm>
          <a:off x="0" y="0"/>
          <a:ext cx="0" cy="0"/>
          <a:chOff x="0" y="0"/>
          <a:chExt cx="0" cy="0"/>
        </a:xfrm>
      </p:grpSpPr>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2281340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8139357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lide Number Placeholder">
            <a:extLst>
              <a:ext uri="{FF2B5EF4-FFF2-40B4-BE49-F238E27FC236}">
                <a16:creationId xmlns:a16="http://schemas.microsoft.com/office/drawing/2014/main" id="{92298A1C-839F-4427-9351-65C7FF0AA589}"/>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775757189"/>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397497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3" y="2264832"/>
            <a:ext cx="5707253" cy="3809998"/>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3" y="411480"/>
            <a:ext cx="5514792"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4121681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on top - 2 columns">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5391509"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57200" y="787818"/>
            <a:ext cx="5638800" cy="883920"/>
          </a:xfrm>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90"/>
          </a:xfrm>
        </p:spPr>
        <p:txBody>
          <a:bodyPr/>
          <a:lstStyle>
            <a:lvl1pPr marL="0" indent="0">
              <a:buNone/>
              <a:defRPr>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850DDB92-0C07-4ACB-988D-09D91CE99F06}"/>
              </a:ext>
            </a:extLst>
          </p:cNvPr>
          <p:cNvSpPr>
            <a:spLocks noGrp="1"/>
          </p:cNvSpPr>
          <p:nvPr>
            <p:ph sz="quarter" idx="17"/>
          </p:nvPr>
        </p:nvSpPr>
        <p:spPr>
          <a:xfrm>
            <a:off x="6349042" y="2684463"/>
            <a:ext cx="5385758" cy="348773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693525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739537"/>
            <a:ext cx="2308697" cy="1689463"/>
          </a:xfrm>
        </p:spPr>
        <p:txBody>
          <a:bodyPr anchor="ctr"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233012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7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2492757"/>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4003216"/>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7369807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4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1118518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4" y="1231900"/>
            <a:ext cx="11247120" cy="4876800"/>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11247120"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7245229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844950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0D22-ECA3-45A8-6A88-1BD96989D2B5}"/>
              </a:ext>
            </a:extLst>
          </p:cNvPr>
          <p:cNvSpPr>
            <a:spLocks noGrp="1"/>
          </p:cNvSpPr>
          <p:nvPr>
            <p:ph type="ctrTitle"/>
          </p:nvPr>
        </p:nvSpPr>
        <p:spPr>
          <a:xfrm>
            <a:off x="0" y="1965511"/>
            <a:ext cx="4114800" cy="2387600"/>
          </a:xfrm>
        </p:spPr>
        <p:txBody>
          <a:bodyPr anchor="b">
            <a:normAutofit/>
          </a:bodyPr>
          <a:lstStyle>
            <a:lvl1pPr algn="ctr">
              <a:defRPr sz="2400"/>
            </a:lvl1pPr>
          </a:lstStyle>
          <a:p>
            <a:r>
              <a:rPr lang="en-US" dirty="0"/>
              <a:t>Click to edit Master title style</a:t>
            </a:r>
          </a:p>
        </p:txBody>
      </p:sp>
      <p:sp>
        <p:nvSpPr>
          <p:cNvPr id="3" name="Subtitle 2">
            <a:extLst>
              <a:ext uri="{FF2B5EF4-FFF2-40B4-BE49-F238E27FC236}">
                <a16:creationId xmlns:a16="http://schemas.microsoft.com/office/drawing/2014/main" id="{AF790F05-95BB-ACF7-3544-2D54DB5DC101}"/>
              </a:ext>
            </a:extLst>
          </p:cNvPr>
          <p:cNvSpPr>
            <a:spLocks noGrp="1"/>
          </p:cNvSpPr>
          <p:nvPr>
            <p:ph type="subTitle" idx="1"/>
          </p:nvPr>
        </p:nvSpPr>
        <p:spPr>
          <a:xfrm>
            <a:off x="0" y="4445186"/>
            <a:ext cx="4114800" cy="1655762"/>
          </a:xfrm>
        </p:spPr>
        <p:txBody>
          <a:bodyPr>
            <a:normAutofit/>
          </a:bodyPr>
          <a:lstStyle>
            <a:lvl1pPr marL="0" indent="0" algn="ctr">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58CCC9B-4528-8DB2-3952-323F5FDB6935}"/>
              </a:ext>
            </a:extLst>
          </p:cNvPr>
          <p:cNvSpPr>
            <a:spLocks noGrp="1"/>
          </p:cNvSpPr>
          <p:nvPr>
            <p:ph type="dt" sz="half" idx="10"/>
          </p:nvPr>
        </p:nvSpPr>
        <p:spPr/>
        <p:txBody>
          <a:bodyPr/>
          <a:lstStyle>
            <a:lvl1pPr>
              <a:defRPr sz="1000"/>
            </a:lvl1pPr>
          </a:lstStyle>
          <a:p>
            <a:fld id="{21F1C8F6-F537-A543-8E07-685F09530F22}" type="datetimeFigureOut">
              <a:rPr lang="en-US" smtClean="0"/>
              <a:pPr/>
              <a:t>4/1/2026</a:t>
            </a:fld>
            <a:endParaRPr lang="en-US" dirty="0"/>
          </a:p>
        </p:txBody>
      </p:sp>
      <p:sp>
        <p:nvSpPr>
          <p:cNvPr id="5" name="Footer Placeholder 4">
            <a:extLst>
              <a:ext uri="{FF2B5EF4-FFF2-40B4-BE49-F238E27FC236}">
                <a16:creationId xmlns:a16="http://schemas.microsoft.com/office/drawing/2014/main" id="{883C713C-0919-44C0-CFBD-24143FF7BDD5}"/>
              </a:ext>
            </a:extLst>
          </p:cNvPr>
          <p:cNvSpPr>
            <a:spLocks noGrp="1"/>
          </p:cNvSpPr>
          <p:nvPr>
            <p:ph type="ftr" sz="quarter" idx="11"/>
          </p:nvPr>
        </p:nvSpPr>
        <p:spPr/>
        <p:txBody>
          <a:bodyPr/>
          <a:lstStyle>
            <a:lvl1pPr>
              <a:defRPr sz="1000"/>
            </a:lvl1pPr>
          </a:lstStyle>
          <a:p>
            <a:endParaRPr lang="en-US"/>
          </a:p>
        </p:txBody>
      </p:sp>
      <p:sp>
        <p:nvSpPr>
          <p:cNvPr id="6" name="Slide Number Placeholder 5">
            <a:extLst>
              <a:ext uri="{FF2B5EF4-FFF2-40B4-BE49-F238E27FC236}">
                <a16:creationId xmlns:a16="http://schemas.microsoft.com/office/drawing/2014/main" id="{261DB61B-B143-DFA7-96E8-05C76EC42C00}"/>
              </a:ext>
            </a:extLst>
          </p:cNvPr>
          <p:cNvSpPr>
            <a:spLocks noGrp="1"/>
          </p:cNvSpPr>
          <p:nvPr>
            <p:ph type="sldNum" sz="quarter" idx="12"/>
          </p:nvPr>
        </p:nvSpPr>
        <p:spPr>
          <a:xfrm>
            <a:off x="8962869" y="6356350"/>
            <a:ext cx="2743200" cy="365125"/>
          </a:xfrm>
        </p:spPr>
        <p:txBody>
          <a:bodyPr/>
          <a:lstStyle>
            <a:lvl1pPr>
              <a:defRPr sz="1000"/>
            </a:lvl1pPr>
          </a:lstStyle>
          <a:p>
            <a:fld id="{60E0043C-8871-8641-B07E-1A97482E98AE}" type="slidenum">
              <a:rPr lang="en-US" smtClean="0"/>
              <a:pPr/>
              <a:t>‹#›</a:t>
            </a:fld>
            <a:endParaRPr lang="en-US"/>
          </a:p>
        </p:txBody>
      </p:sp>
    </p:spTree>
    <p:extLst>
      <p:ext uri="{BB962C8B-B14F-4D97-AF65-F5344CB8AC3E}">
        <p14:creationId xmlns:p14="http://schemas.microsoft.com/office/powerpoint/2010/main" val="22762622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7995-2EFE-1701-8781-4735B6D65F8C}"/>
              </a:ext>
            </a:extLst>
          </p:cNvPr>
          <p:cNvSpPr>
            <a:spLocks noGrp="1"/>
          </p:cNvSpPr>
          <p:nvPr>
            <p:ph type="title"/>
          </p:nvPr>
        </p:nvSpPr>
        <p:spPr>
          <a:xfrm>
            <a:off x="1843686" y="-591252"/>
            <a:ext cx="10215901" cy="2852737"/>
          </a:xfrm>
        </p:spPr>
        <p:txBody>
          <a:bodyPr anchor="b">
            <a:normAutofit/>
          </a:bodyPr>
          <a:lstStyle>
            <a:lvl1pPr>
              <a:defRPr sz="2000"/>
            </a:lvl1pPr>
          </a:lstStyle>
          <a:p>
            <a:r>
              <a:rPr lang="en-US" dirty="0"/>
              <a:t>Click to edit Master title style</a:t>
            </a:r>
          </a:p>
        </p:txBody>
      </p:sp>
      <p:sp>
        <p:nvSpPr>
          <p:cNvPr id="3" name="Text Placeholder 2">
            <a:extLst>
              <a:ext uri="{FF2B5EF4-FFF2-40B4-BE49-F238E27FC236}">
                <a16:creationId xmlns:a16="http://schemas.microsoft.com/office/drawing/2014/main" id="{CAC8BF12-B83C-D0A7-21F0-18AE96F22250}"/>
              </a:ext>
            </a:extLst>
          </p:cNvPr>
          <p:cNvSpPr>
            <a:spLocks noGrp="1"/>
          </p:cNvSpPr>
          <p:nvPr>
            <p:ph type="body" idx="1"/>
          </p:nvPr>
        </p:nvSpPr>
        <p:spPr>
          <a:xfrm>
            <a:off x="1843686" y="2288473"/>
            <a:ext cx="10215901" cy="1500187"/>
          </a:xfrm>
        </p:spPr>
        <p:txBody>
          <a:bodyPr>
            <a:normAutofit/>
          </a:bodyPr>
          <a:lstStyle>
            <a:lvl1pPr marL="0" indent="0">
              <a:buNone/>
              <a:defRPr sz="16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004A960-6E4B-734F-7EB5-EF8C872C4004}"/>
              </a:ext>
            </a:extLst>
          </p:cNvPr>
          <p:cNvSpPr>
            <a:spLocks noGrp="1"/>
          </p:cNvSpPr>
          <p:nvPr>
            <p:ph type="dt" sz="half" idx="10"/>
          </p:nvPr>
        </p:nvSpPr>
        <p:spPr/>
        <p:txBody>
          <a:bodyPr/>
          <a:lstStyle/>
          <a:p>
            <a:fld id="{21F1C8F6-F537-A543-8E07-685F09530F22}" type="datetimeFigureOut">
              <a:rPr lang="en-US" smtClean="0"/>
              <a:t>4/1/2026</a:t>
            </a:fld>
            <a:endParaRPr lang="en-US"/>
          </a:p>
        </p:txBody>
      </p:sp>
      <p:sp>
        <p:nvSpPr>
          <p:cNvPr id="5" name="Footer Placeholder 4">
            <a:extLst>
              <a:ext uri="{FF2B5EF4-FFF2-40B4-BE49-F238E27FC236}">
                <a16:creationId xmlns:a16="http://schemas.microsoft.com/office/drawing/2014/main" id="{94DDC5E5-EAF4-E82A-D99C-A62B9B934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66380-92F1-E823-3F65-BB299236CA4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762499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3705930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53951391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opt 2">
    <p:bg>
      <p:bgPr>
        <a:solidFill>
          <a:schemeClr val="bg1"/>
        </a:solidFill>
        <a:effectLst/>
      </p:bgPr>
    </p:bg>
    <p:spTree>
      <p:nvGrpSpPr>
        <p:cNvPr id="1" name=""/>
        <p:cNvGrpSpPr/>
        <p:nvPr/>
      </p:nvGrpSpPr>
      <p:grpSpPr>
        <a:xfrm>
          <a:off x="0" y="0"/>
          <a:ext cx="0" cy="0"/>
          <a:chOff x="0" y="0"/>
          <a:chExt cx="0" cy="0"/>
        </a:xfrm>
      </p:grpSpPr>
      <p:pic>
        <p:nvPicPr>
          <p:cNvPr id="7" name="Graphic background">
            <a:extLst>
              <a:ext uri="{FF2B5EF4-FFF2-40B4-BE49-F238E27FC236}">
                <a16:creationId xmlns:a16="http://schemas.microsoft.com/office/drawing/2014/main" id="{719B2A9B-5BC9-4ECE-B36A-50A5E43B117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4708"/>
          <a:stretch/>
        </p:blipFill>
        <p:spPr>
          <a:xfrm flipV="1">
            <a:off x="0" y="0"/>
            <a:ext cx="12192000" cy="6858000"/>
          </a:xfrm>
          <a:prstGeom prst="rect">
            <a:avLst/>
          </a:prstGeom>
        </p:spPr>
      </p:pic>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424073599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opt 3">
    <p:bg>
      <p:bgPr>
        <a:solidFill>
          <a:schemeClr val="bg1"/>
        </a:solidFill>
        <a:effectLst/>
      </p:bgPr>
    </p:bg>
    <p:spTree>
      <p:nvGrpSpPr>
        <p:cNvPr id="1" name=""/>
        <p:cNvGrpSpPr/>
        <p:nvPr/>
      </p:nvGrpSpPr>
      <p:grpSpPr>
        <a:xfrm>
          <a:off x="0" y="0"/>
          <a:ext cx="0" cy="0"/>
          <a:chOff x="0" y="0"/>
          <a:chExt cx="0" cy="0"/>
        </a:xfrm>
      </p:grpSpPr>
      <p:sp>
        <p:nvSpPr>
          <p:cNvPr id="3" name="Subhead text"/>
          <p:cNvSpPr>
            <a:spLocks noGrp="1"/>
          </p:cNvSpPr>
          <p:nvPr>
            <p:ph type="body" idx="1"/>
          </p:nvPr>
        </p:nvSpPr>
        <p:spPr>
          <a:xfrm>
            <a:off x="854017" y="3543300"/>
            <a:ext cx="3732577" cy="198120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3732578" cy="2133600"/>
          </a:xfrm>
        </p:spPr>
        <p:txBody>
          <a:bodyPr anchor="b"/>
          <a:lstStyle>
            <a:lvl1pPr>
              <a:defRPr sz="3600">
                <a:solidFill>
                  <a:schemeClr val="accent1"/>
                </a:solidFill>
              </a:defRPr>
            </a:lvl1pPr>
          </a:lstStyle>
          <a:p>
            <a:r>
              <a:rPr lang="en-US"/>
              <a:t>Click to edit Master title style</a:t>
            </a:r>
            <a:endParaRPr lang="en-US" dirty="0"/>
          </a:p>
        </p:txBody>
      </p:sp>
      <p:pic>
        <p:nvPicPr>
          <p:cNvPr id="8" name="Graphic background">
            <a:extLst>
              <a:ext uri="{FF2B5EF4-FFF2-40B4-BE49-F238E27FC236}">
                <a16:creationId xmlns:a16="http://schemas.microsoft.com/office/drawing/2014/main" id="{15FDBB3B-45B7-4F26-819E-23445B3E21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4569" b="11035"/>
          <a:stretch/>
        </p:blipFill>
        <p:spPr>
          <a:xfrm flipV="1">
            <a:off x="5440612" y="0"/>
            <a:ext cx="6751387" cy="6858000"/>
          </a:xfrm>
          <a:prstGeom prst="rect">
            <a:avLst/>
          </a:prstGeom>
        </p:spPr>
      </p:pic>
      <p:sp>
        <p:nvSpPr>
          <p:cNvPr id="4" name="Rectangle 3">
            <a:extLst>
              <a:ext uri="{FF2B5EF4-FFF2-40B4-BE49-F238E27FC236}">
                <a16:creationId xmlns:a16="http://schemas.microsoft.com/office/drawing/2014/main" id="{95148FF3-30BD-455C-87DE-5C8F88B87C3E}"/>
              </a:ext>
            </a:extLst>
          </p:cNvPr>
          <p:cNvSpPr/>
          <p:nvPr userDrawn="1"/>
        </p:nvSpPr>
        <p:spPr>
          <a:xfrm>
            <a:off x="0" y="6553200"/>
            <a:ext cx="5440611"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73492221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teal corn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849E07-3241-4578-AD9B-042823AB90B7}"/>
              </a:ext>
            </a:extLst>
          </p:cNvPr>
          <p:cNvSpPr/>
          <p:nvPr userDrawn="1"/>
        </p:nvSpPr>
        <p:spPr>
          <a:xfrm>
            <a:off x="0" y="0"/>
            <a:ext cx="12192000" cy="6858000"/>
          </a:xfrm>
          <a:prstGeom prst="rect">
            <a:avLst/>
          </a:prstGeom>
          <a:gradFill flip="none" rotWithShape="1">
            <a:gsLst>
              <a:gs pos="0">
                <a:schemeClr val="accent1"/>
              </a:gs>
              <a:gs pos="60000">
                <a:schemeClr val="tx2"/>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head text"/>
          <p:cNvSpPr>
            <a:spLocks noGrp="1"/>
          </p:cNvSpPr>
          <p:nvPr>
            <p:ph type="body" idx="1"/>
          </p:nvPr>
        </p:nvSpPr>
        <p:spPr>
          <a:xfrm>
            <a:off x="3820520" y="3543300"/>
            <a:ext cx="4550961" cy="198120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3820518" y="1295401"/>
            <a:ext cx="4550963" cy="2133600"/>
          </a:xfrm>
        </p:spPr>
        <p:txBody>
          <a:bodyPr anchor="b"/>
          <a:lstStyle>
            <a:lvl1pPr algn="ctr">
              <a:defRPr sz="3000" b="1">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20460151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639A8-53FF-4BE9-BDFF-199763355967}"/>
              </a:ext>
            </a:extLst>
          </p:cNvPr>
          <p:cNvSpPr/>
          <p:nvPr userDrawn="1"/>
        </p:nvSpPr>
        <p:spPr>
          <a:xfrm>
            <a:off x="0" y="6553199"/>
            <a:ext cx="3532339" cy="3048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1" name="Background image placeholder"/>
          <p:cNvSpPr>
            <a:spLocks noGrp="1"/>
          </p:cNvSpPr>
          <p:nvPr>
            <p:ph type="pic" sz="quarter" idx="12"/>
          </p:nvPr>
        </p:nvSpPr>
        <p:spPr>
          <a:xfrm>
            <a:off x="0" y="-8801"/>
            <a:ext cx="12192000" cy="5164260"/>
          </a:xfrm>
          <a:solidFill>
            <a:schemeClr val="accent2">
              <a:lumMod val="20000"/>
              <a:lumOff val="80000"/>
            </a:schemeClr>
          </a:solidFill>
        </p:spPr>
        <p:txBody>
          <a:bodyPr/>
          <a:lstStyle/>
          <a:p>
            <a:r>
              <a:rPr lang="en-US" dirty="0"/>
              <a:t>Click icon to add picture</a:t>
            </a:r>
          </a:p>
        </p:txBody>
      </p:sp>
      <p:sp>
        <p:nvSpPr>
          <p:cNvPr id="7" name="Rectangle 6">
            <a:extLst>
              <a:ext uri="{FF2B5EF4-FFF2-40B4-BE49-F238E27FC236}">
                <a16:creationId xmlns:a16="http://schemas.microsoft.com/office/drawing/2014/main" id="{FC5A3C7F-E797-4E45-A806-6C583684A7A0}"/>
              </a:ext>
            </a:extLst>
          </p:cNvPr>
          <p:cNvSpPr/>
          <p:nvPr userDrawn="1"/>
        </p:nvSpPr>
        <p:spPr>
          <a:xfrm>
            <a:off x="3532340" y="5147452"/>
            <a:ext cx="8659659" cy="17105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title 2"/>
          <p:cNvSpPr>
            <a:spLocks noGrp="1"/>
          </p:cNvSpPr>
          <p:nvPr>
            <p:ph type="subTitle" idx="1"/>
          </p:nvPr>
        </p:nvSpPr>
        <p:spPr>
          <a:xfrm>
            <a:off x="3982977" y="6131859"/>
            <a:ext cx="7751823" cy="34514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3982977" y="5147451"/>
            <a:ext cx="7751823" cy="854233"/>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20695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4" name="Bottom banner - navy blue" hidden="1"/>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Bottom banner - teal" hidden="1"/>
          <p:cNvSpPr/>
          <p:nvPr userDrawn="1"/>
        </p:nvSpPr>
        <p:spPr>
          <a:xfrm>
            <a:off x="7067227" y="6556248"/>
            <a:ext cx="451517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7" name="Picture placeholder"/>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
        <p:nvSpPr>
          <p:cNvPr id="2" name="Title 1"/>
          <p:cNvSpPr>
            <a:spLocks noGrp="1"/>
          </p:cNvSpPr>
          <p:nvPr>
            <p:ph type="title"/>
          </p:nvPr>
        </p:nvSpPr>
        <p:spPr>
          <a:xfrm>
            <a:off x="457200" y="457201"/>
            <a:ext cx="11277600" cy="2194560"/>
          </a:xfrm>
        </p:spPr>
        <p:txBody>
          <a:bodyPr anchor="ctr" anchorCtr="0"/>
          <a:lstStyle>
            <a:lvl1pPr algn="ctr">
              <a:defRPr sz="44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23060447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 graphic">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12192000"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2817648" y="2448735"/>
            <a:ext cx="6821586" cy="2355735"/>
          </a:xfrm>
        </p:spPr>
        <p:txBody>
          <a:bodyPr anchor="ctr"/>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grpSp>
        <p:nvGrpSpPr>
          <p:cNvPr id="8" name="Group 7">
            <a:extLst>
              <a:ext uri="{FF2B5EF4-FFF2-40B4-BE49-F238E27FC236}">
                <a16:creationId xmlns:a16="http://schemas.microsoft.com/office/drawing/2014/main" id="{C7A38CA8-892A-467D-B0CA-01AD71E577DC}"/>
              </a:ext>
            </a:extLst>
          </p:cNvPr>
          <p:cNvGrpSpPr/>
          <p:nvPr userDrawn="1"/>
        </p:nvGrpSpPr>
        <p:grpSpPr>
          <a:xfrm>
            <a:off x="1922817" y="1772947"/>
            <a:ext cx="8533057" cy="4168085"/>
            <a:chOff x="1721775" y="2246985"/>
            <a:chExt cx="8533057" cy="4168085"/>
          </a:xfrm>
        </p:grpSpPr>
        <p:sp>
          <p:nvSpPr>
            <p:cNvPr id="10" name="TextBox 9">
              <a:extLst>
                <a:ext uri="{FF2B5EF4-FFF2-40B4-BE49-F238E27FC236}">
                  <a16:creationId xmlns:a16="http://schemas.microsoft.com/office/drawing/2014/main" id="{9609EC63-1A43-44C6-9594-2CB0528E5B51}"/>
                </a:ext>
              </a:extLst>
            </p:cNvPr>
            <p:cNvSpPr txBox="1"/>
            <p:nvPr/>
          </p:nvSpPr>
          <p:spPr>
            <a:xfrm>
              <a:off x="1721775" y="2246985"/>
              <a:ext cx="89483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cxnSp>
          <p:nvCxnSpPr>
            <p:cNvPr id="11" name="Straight Connector 10">
              <a:extLst>
                <a:ext uri="{FF2B5EF4-FFF2-40B4-BE49-F238E27FC236}">
                  <a16:creationId xmlns:a16="http://schemas.microsoft.com/office/drawing/2014/main" id="{D390CEF2-DD24-41E7-A4E5-DF6AEF0F64D1}"/>
                </a:ext>
              </a:extLst>
            </p:cNvPr>
            <p:cNvCxnSpPr/>
            <p:nvPr/>
          </p:nvCxnSpPr>
          <p:spPr>
            <a:xfrm>
              <a:off x="2706771" y="2680941"/>
              <a:ext cx="7178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E275A1-A212-47E1-8594-5E2515AF3B2A}"/>
                </a:ext>
              </a:extLst>
            </p:cNvPr>
            <p:cNvCxnSpPr/>
            <p:nvPr/>
          </p:nvCxnSpPr>
          <p:spPr>
            <a:xfrm flipV="1">
              <a:off x="9884811" y="2676177"/>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0AE6F1-5885-4204-9F80-11FB730CC4BD}"/>
                </a:ext>
              </a:extLst>
            </p:cNvPr>
            <p:cNvSpPr txBox="1"/>
            <p:nvPr/>
          </p:nvSpPr>
          <p:spPr>
            <a:xfrm>
              <a:off x="9524862" y="5080089"/>
              <a:ext cx="72997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grpSp>
          <p:nvGrpSpPr>
            <p:cNvPr id="14" name="Group 13">
              <a:extLst>
                <a:ext uri="{FF2B5EF4-FFF2-40B4-BE49-F238E27FC236}">
                  <a16:creationId xmlns:a16="http://schemas.microsoft.com/office/drawing/2014/main" id="{17785EB1-4C5C-4F17-948A-CE7338048FFD}"/>
                </a:ext>
              </a:extLst>
            </p:cNvPr>
            <p:cNvGrpSpPr/>
            <p:nvPr/>
          </p:nvGrpSpPr>
          <p:grpSpPr>
            <a:xfrm rot="10800000">
              <a:off x="2169986" y="3292848"/>
              <a:ext cx="6931153" cy="2212848"/>
              <a:chOff x="1349247" y="1819364"/>
              <a:chExt cx="6931153" cy="2212848"/>
            </a:xfrm>
          </p:grpSpPr>
          <p:cxnSp>
            <p:nvCxnSpPr>
              <p:cNvPr id="16" name="Straight Connector 15">
                <a:extLst>
                  <a:ext uri="{FF2B5EF4-FFF2-40B4-BE49-F238E27FC236}">
                    <a16:creationId xmlns:a16="http://schemas.microsoft.com/office/drawing/2014/main" id="{0D5A53CE-9EEA-4491-915B-6E6E26FB3AF1}"/>
                  </a:ext>
                </a:extLst>
              </p:cNvPr>
              <p:cNvCxnSpPr/>
              <p:nvPr/>
            </p:nvCxnSpPr>
            <p:spPr>
              <a:xfrm rot="10800000" flipH="1">
                <a:off x="1349247" y="1819364"/>
                <a:ext cx="6931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AA14B-B9A0-41CD-9995-3E924EAFDDEC}"/>
                  </a:ext>
                </a:extLst>
              </p:cNvPr>
              <p:cNvCxnSpPr>
                <a:cxnSpLocks/>
              </p:cNvCxnSpPr>
              <p:nvPr/>
            </p:nvCxnSpPr>
            <p:spPr>
              <a:xfrm flipV="1">
                <a:off x="8280400" y="1819364"/>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6314403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53508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 teal block">
    <p:spTree>
      <p:nvGrpSpPr>
        <p:cNvPr id="1" name=""/>
        <p:cNvGrpSpPr/>
        <p:nvPr/>
      </p:nvGrpSpPr>
      <p:grpSpPr>
        <a:xfrm>
          <a:off x="0" y="0"/>
          <a:ext cx="0" cy="0"/>
          <a:chOff x="0" y="0"/>
          <a:chExt cx="0" cy="0"/>
        </a:xfrm>
      </p:grpSpPr>
      <p:sp>
        <p:nvSpPr>
          <p:cNvPr id="10" name="Bottom banner - teal"/>
          <p:cNvSpPr/>
          <p:nvPr userDrawn="1"/>
        </p:nvSpPr>
        <p:spPr>
          <a:xfrm>
            <a:off x="3825683" y="6556248"/>
            <a:ext cx="7756717"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2" name="Navy edge"/>
          <p:cNvSpPr/>
          <p:nvPr userDrawn="1"/>
        </p:nvSpPr>
        <p:spPr>
          <a:xfrm>
            <a:off x="11734799" y="0"/>
            <a:ext cx="45720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3825680" y="0"/>
            <a:ext cx="790912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282878" y="6553200"/>
            <a:ext cx="7003187"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974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9" y="1295400"/>
            <a:ext cx="7006181"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80" y="364210"/>
            <a:ext cx="7003188" cy="946688"/>
          </a:xfrm>
        </p:spPr>
        <p:txBody>
          <a:bodyPr/>
          <a:lstStyle>
            <a:lvl1pPr marL="0" indent="0">
              <a:buNone/>
              <a:defRPr sz="3000">
                <a:solidFill>
                  <a:schemeClr val="bg1"/>
                </a:solidFill>
              </a:defRPr>
            </a:lvl1pPr>
            <a:lvl2pPr marL="228600" indent="0">
              <a:buNone/>
              <a:defRPr/>
            </a:lvl2pPr>
          </a:lstStyle>
          <a:p>
            <a:pPr lvl="0"/>
            <a:r>
              <a:rPr lang="en-US"/>
              <a:t>Click to edit Master text styles</a:t>
            </a:r>
          </a:p>
        </p:txBody>
      </p:sp>
      <p:sp>
        <p:nvSpPr>
          <p:cNvPr id="3" name="Content Placeholder 2:5"/>
          <p:cNvSpPr>
            <a:spLocks noGrp="1"/>
          </p:cNvSpPr>
          <p:nvPr>
            <p:ph idx="1"/>
          </p:nvPr>
        </p:nvSpPr>
        <p:spPr>
          <a:xfrm>
            <a:off x="457201" y="1600200"/>
            <a:ext cx="291974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9748" cy="899418"/>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273909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 navy block">
    <p:spTree>
      <p:nvGrpSpPr>
        <p:cNvPr id="1" name=""/>
        <p:cNvGrpSpPr/>
        <p:nvPr/>
      </p:nvGrpSpPr>
      <p:grpSpPr>
        <a:xfrm>
          <a:off x="0" y="0"/>
          <a:ext cx="0" cy="0"/>
          <a:chOff x="0" y="0"/>
          <a:chExt cx="0" cy="0"/>
        </a:xfrm>
      </p:grpSpPr>
      <p:sp>
        <p:nvSpPr>
          <p:cNvPr id="11" name="Teal banner"/>
          <p:cNvSpPr/>
          <p:nvPr userDrawn="1"/>
        </p:nvSpPr>
        <p:spPr>
          <a:xfrm>
            <a:off x="3825680" y="0"/>
            <a:ext cx="836632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312184" y="6553200"/>
            <a:ext cx="7422616"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12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6" y="1295400"/>
            <a:ext cx="745192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79" y="356462"/>
            <a:ext cx="7451921" cy="938939"/>
          </a:xfrm>
        </p:spPr>
        <p:txBody>
          <a:bodyPr/>
          <a:lstStyle>
            <a:lvl1pPr marL="0" indent="0">
              <a:buNone/>
              <a:defRPr sz="3000">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457200" y="1600200"/>
            <a:ext cx="291127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1278" cy="883920"/>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1244503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874610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4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11" name="Teal banner"/>
          <p:cNvSpPr/>
          <p:nvPr userDrawn="1"/>
        </p:nvSpPr>
        <p:spPr>
          <a:xfrm>
            <a:off x="5440615" y="0"/>
            <a:ext cx="6294184"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0" y="6553200"/>
            <a:ext cx="452621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621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3" y="1600200"/>
            <a:ext cx="5379786" cy="4782844"/>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3" y="410707"/>
            <a:ext cx="5379786" cy="88469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200" y="1600200"/>
            <a:ext cx="4526214"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199" y="420358"/>
            <a:ext cx="4526213" cy="87504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527113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4 navy block">
    <p:spTree>
      <p:nvGrpSpPr>
        <p:cNvPr id="1" name=""/>
        <p:cNvGrpSpPr/>
        <p:nvPr/>
      </p:nvGrpSpPr>
      <p:grpSpPr>
        <a:xfrm>
          <a:off x="0" y="0"/>
          <a:ext cx="0" cy="0"/>
          <a:chOff x="0" y="0"/>
          <a:chExt cx="0" cy="0"/>
        </a:xfrm>
      </p:grpSpPr>
      <p:sp>
        <p:nvSpPr>
          <p:cNvPr id="13" name="Navy banner"/>
          <p:cNvSpPr/>
          <p:nvPr userDrawn="1"/>
        </p:nvSpPr>
        <p:spPr>
          <a:xfrm>
            <a:off x="5440617" y="0"/>
            <a:ext cx="6751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52416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416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7" y="1295400"/>
            <a:ext cx="5836983"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8" y="411164"/>
            <a:ext cx="5835956"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198" y="1600200"/>
            <a:ext cx="452416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4524162"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519914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3 blue block">
    <p:spTree>
      <p:nvGrpSpPr>
        <p:cNvPr id="1" name=""/>
        <p:cNvGrpSpPr/>
        <p:nvPr/>
      </p:nvGrpSpPr>
      <p:grpSpPr>
        <a:xfrm>
          <a:off x="0" y="0"/>
          <a:ext cx="0" cy="0"/>
          <a:chOff x="0" y="0"/>
          <a:chExt cx="0" cy="0"/>
        </a:xfrm>
      </p:grpSpPr>
      <p:sp>
        <p:nvSpPr>
          <p:cNvPr id="11" name="Left banner"/>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583861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10218" y="6172200"/>
            <a:ext cx="452458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398"/>
            <a:ext cx="5838620" cy="4876801"/>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1" y="402957"/>
            <a:ext cx="5838620" cy="89244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7210219" y="1295400"/>
            <a:ext cx="452458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10220" y="411480"/>
            <a:ext cx="4524580"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0113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3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7067227" y="0"/>
            <a:ext cx="466757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615282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lvl="0"/>
            <a:r>
              <a:rPr lang="en-US"/>
              <a:t>Click to edit Master text styles</a:t>
            </a:r>
          </a:p>
        </p:txBody>
      </p:sp>
      <p:sp>
        <p:nvSpPr>
          <p:cNvPr id="7" name="Footnote"/>
          <p:cNvSpPr>
            <a:spLocks noGrp="1"/>
          </p:cNvSpPr>
          <p:nvPr>
            <p:ph type="body" sz="quarter" idx="13"/>
          </p:nvPr>
        </p:nvSpPr>
        <p:spPr>
          <a:xfrm>
            <a:off x="457200" y="6172200"/>
            <a:ext cx="615282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52826"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6" cy="883920"/>
          </a:xfrm>
        </p:spPr>
        <p:txBody>
          <a:bodyPr/>
          <a:lstStyle>
            <a:lvl1pPr>
              <a:defRPr/>
            </a:lvl1pPr>
          </a:lstStyle>
          <a:p>
            <a:r>
              <a:rPr lang="en-US"/>
              <a:t>Click to edit Master title style</a:t>
            </a:r>
            <a:endParaRPr lang="en-US" dirty="0"/>
          </a:p>
        </p:txBody>
      </p:sp>
      <p:sp>
        <p:nvSpPr>
          <p:cNvPr id="12" name="Sidebar Placeholder"/>
          <p:cNvSpPr>
            <a:spLocks noGrp="1"/>
          </p:cNvSpPr>
          <p:nvPr>
            <p:ph sz="quarter" idx="15"/>
          </p:nvPr>
        </p:nvSpPr>
        <p:spPr>
          <a:xfrm>
            <a:off x="7524426" y="1295400"/>
            <a:ext cx="3756133" cy="4876800"/>
          </a:xfrm>
        </p:spPr>
        <p:txBody>
          <a:bodyPr anchor="t"/>
          <a:lstStyle>
            <a:lvl1pPr marL="0" indent="0">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93133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0"/>
            <a:ext cx="12192000" cy="6854952"/>
          </a:xfrm>
          <a:solidFill>
            <a:schemeClr val="accent2">
              <a:lumMod val="20000"/>
              <a:lumOff val="80000"/>
            </a:schemeClr>
          </a:solidFill>
        </p:spPr>
        <p:txBody>
          <a:bodyPr/>
          <a:lstStyle/>
          <a:p>
            <a:r>
              <a:rPr lang="en-US" dirty="0"/>
              <a:t>Click icon to add picture</a:t>
            </a:r>
          </a:p>
        </p:txBody>
      </p:sp>
      <p:sp>
        <p:nvSpPr>
          <p:cNvPr id="22" name="Sheer box">
            <a:extLst>
              <a:ext uri="{FF2B5EF4-FFF2-40B4-BE49-F238E27FC236}">
                <a16:creationId xmlns:a16="http://schemas.microsoft.com/office/drawing/2014/main" id="{C30893C3-006D-4E19-8C99-D1A663063831}"/>
              </a:ext>
            </a:extLst>
          </p:cNvPr>
          <p:cNvSpPr/>
          <p:nvPr userDrawn="1"/>
        </p:nvSpPr>
        <p:spPr>
          <a:xfrm>
            <a:off x="7054789" y="1"/>
            <a:ext cx="5137211" cy="6854952"/>
          </a:xfrm>
          <a:prstGeom prst="rect">
            <a:avLst/>
          </a:prstGeom>
          <a:solidFill>
            <a:schemeClr val="accent1">
              <a:lumMod val="7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ctrTitle"/>
          </p:nvPr>
        </p:nvSpPr>
        <p:spPr>
          <a:xfrm>
            <a:off x="7969189" y="1292353"/>
            <a:ext cx="3308411" cy="2217611"/>
          </a:xfrm>
        </p:spPr>
        <p:txBody>
          <a:bodyPr anchor="b"/>
          <a:lstStyle>
            <a:lvl1pPr algn="l">
              <a:defRPr sz="3200"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69188" y="3640138"/>
            <a:ext cx="3308411"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76407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953306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2 blue block">
    <p:spTree>
      <p:nvGrpSpPr>
        <p:cNvPr id="1" name=""/>
        <p:cNvGrpSpPr/>
        <p:nvPr/>
      </p:nvGrpSpPr>
      <p:grpSpPr>
        <a:xfrm>
          <a:off x="0" y="0"/>
          <a:ext cx="0" cy="0"/>
          <a:chOff x="0" y="0"/>
          <a:chExt cx="0" cy="0"/>
        </a:xfrm>
      </p:grpSpPr>
      <p:sp>
        <p:nvSpPr>
          <p:cNvPr id="11" name="Left banner"/>
          <p:cNvSpPr/>
          <p:nvPr userDrawn="1"/>
        </p:nvSpPr>
        <p:spPr>
          <a:xfrm>
            <a:off x="1" y="0"/>
            <a:ext cx="836172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2" y="6553200"/>
            <a:ext cx="457198"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197" y="6553200"/>
            <a:ext cx="744459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8818922" y="6172200"/>
            <a:ext cx="29158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400"/>
            <a:ext cx="744459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1164"/>
            <a:ext cx="7444595"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8818922" y="1600200"/>
            <a:ext cx="2915877" cy="4572000"/>
          </a:xfrm>
        </p:spPr>
        <p:txBody>
          <a:bodyPr/>
          <a:lstStyle>
            <a:lvl1pPr marL="0" indent="0">
              <a:buNone/>
              <a:defRPr sz="1800"/>
            </a:lvl1pPr>
          </a:lstStyle>
          <a:p>
            <a:pPr lvl="0"/>
            <a:r>
              <a:rPr lang="en-US"/>
              <a:t>Click to edit Master text styles</a:t>
            </a:r>
          </a:p>
        </p:txBody>
      </p:sp>
      <p:sp>
        <p:nvSpPr>
          <p:cNvPr id="2" name="Title 1"/>
          <p:cNvSpPr>
            <a:spLocks noGrp="1"/>
          </p:cNvSpPr>
          <p:nvPr>
            <p:ph type="title"/>
          </p:nvPr>
        </p:nvSpPr>
        <p:spPr>
          <a:xfrm>
            <a:off x="8818924" y="411480"/>
            <a:ext cx="2915876" cy="883920"/>
          </a:xfrm>
        </p:spPr>
        <p:txBody>
          <a:bodyPr/>
          <a:lstStyle>
            <a:lvl1pPr>
              <a:defRPr sz="2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8075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194137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2 navy block">
    <p:spTree>
      <p:nvGrpSpPr>
        <p:cNvPr id="1" name=""/>
        <p:cNvGrpSpPr/>
        <p:nvPr/>
      </p:nvGrpSpPr>
      <p:grpSpPr>
        <a:xfrm>
          <a:off x="0" y="0"/>
          <a:ext cx="0" cy="0"/>
          <a:chOff x="0" y="0"/>
          <a:chExt cx="0" cy="0"/>
        </a:xfrm>
      </p:grpSpPr>
      <p:sp>
        <p:nvSpPr>
          <p:cNvPr id="11" name="Teal banner"/>
          <p:cNvSpPr/>
          <p:nvPr userDrawn="1"/>
        </p:nvSpPr>
        <p:spPr>
          <a:xfrm>
            <a:off x="8659657" y="0"/>
            <a:ext cx="353234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6"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6"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8"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0" y="1295400"/>
            <a:ext cx="7745257"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814743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24400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 left bleed - no bar">
    <p:spTree>
      <p:nvGrpSpPr>
        <p:cNvPr id="1" name=""/>
        <p:cNvGrpSpPr/>
        <p:nvPr/>
      </p:nvGrpSpPr>
      <p:grpSpPr>
        <a:xfrm>
          <a:off x="0" y="0"/>
          <a:ext cx="0" cy="0"/>
          <a:chOff x="0" y="0"/>
          <a:chExt cx="0" cy="0"/>
        </a:xfrm>
      </p:grpSpPr>
      <p:sp>
        <p:nvSpPr>
          <p:cNvPr id="4" name="white bar">
            <a:extLst>
              <a:ext uri="{FF2B5EF4-FFF2-40B4-BE49-F238E27FC236}">
                <a16:creationId xmlns:a16="http://schemas.microsoft.com/office/drawing/2014/main" id="{3F224A1F-5932-4494-BF41-AC2154518C6D}"/>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07B3444C-1BDF-4A32-851B-A76FF5A30535}"/>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90684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096900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3 bleed right - no bar">
    <p:spTree>
      <p:nvGrpSpPr>
        <p:cNvPr id="1" name=""/>
        <p:cNvGrpSpPr/>
        <p:nvPr/>
      </p:nvGrpSpPr>
      <p:grpSpPr>
        <a:xfrm>
          <a:off x="0" y="0"/>
          <a:ext cx="0" cy="0"/>
          <a:chOff x="0" y="0"/>
          <a:chExt cx="0" cy="0"/>
        </a:xfrm>
      </p:grpSpPr>
      <p:sp>
        <p:nvSpPr>
          <p:cNvPr id="11" name="white bar">
            <a:extLst>
              <a:ext uri="{FF2B5EF4-FFF2-40B4-BE49-F238E27FC236}">
                <a16:creationId xmlns:a16="http://schemas.microsoft.com/office/drawing/2014/main" id="{0F0BCE80-7F1F-483B-BD42-0020F747814B}"/>
              </a:ext>
            </a:extLst>
          </p:cNvPr>
          <p:cNvSpPr/>
          <p:nvPr userDrawn="1"/>
        </p:nvSpPr>
        <p:spPr>
          <a:xfrm>
            <a:off x="4234" y="6553200"/>
            <a:ext cx="12187766"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602969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7918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3 bleed left - no bar">
    <p:spTree>
      <p:nvGrpSpPr>
        <p:cNvPr id="1" name=""/>
        <p:cNvGrpSpPr/>
        <p:nvPr/>
      </p:nvGrpSpPr>
      <p:grpSpPr>
        <a:xfrm>
          <a:off x="0" y="0"/>
          <a:ext cx="0" cy="0"/>
          <a:chOff x="0" y="0"/>
          <a:chExt cx="0" cy="0"/>
        </a:xfrm>
      </p:grpSpPr>
      <p:sp>
        <p:nvSpPr>
          <p:cNvPr id="10" name="white bar">
            <a:extLst>
              <a:ext uri="{FF2B5EF4-FFF2-40B4-BE49-F238E27FC236}">
                <a16:creationId xmlns:a16="http://schemas.microsoft.com/office/drawing/2014/main" id="{1EE4489B-F3DE-4D17-BC9E-BC550CFAF7EE}"/>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ACC01AA-FCF7-495C-AA1F-ABEDDD1A09C0}"/>
              </a:ext>
            </a:extLst>
          </p:cNvPr>
          <p:cNvSpPr>
            <a:spLocks noGrp="1"/>
          </p:cNvSpPr>
          <p:nvPr>
            <p:ph type="body" sz="quarter" idx="17"/>
          </p:nvPr>
        </p:nvSpPr>
        <p:spPr>
          <a:xfrm>
            <a:off x="457200" y="457200"/>
            <a:ext cx="5813425"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8937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bg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763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241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4 bleed right">
    <p:spTree>
      <p:nvGrpSpPr>
        <p:cNvPr id="1" name=""/>
        <p:cNvGrpSpPr/>
        <p:nvPr/>
      </p:nvGrpSpPr>
      <p:grpSpPr>
        <a:xfrm>
          <a:off x="0" y="0"/>
          <a:ext cx="0" cy="0"/>
          <a:chOff x="0" y="0"/>
          <a:chExt cx="0" cy="0"/>
        </a:xfrm>
      </p:grpSpPr>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61515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881686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lide Number Placeholder">
            <a:extLst>
              <a:ext uri="{FF2B5EF4-FFF2-40B4-BE49-F238E27FC236}">
                <a16:creationId xmlns:a16="http://schemas.microsoft.com/office/drawing/2014/main" id="{92298A1C-839F-4427-9351-65C7FF0AA589}"/>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666819060"/>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397497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3" y="2264832"/>
            <a:ext cx="5707253" cy="3809998"/>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3" y="411480"/>
            <a:ext cx="5514792"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086760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739537"/>
            <a:ext cx="2308697" cy="1689463"/>
          </a:xfrm>
        </p:spPr>
        <p:txBody>
          <a:bodyPr anchor="ctr"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2450854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7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2492757"/>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4003216"/>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43514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0D22-ECA3-45A8-6A88-1BD96989D2B5}"/>
              </a:ext>
            </a:extLst>
          </p:cNvPr>
          <p:cNvSpPr>
            <a:spLocks noGrp="1"/>
          </p:cNvSpPr>
          <p:nvPr>
            <p:ph type="ctrTitle"/>
          </p:nvPr>
        </p:nvSpPr>
        <p:spPr>
          <a:xfrm>
            <a:off x="0" y="1965511"/>
            <a:ext cx="4114800" cy="2387600"/>
          </a:xfrm>
        </p:spPr>
        <p:txBody>
          <a:bodyPr anchor="b">
            <a:normAutofit/>
          </a:bodyPr>
          <a:lstStyle>
            <a:lvl1pPr algn="ctr">
              <a:defRPr sz="2400"/>
            </a:lvl1pPr>
          </a:lstStyle>
          <a:p>
            <a:r>
              <a:rPr lang="en-US" dirty="0"/>
              <a:t>Click to edit Master title style</a:t>
            </a:r>
          </a:p>
        </p:txBody>
      </p:sp>
      <p:sp>
        <p:nvSpPr>
          <p:cNvPr id="3" name="Subtitle 2">
            <a:extLst>
              <a:ext uri="{FF2B5EF4-FFF2-40B4-BE49-F238E27FC236}">
                <a16:creationId xmlns:a16="http://schemas.microsoft.com/office/drawing/2014/main" id="{AF790F05-95BB-ACF7-3544-2D54DB5DC101}"/>
              </a:ext>
            </a:extLst>
          </p:cNvPr>
          <p:cNvSpPr>
            <a:spLocks noGrp="1"/>
          </p:cNvSpPr>
          <p:nvPr>
            <p:ph type="subTitle" idx="1"/>
          </p:nvPr>
        </p:nvSpPr>
        <p:spPr>
          <a:xfrm>
            <a:off x="0" y="4445186"/>
            <a:ext cx="4114800" cy="1655762"/>
          </a:xfrm>
        </p:spPr>
        <p:txBody>
          <a:bodyPr>
            <a:normAutofit/>
          </a:bodyPr>
          <a:lstStyle>
            <a:lvl1pPr marL="0" indent="0" algn="ctr">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58CCC9B-4528-8DB2-3952-323F5FDB6935}"/>
              </a:ext>
            </a:extLst>
          </p:cNvPr>
          <p:cNvSpPr>
            <a:spLocks noGrp="1"/>
          </p:cNvSpPr>
          <p:nvPr>
            <p:ph type="dt" sz="half" idx="10"/>
          </p:nvPr>
        </p:nvSpPr>
        <p:spPr/>
        <p:txBody>
          <a:bodyPr/>
          <a:lstStyle>
            <a:lvl1pPr>
              <a:defRPr sz="1000"/>
            </a:lvl1pPr>
          </a:lstStyle>
          <a:p>
            <a:fld id="{21F1C8F6-F537-A543-8E07-685F09530F22}" type="datetimeFigureOut">
              <a:rPr lang="en-US" smtClean="0"/>
              <a:pPr/>
              <a:t>4/1/2026</a:t>
            </a:fld>
            <a:endParaRPr lang="en-US" dirty="0"/>
          </a:p>
        </p:txBody>
      </p:sp>
      <p:sp>
        <p:nvSpPr>
          <p:cNvPr id="5" name="Footer Placeholder 4">
            <a:extLst>
              <a:ext uri="{FF2B5EF4-FFF2-40B4-BE49-F238E27FC236}">
                <a16:creationId xmlns:a16="http://schemas.microsoft.com/office/drawing/2014/main" id="{883C713C-0919-44C0-CFBD-24143FF7BDD5}"/>
              </a:ext>
            </a:extLst>
          </p:cNvPr>
          <p:cNvSpPr>
            <a:spLocks noGrp="1"/>
          </p:cNvSpPr>
          <p:nvPr>
            <p:ph type="ftr" sz="quarter" idx="11"/>
          </p:nvPr>
        </p:nvSpPr>
        <p:spPr/>
        <p:txBody>
          <a:bodyPr/>
          <a:lstStyle>
            <a:lvl1pPr>
              <a:defRPr sz="1000"/>
            </a:lvl1pPr>
          </a:lstStyle>
          <a:p>
            <a:endParaRPr lang="en-US"/>
          </a:p>
        </p:txBody>
      </p:sp>
      <p:sp>
        <p:nvSpPr>
          <p:cNvPr id="6" name="Slide Number Placeholder 5">
            <a:extLst>
              <a:ext uri="{FF2B5EF4-FFF2-40B4-BE49-F238E27FC236}">
                <a16:creationId xmlns:a16="http://schemas.microsoft.com/office/drawing/2014/main" id="{261DB61B-B143-DFA7-96E8-05C76EC42C00}"/>
              </a:ext>
            </a:extLst>
          </p:cNvPr>
          <p:cNvSpPr>
            <a:spLocks noGrp="1"/>
          </p:cNvSpPr>
          <p:nvPr>
            <p:ph type="sldNum" sz="quarter" idx="12"/>
          </p:nvPr>
        </p:nvSpPr>
        <p:spPr>
          <a:xfrm>
            <a:off x="8962869" y="6356350"/>
            <a:ext cx="2743200" cy="365125"/>
          </a:xfrm>
        </p:spPr>
        <p:txBody>
          <a:bodyPr/>
          <a:lstStyle>
            <a:lvl1pPr>
              <a:defRPr sz="1000"/>
            </a:lvl1pPr>
          </a:lstStyle>
          <a:p>
            <a:fld id="{60E0043C-8871-8641-B07E-1A97482E98AE}" type="slidenum">
              <a:rPr lang="en-US" smtClean="0"/>
              <a:pPr/>
              <a:t>‹#›</a:t>
            </a:fld>
            <a:endParaRPr lang="en-US"/>
          </a:p>
        </p:txBody>
      </p:sp>
      <p:sp>
        <p:nvSpPr>
          <p:cNvPr id="7" name="TextBox 6">
            <a:extLst>
              <a:ext uri="{FF2B5EF4-FFF2-40B4-BE49-F238E27FC236}">
                <a16:creationId xmlns:a16="http://schemas.microsoft.com/office/drawing/2014/main" id="{C64424AF-C3AE-7006-A06E-0FF54ECEDB5E}"/>
              </a:ext>
            </a:extLst>
          </p:cNvPr>
          <p:cNvSpPr txBox="1"/>
          <p:nvPr userDrawn="1"/>
        </p:nvSpPr>
        <p:spPr>
          <a:xfrm>
            <a:off x="609600" y="231228"/>
            <a:ext cx="2774731" cy="2102069"/>
          </a:xfrm>
          <a:prstGeom prst="rect">
            <a:avLst/>
          </a:prstGeom>
          <a:solidFill>
            <a:schemeClr val="bg1"/>
          </a:solidFill>
        </p:spPr>
        <p:txBody>
          <a:bodyPr wrap="square" lIns="0" tIns="0" rIns="0" bIns="0" rtlCol="0">
            <a:spAutoFit/>
          </a:bodyPr>
          <a:lstStyle/>
          <a:p>
            <a:pPr>
              <a:spcAft>
                <a:spcPts val="600"/>
              </a:spcAft>
            </a:pPr>
            <a:endParaRPr lang="en-US" sz="1800" b="0" dirty="0"/>
          </a:p>
        </p:txBody>
      </p:sp>
    </p:spTree>
    <p:extLst>
      <p:ext uri="{BB962C8B-B14F-4D97-AF65-F5344CB8AC3E}">
        <p14:creationId xmlns:p14="http://schemas.microsoft.com/office/powerpoint/2010/main" val="3911879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7995-2EFE-1701-8781-4735B6D65F8C}"/>
              </a:ext>
            </a:extLst>
          </p:cNvPr>
          <p:cNvSpPr>
            <a:spLocks noGrp="1"/>
          </p:cNvSpPr>
          <p:nvPr>
            <p:ph type="title"/>
          </p:nvPr>
        </p:nvSpPr>
        <p:spPr>
          <a:xfrm>
            <a:off x="1843686" y="-591252"/>
            <a:ext cx="10215901" cy="2852737"/>
          </a:xfrm>
        </p:spPr>
        <p:txBody>
          <a:bodyPr anchor="b">
            <a:normAutofit/>
          </a:bodyPr>
          <a:lstStyle>
            <a:lvl1pPr>
              <a:defRPr sz="2000"/>
            </a:lvl1pPr>
          </a:lstStyle>
          <a:p>
            <a:r>
              <a:rPr lang="en-US" dirty="0"/>
              <a:t>Click to edit Master title style</a:t>
            </a:r>
          </a:p>
        </p:txBody>
      </p:sp>
      <p:sp>
        <p:nvSpPr>
          <p:cNvPr id="3" name="Text Placeholder 2">
            <a:extLst>
              <a:ext uri="{FF2B5EF4-FFF2-40B4-BE49-F238E27FC236}">
                <a16:creationId xmlns:a16="http://schemas.microsoft.com/office/drawing/2014/main" id="{CAC8BF12-B83C-D0A7-21F0-18AE96F22250}"/>
              </a:ext>
            </a:extLst>
          </p:cNvPr>
          <p:cNvSpPr>
            <a:spLocks noGrp="1"/>
          </p:cNvSpPr>
          <p:nvPr>
            <p:ph type="body" idx="1"/>
          </p:nvPr>
        </p:nvSpPr>
        <p:spPr>
          <a:xfrm>
            <a:off x="1843686" y="2288473"/>
            <a:ext cx="10215901" cy="1500187"/>
          </a:xfrm>
        </p:spPr>
        <p:txBody>
          <a:bodyPr>
            <a:normAutofit/>
          </a:bodyPr>
          <a:lstStyle>
            <a:lvl1pPr marL="0" indent="0">
              <a:buNone/>
              <a:defRPr sz="16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004A960-6E4B-734F-7EB5-EF8C872C4004}"/>
              </a:ext>
            </a:extLst>
          </p:cNvPr>
          <p:cNvSpPr>
            <a:spLocks noGrp="1"/>
          </p:cNvSpPr>
          <p:nvPr>
            <p:ph type="dt" sz="half" idx="10"/>
          </p:nvPr>
        </p:nvSpPr>
        <p:spPr/>
        <p:txBody>
          <a:bodyPr/>
          <a:lstStyle/>
          <a:p>
            <a:fld id="{21F1C8F6-F537-A543-8E07-685F09530F22}" type="datetimeFigureOut">
              <a:rPr lang="en-US" smtClean="0"/>
              <a:t>4/1/2026</a:t>
            </a:fld>
            <a:endParaRPr lang="en-US"/>
          </a:p>
        </p:txBody>
      </p:sp>
      <p:sp>
        <p:nvSpPr>
          <p:cNvPr id="5" name="Footer Placeholder 4">
            <a:extLst>
              <a:ext uri="{FF2B5EF4-FFF2-40B4-BE49-F238E27FC236}">
                <a16:creationId xmlns:a16="http://schemas.microsoft.com/office/drawing/2014/main" id="{94DDC5E5-EAF4-E82A-D99C-A62B9B934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66380-92F1-E823-3F65-BB299236CA4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4858330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8_Title and Content - bul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5419A9-B25A-4D29-B6A5-A677D90984BE}"/>
              </a:ext>
            </a:extLst>
          </p:cNvPr>
          <p:cNvSpPr/>
          <p:nvPr userDrawn="1"/>
        </p:nvSpPr>
        <p:spPr>
          <a:xfrm>
            <a:off x="5029201" y="0"/>
            <a:ext cx="716279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pic>
        <p:nvPicPr>
          <p:cNvPr id="17" name="Picture 16" descr="Graphical user interface&#10;&#10;Description automatically generated">
            <a:extLst>
              <a:ext uri="{FF2B5EF4-FFF2-40B4-BE49-F238E27FC236}">
                <a16:creationId xmlns:a16="http://schemas.microsoft.com/office/drawing/2014/main" id="{3F184AE4-63D8-4283-B1D0-4689A84813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5" y="0"/>
            <a:ext cx="5027676"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2D55A223-BDE3-4662-BD05-6BDBDD27824A}" type="slidenum">
              <a:rPr lang="en-US" smtClean="0">
                <a:solidFill>
                  <a:srgbClr val="1E1E1E"/>
                </a:solidFill>
              </a:rPr>
              <a:pPr/>
              <a:t>‹#›</a:t>
            </a:fld>
            <a:endParaRPr lang="en-US" dirty="0">
              <a:solidFill>
                <a:srgbClr val="1E1E1E"/>
              </a:solidFill>
            </a:endParaRPr>
          </a:p>
        </p:txBody>
      </p:sp>
      <p:sp>
        <p:nvSpPr>
          <p:cNvPr id="2" name="Title 1"/>
          <p:cNvSpPr>
            <a:spLocks noGrp="1"/>
          </p:cNvSpPr>
          <p:nvPr>
            <p:ph type="title"/>
          </p:nvPr>
        </p:nvSpPr>
        <p:spPr>
          <a:xfrm>
            <a:off x="609643" y="2783991"/>
            <a:ext cx="3886158" cy="1290019"/>
          </a:xfrm>
        </p:spPr>
        <p:txBody>
          <a:bodyPr anchor="ctr"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1203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E2925-F068-02F3-794F-BCD8FF8215CD}"/>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3" name="Content Placeholder 2"/>
          <p:cNvSpPr>
            <a:spLocks noGrp="1"/>
          </p:cNvSpPr>
          <p:nvPr>
            <p:ph idx="1"/>
          </p:nvPr>
        </p:nvSpPr>
        <p:spPr>
          <a:xfrm>
            <a:off x="6899922" y="1674543"/>
            <a:ext cx="4911386" cy="4419599"/>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5622586" cy="1341120"/>
          </a:xfrm>
        </p:spPr>
        <p:txBody>
          <a:bodyPr/>
          <a:lstStyle>
            <a:lvl1pPr>
              <a:defRPr/>
            </a:lvl1pPr>
          </a:lstStyle>
          <a:p>
            <a:r>
              <a:rPr lang="en-US" dirty="0"/>
              <a:t>Click to edit Master title style</a:t>
            </a:r>
          </a:p>
        </p:txBody>
      </p:sp>
      <p:sp>
        <p:nvSpPr>
          <p:cNvPr id="5" name="Footnote">
            <a:extLst>
              <a:ext uri="{FF2B5EF4-FFF2-40B4-BE49-F238E27FC236}">
                <a16:creationId xmlns:a16="http://schemas.microsoft.com/office/drawing/2014/main" id="{0CEBF9CA-5652-7FBE-2A29-0675B65E8331}"/>
              </a:ext>
            </a:extLst>
          </p:cNvPr>
          <p:cNvSpPr>
            <a:spLocks noGrp="1"/>
          </p:cNvSpPr>
          <p:nvPr>
            <p:ph type="body" sz="quarter" idx="13"/>
          </p:nvPr>
        </p:nvSpPr>
        <p:spPr>
          <a:xfrm>
            <a:off x="6899922" y="6172199"/>
            <a:ext cx="4601323" cy="541021"/>
          </a:xfrm>
        </p:spPr>
        <p:txBody>
          <a:bodyPr anchor="b"/>
          <a:lstStyle>
            <a:lvl1pPr marL="0" indent="0">
              <a:spcBef>
                <a:spcPts val="0"/>
              </a:spcBef>
              <a:spcAft>
                <a:spcPts val="300"/>
              </a:spcAft>
              <a:buFontTx/>
              <a:buNone/>
              <a:defRPr sz="800"/>
            </a:lvl1pPr>
          </a:lstStyle>
          <a:p>
            <a:pPr lvl="0"/>
            <a:r>
              <a:rPr lang="en-US" dirty="0"/>
              <a:t>Edit Master text styles</a:t>
            </a:r>
          </a:p>
        </p:txBody>
      </p:sp>
    </p:spTree>
    <p:extLst>
      <p:ext uri="{BB962C8B-B14F-4D97-AF65-F5344CB8AC3E}">
        <p14:creationId xmlns:p14="http://schemas.microsoft.com/office/powerpoint/2010/main" val="1104758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11575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1292226"/>
            <a:ext cx="12192000" cy="5260975"/>
          </a:xfrm>
          <a:solidFill>
            <a:schemeClr val="accent2">
              <a:lumMod val="20000"/>
              <a:lumOff val="80000"/>
            </a:schemeClr>
          </a:solidFill>
        </p:spPr>
        <p:txBody>
          <a:bodyPr/>
          <a:lstStyle/>
          <a:p>
            <a:r>
              <a:rPr lang="en-US" dirty="0"/>
              <a:t>Click icon to add picture</a:t>
            </a:r>
          </a:p>
        </p:txBody>
      </p:sp>
      <p:sp>
        <p:nvSpPr>
          <p:cNvPr id="15" name="Top banner - navy"/>
          <p:cNvSpPr/>
          <p:nvPr userDrawn="1"/>
        </p:nvSpPr>
        <p:spPr>
          <a:xfrm>
            <a:off x="7219627" y="3048"/>
            <a:ext cx="4515173" cy="1298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ubtitle 2"/>
          <p:cNvSpPr>
            <a:spLocks noGrp="1"/>
          </p:cNvSpPr>
          <p:nvPr>
            <p:ph type="subTitle" idx="1"/>
          </p:nvPr>
        </p:nvSpPr>
        <p:spPr>
          <a:xfrm>
            <a:off x="7726601" y="3640138"/>
            <a:ext cx="319525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7726601" y="1292353"/>
            <a:ext cx="3195257" cy="2217611"/>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9672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639A8-53FF-4BE9-BDFF-199763355967}"/>
              </a:ext>
            </a:extLst>
          </p:cNvPr>
          <p:cNvSpPr/>
          <p:nvPr userDrawn="1"/>
        </p:nvSpPr>
        <p:spPr>
          <a:xfrm>
            <a:off x="0" y="6553199"/>
            <a:ext cx="3532339" cy="3048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1" name="Background image placeholder"/>
          <p:cNvSpPr>
            <a:spLocks noGrp="1"/>
          </p:cNvSpPr>
          <p:nvPr>
            <p:ph type="pic" sz="quarter" idx="12"/>
          </p:nvPr>
        </p:nvSpPr>
        <p:spPr>
          <a:xfrm>
            <a:off x="0" y="-8801"/>
            <a:ext cx="12192000" cy="5164260"/>
          </a:xfrm>
          <a:solidFill>
            <a:schemeClr val="accent2">
              <a:lumMod val="20000"/>
              <a:lumOff val="80000"/>
            </a:schemeClr>
          </a:solidFill>
        </p:spPr>
        <p:txBody>
          <a:bodyPr/>
          <a:lstStyle/>
          <a:p>
            <a:r>
              <a:rPr lang="en-US" dirty="0"/>
              <a:t>Click icon to add picture</a:t>
            </a:r>
          </a:p>
        </p:txBody>
      </p:sp>
      <p:sp>
        <p:nvSpPr>
          <p:cNvPr id="7" name="Rectangle 6">
            <a:extLst>
              <a:ext uri="{FF2B5EF4-FFF2-40B4-BE49-F238E27FC236}">
                <a16:creationId xmlns:a16="http://schemas.microsoft.com/office/drawing/2014/main" id="{FC5A3C7F-E797-4E45-A806-6C583684A7A0}"/>
              </a:ext>
            </a:extLst>
          </p:cNvPr>
          <p:cNvSpPr/>
          <p:nvPr userDrawn="1"/>
        </p:nvSpPr>
        <p:spPr>
          <a:xfrm>
            <a:off x="3532340" y="5147452"/>
            <a:ext cx="8659659" cy="17105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title 2"/>
          <p:cNvSpPr>
            <a:spLocks noGrp="1"/>
          </p:cNvSpPr>
          <p:nvPr>
            <p:ph type="subTitle" idx="1"/>
          </p:nvPr>
        </p:nvSpPr>
        <p:spPr>
          <a:xfrm>
            <a:off x="3982977" y="6131859"/>
            <a:ext cx="7751823" cy="34514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3982977" y="5147451"/>
            <a:ext cx="7751823" cy="854233"/>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404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0"/>
            <a:ext cx="12192000" cy="6854952"/>
          </a:xfrm>
          <a:solidFill>
            <a:schemeClr val="accent2">
              <a:lumMod val="20000"/>
              <a:lumOff val="80000"/>
            </a:schemeClr>
          </a:solidFill>
        </p:spPr>
        <p:txBody>
          <a:bodyPr/>
          <a:lstStyle/>
          <a:p>
            <a:r>
              <a:rPr lang="en-US" dirty="0"/>
              <a:t>Click icon to add picture</a:t>
            </a:r>
          </a:p>
        </p:txBody>
      </p:sp>
      <p:sp>
        <p:nvSpPr>
          <p:cNvPr id="22" name="Sheer box">
            <a:extLst>
              <a:ext uri="{FF2B5EF4-FFF2-40B4-BE49-F238E27FC236}">
                <a16:creationId xmlns:a16="http://schemas.microsoft.com/office/drawing/2014/main" id="{C30893C3-006D-4E19-8C99-D1A663063831}"/>
              </a:ext>
            </a:extLst>
          </p:cNvPr>
          <p:cNvSpPr/>
          <p:nvPr userDrawn="1"/>
        </p:nvSpPr>
        <p:spPr>
          <a:xfrm>
            <a:off x="7054789" y="1"/>
            <a:ext cx="5137211" cy="6854952"/>
          </a:xfrm>
          <a:prstGeom prst="rect">
            <a:avLst/>
          </a:prstGeom>
          <a:solidFill>
            <a:schemeClr val="accent1">
              <a:lumMod val="7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ctrTitle"/>
          </p:nvPr>
        </p:nvSpPr>
        <p:spPr>
          <a:xfrm>
            <a:off x="7969189" y="1292353"/>
            <a:ext cx="3308411" cy="2217611"/>
          </a:xfrm>
        </p:spPr>
        <p:txBody>
          <a:bodyPr anchor="b"/>
          <a:lstStyle>
            <a:lvl1pPr algn="l">
              <a:defRPr sz="3200"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69188" y="3640138"/>
            <a:ext cx="3308411"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7586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bg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763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27396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91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ead in 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761905"/>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395210"/>
            <a:ext cx="11277599" cy="349872"/>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8428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7884"/>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836531"/>
            <a:ext cx="11277599" cy="402953"/>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47253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7"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9"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324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 footer ba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6"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3126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column - bulle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11" name="Footnote">
            <a:extLst>
              <a:ext uri="{FF2B5EF4-FFF2-40B4-BE49-F238E27FC236}">
                <a16:creationId xmlns:a16="http://schemas.microsoft.com/office/drawing/2014/main" id="{7808F040-4092-4649-84D2-69DDF9D33281}"/>
              </a:ext>
            </a:extLst>
          </p:cNvPr>
          <p:cNvSpPr>
            <a:spLocks noGrp="1"/>
          </p:cNvSpPr>
          <p:nvPr>
            <p:ph type="body" sz="quarter" idx="15"/>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7" name="Content column 2">
            <a:extLst>
              <a:ext uri="{FF2B5EF4-FFF2-40B4-BE49-F238E27FC236}">
                <a16:creationId xmlns:a16="http://schemas.microsoft.com/office/drawing/2014/main" id="{59C927B7-DC22-45A5-A285-37A185AAF1C2}"/>
              </a:ext>
            </a:extLst>
          </p:cNvPr>
          <p:cNvSpPr>
            <a:spLocks noGrp="1"/>
          </p:cNvSpPr>
          <p:nvPr>
            <p:ph sz="quarter" idx="12"/>
          </p:nvPr>
        </p:nvSpPr>
        <p:spPr>
          <a:xfrm>
            <a:off x="63246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10" name="Subhead column 2">
            <a:extLst>
              <a:ext uri="{FF2B5EF4-FFF2-40B4-BE49-F238E27FC236}">
                <a16:creationId xmlns:a16="http://schemas.microsoft.com/office/drawing/2014/main" id="{B53E7A69-82A1-45AC-934A-CD2002226069}"/>
              </a:ext>
            </a:extLst>
          </p:cNvPr>
          <p:cNvSpPr>
            <a:spLocks noGrp="1"/>
          </p:cNvSpPr>
          <p:nvPr>
            <p:ph type="body" sz="quarter" idx="14"/>
          </p:nvPr>
        </p:nvSpPr>
        <p:spPr>
          <a:xfrm>
            <a:off x="6324600" y="1302918"/>
            <a:ext cx="5410200" cy="294544"/>
          </a:xfrm>
        </p:spPr>
        <p:txBody>
          <a:bodyPr/>
          <a:lstStyle>
            <a:lvl1pPr marL="0" indent="0">
              <a:buNone/>
              <a:defRPr sz="20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199" y="1302918"/>
            <a:ext cx="5410199" cy="294544"/>
          </a:xfrm>
        </p:spPr>
        <p:txBody>
          <a:bodyPr/>
          <a:lstStyle>
            <a:lvl1pPr marL="0" indent="0">
              <a:buNone/>
              <a:defRPr sz="20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372374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d in 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761905"/>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395210"/>
            <a:ext cx="11277599" cy="349872"/>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176381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7" name="Content column 3">
            <a:extLst>
              <a:ext uri="{FF2B5EF4-FFF2-40B4-BE49-F238E27FC236}">
                <a16:creationId xmlns:a16="http://schemas.microsoft.com/office/drawing/2014/main" id="{59C927B7-DC22-45A5-A285-37A185AAF1C2}"/>
              </a:ext>
            </a:extLst>
          </p:cNvPr>
          <p:cNvSpPr>
            <a:spLocks noGrp="1"/>
          </p:cNvSpPr>
          <p:nvPr>
            <p:ph sz="quarter" idx="12"/>
          </p:nvPr>
        </p:nvSpPr>
        <p:spPr>
          <a:xfrm>
            <a:off x="8321040" y="1760095"/>
            <a:ext cx="3413760" cy="4243466"/>
          </a:xfrm>
        </p:spPr>
        <p:txBody>
          <a:bodyPr/>
          <a:lstStyle>
            <a:lvl1pPr marL="137160" indent="-137160">
              <a:defRPr lang="en-US" sz="1600" kern="600" baseline="0" dirty="0" smtClean="0">
                <a:solidFill>
                  <a:schemeClr val="tx1"/>
                </a:solidFill>
                <a:latin typeface="+mn-lt"/>
                <a:ea typeface="+mn-ea"/>
                <a:cs typeface="+mn-cs"/>
              </a:defRPr>
            </a:lvl1pPr>
            <a:lvl2pPr marL="429768" indent="-182880">
              <a:defRPr lang="en-US" sz="1200" kern="600" baseline="0" dirty="0">
                <a:solidFill>
                  <a:schemeClr val="tx1"/>
                </a:solidFill>
                <a:latin typeface="+mn-lt"/>
                <a:ea typeface="+mn-ea"/>
                <a:cs typeface="+mn-cs"/>
              </a:defRPr>
            </a:lvl2pPr>
          </a:lstStyle>
          <a:p>
            <a:pPr marL="182880" lvl="0" indent="-182880" algn="l" defTabSz="685800" rtl="0" eaLnBrk="1" latinLnBrk="0" hangingPunct="1">
              <a:lnSpc>
                <a:spcPct val="100000"/>
              </a:lnSpc>
              <a:spcBef>
                <a:spcPts val="600"/>
              </a:spcBef>
              <a:spcAft>
                <a:spcPts val="600"/>
              </a:spcAft>
              <a:buClr>
                <a:schemeClr val="tx2"/>
              </a:buClr>
            </a:pPr>
            <a:r>
              <a:rPr lang="en-US"/>
              <a:t>Click to edit Master text styles</a:t>
            </a:r>
          </a:p>
        </p:txBody>
      </p:sp>
      <p:sp>
        <p:nvSpPr>
          <p:cNvPr id="10" name="Subhead column 3">
            <a:extLst>
              <a:ext uri="{FF2B5EF4-FFF2-40B4-BE49-F238E27FC236}">
                <a16:creationId xmlns:a16="http://schemas.microsoft.com/office/drawing/2014/main" id="{B53E7A69-82A1-45AC-934A-CD2002226069}"/>
              </a:ext>
            </a:extLst>
          </p:cNvPr>
          <p:cNvSpPr>
            <a:spLocks noGrp="1"/>
          </p:cNvSpPr>
          <p:nvPr>
            <p:ph type="body" sz="quarter" idx="14"/>
          </p:nvPr>
        </p:nvSpPr>
        <p:spPr>
          <a:xfrm>
            <a:off x="8321040" y="1302895"/>
            <a:ext cx="3414315" cy="283288"/>
          </a:xfrm>
        </p:spPr>
        <p:txBody>
          <a:bodyPr/>
          <a:lstStyle>
            <a:lvl1pPr marL="0" indent="0">
              <a:buNone/>
              <a:defRPr sz="1800" b="1">
                <a:solidFill>
                  <a:schemeClr val="accent1"/>
                </a:solidFill>
              </a:defRPr>
            </a:lvl1pPr>
          </a:lstStyle>
          <a:p>
            <a:pPr lvl="0"/>
            <a:r>
              <a:rPr lang="en-US"/>
              <a:t>Click to edit Master text styles</a:t>
            </a:r>
          </a:p>
        </p:txBody>
      </p:sp>
      <p:sp>
        <p:nvSpPr>
          <p:cNvPr id="11" name="Content column 2">
            <a:extLst>
              <a:ext uri="{FF2B5EF4-FFF2-40B4-BE49-F238E27FC236}">
                <a16:creationId xmlns:a16="http://schemas.microsoft.com/office/drawing/2014/main" id="{50F4007A-2B51-495B-9098-41014B9DA444}"/>
              </a:ext>
            </a:extLst>
          </p:cNvPr>
          <p:cNvSpPr>
            <a:spLocks noGrp="1"/>
          </p:cNvSpPr>
          <p:nvPr>
            <p:ph sz="quarter" idx="15"/>
          </p:nvPr>
        </p:nvSpPr>
        <p:spPr>
          <a:xfrm>
            <a:off x="438912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14" name="Subhead column 2">
            <a:extLst>
              <a:ext uri="{FF2B5EF4-FFF2-40B4-BE49-F238E27FC236}">
                <a16:creationId xmlns:a16="http://schemas.microsoft.com/office/drawing/2014/main" id="{D9D06CC3-1F0E-4E5A-9F66-40642724DB3F}"/>
              </a:ext>
            </a:extLst>
          </p:cNvPr>
          <p:cNvSpPr>
            <a:spLocks noGrp="1"/>
          </p:cNvSpPr>
          <p:nvPr>
            <p:ph type="body" sz="quarter" idx="16"/>
          </p:nvPr>
        </p:nvSpPr>
        <p:spPr>
          <a:xfrm>
            <a:off x="438912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20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p>
        </p:txBody>
      </p:sp>
      <p:sp>
        <p:nvSpPr>
          <p:cNvPr id="15" name="Footnote">
            <a:extLst>
              <a:ext uri="{FF2B5EF4-FFF2-40B4-BE49-F238E27FC236}">
                <a16:creationId xmlns:a16="http://schemas.microsoft.com/office/drawing/2014/main" id="{755526E3-4854-441A-B381-FE2BDC2C86C3}"/>
              </a:ext>
            </a:extLst>
          </p:cNvPr>
          <p:cNvSpPr>
            <a:spLocks noGrp="1"/>
          </p:cNvSpPr>
          <p:nvPr>
            <p:ph type="body" sz="quarter" idx="17"/>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44089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line in blu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282905"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8" name="Top banner"/>
          <p:cNvSpPr/>
          <p:nvPr userDrawn="1"/>
        </p:nvSpPr>
        <p:spPr>
          <a:xfrm>
            <a:off x="0" y="1"/>
            <a:ext cx="12192000" cy="11742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Content Placeholder 2"/>
          <p:cNvSpPr>
            <a:spLocks noGrp="1"/>
          </p:cNvSpPr>
          <p:nvPr>
            <p:ph idx="1"/>
          </p:nvPr>
        </p:nvSpPr>
        <p:spPr>
          <a:xfrm>
            <a:off x="457200" y="1600200"/>
            <a:ext cx="11277600"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549"/>
            <a:ext cx="11277600" cy="400344"/>
          </a:xfrm>
        </p:spPr>
        <p:txBody>
          <a:bodyPr anchor="t"/>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335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on top - 1 column">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56388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1252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11277600"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722020"/>
            <a:ext cx="5638800" cy="590631"/>
          </a:xfrm>
        </p:spPr>
        <p:txBody>
          <a:bodyPr/>
          <a:lstStyle>
            <a:lvl1pPr>
              <a:defRPr>
                <a:solidFill>
                  <a:schemeClr val="bg1"/>
                </a:solidFill>
                <a:latin typeface="Arial Black" panose="020B0A04020102020204"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8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2419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on top - 2 columns">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5391509"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57200" y="787818"/>
            <a:ext cx="5638800" cy="883920"/>
          </a:xfrm>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90"/>
          </a:xfrm>
        </p:spPr>
        <p:txBody>
          <a:bodyPr/>
          <a:lstStyle>
            <a:lvl1pPr marL="0" indent="0">
              <a:buNone/>
              <a:defRPr>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850DDB92-0C07-4ACB-988D-09D91CE99F06}"/>
              </a:ext>
            </a:extLst>
          </p:cNvPr>
          <p:cNvSpPr>
            <a:spLocks noGrp="1"/>
          </p:cNvSpPr>
          <p:nvPr>
            <p:ph sz="quarter" idx="17"/>
          </p:nvPr>
        </p:nvSpPr>
        <p:spPr>
          <a:xfrm>
            <a:off x="6349042" y="2684463"/>
            <a:ext cx="5385758" cy="348773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7957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179223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87379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opt 2">
    <p:bg>
      <p:bgPr>
        <a:solidFill>
          <a:schemeClr val="bg1"/>
        </a:solidFill>
        <a:effectLst/>
      </p:bgPr>
    </p:bg>
    <p:spTree>
      <p:nvGrpSpPr>
        <p:cNvPr id="1" name=""/>
        <p:cNvGrpSpPr/>
        <p:nvPr/>
      </p:nvGrpSpPr>
      <p:grpSpPr>
        <a:xfrm>
          <a:off x="0" y="0"/>
          <a:ext cx="0" cy="0"/>
          <a:chOff x="0" y="0"/>
          <a:chExt cx="0" cy="0"/>
        </a:xfrm>
      </p:grpSpPr>
      <p:pic>
        <p:nvPicPr>
          <p:cNvPr id="7" name="Graphic background">
            <a:extLst>
              <a:ext uri="{FF2B5EF4-FFF2-40B4-BE49-F238E27FC236}">
                <a16:creationId xmlns:a16="http://schemas.microsoft.com/office/drawing/2014/main" id="{719B2A9B-5BC9-4ECE-B36A-50A5E43B117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4708"/>
          <a:stretch/>
        </p:blipFill>
        <p:spPr>
          <a:xfrm flipV="1">
            <a:off x="0" y="0"/>
            <a:ext cx="12192000" cy="6858000"/>
          </a:xfrm>
          <a:prstGeom prst="rect">
            <a:avLst/>
          </a:prstGeom>
        </p:spPr>
      </p:pic>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84359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opt 3">
    <p:bg>
      <p:bgPr>
        <a:solidFill>
          <a:schemeClr val="bg1"/>
        </a:solidFill>
        <a:effectLst/>
      </p:bgPr>
    </p:bg>
    <p:spTree>
      <p:nvGrpSpPr>
        <p:cNvPr id="1" name=""/>
        <p:cNvGrpSpPr/>
        <p:nvPr/>
      </p:nvGrpSpPr>
      <p:grpSpPr>
        <a:xfrm>
          <a:off x="0" y="0"/>
          <a:ext cx="0" cy="0"/>
          <a:chOff x="0" y="0"/>
          <a:chExt cx="0" cy="0"/>
        </a:xfrm>
      </p:grpSpPr>
      <p:sp>
        <p:nvSpPr>
          <p:cNvPr id="3" name="Subhead text"/>
          <p:cNvSpPr>
            <a:spLocks noGrp="1"/>
          </p:cNvSpPr>
          <p:nvPr>
            <p:ph type="body" idx="1"/>
          </p:nvPr>
        </p:nvSpPr>
        <p:spPr>
          <a:xfrm>
            <a:off x="854017" y="3543300"/>
            <a:ext cx="3732577" cy="198120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3732578" cy="2133600"/>
          </a:xfrm>
        </p:spPr>
        <p:txBody>
          <a:bodyPr anchor="b"/>
          <a:lstStyle>
            <a:lvl1pPr>
              <a:defRPr sz="3600">
                <a:solidFill>
                  <a:schemeClr val="accent1"/>
                </a:solidFill>
              </a:defRPr>
            </a:lvl1pPr>
          </a:lstStyle>
          <a:p>
            <a:r>
              <a:rPr lang="en-US"/>
              <a:t>Click to edit Master title style</a:t>
            </a:r>
            <a:endParaRPr lang="en-US" dirty="0"/>
          </a:p>
        </p:txBody>
      </p:sp>
      <p:pic>
        <p:nvPicPr>
          <p:cNvPr id="8" name="Graphic background">
            <a:extLst>
              <a:ext uri="{FF2B5EF4-FFF2-40B4-BE49-F238E27FC236}">
                <a16:creationId xmlns:a16="http://schemas.microsoft.com/office/drawing/2014/main" id="{15FDBB3B-45B7-4F26-819E-23445B3E21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4569" b="11035"/>
          <a:stretch/>
        </p:blipFill>
        <p:spPr>
          <a:xfrm flipV="1">
            <a:off x="5440612" y="0"/>
            <a:ext cx="6751387" cy="6858000"/>
          </a:xfrm>
          <a:prstGeom prst="rect">
            <a:avLst/>
          </a:prstGeom>
        </p:spPr>
      </p:pic>
      <p:sp>
        <p:nvSpPr>
          <p:cNvPr id="4" name="Rectangle 3">
            <a:extLst>
              <a:ext uri="{FF2B5EF4-FFF2-40B4-BE49-F238E27FC236}">
                <a16:creationId xmlns:a16="http://schemas.microsoft.com/office/drawing/2014/main" id="{95148FF3-30BD-455C-87DE-5C8F88B87C3E}"/>
              </a:ext>
            </a:extLst>
          </p:cNvPr>
          <p:cNvSpPr/>
          <p:nvPr userDrawn="1"/>
        </p:nvSpPr>
        <p:spPr>
          <a:xfrm>
            <a:off x="0" y="6553200"/>
            <a:ext cx="5440611"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49790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 teal corn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849E07-3241-4578-AD9B-042823AB90B7}"/>
              </a:ext>
            </a:extLst>
          </p:cNvPr>
          <p:cNvSpPr/>
          <p:nvPr userDrawn="1"/>
        </p:nvSpPr>
        <p:spPr>
          <a:xfrm>
            <a:off x="0" y="0"/>
            <a:ext cx="12192000" cy="6858000"/>
          </a:xfrm>
          <a:prstGeom prst="rect">
            <a:avLst/>
          </a:prstGeom>
          <a:gradFill flip="none" rotWithShape="1">
            <a:gsLst>
              <a:gs pos="0">
                <a:schemeClr val="accent1"/>
              </a:gs>
              <a:gs pos="60000">
                <a:schemeClr val="tx2"/>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head text"/>
          <p:cNvSpPr>
            <a:spLocks noGrp="1"/>
          </p:cNvSpPr>
          <p:nvPr>
            <p:ph type="body" idx="1"/>
          </p:nvPr>
        </p:nvSpPr>
        <p:spPr>
          <a:xfrm>
            <a:off x="3820520" y="3543300"/>
            <a:ext cx="4550961" cy="198120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3820518" y="1295401"/>
            <a:ext cx="4550963" cy="2133600"/>
          </a:xfrm>
        </p:spPr>
        <p:txBody>
          <a:bodyPr anchor="b"/>
          <a:lstStyle>
            <a:lvl1pPr algn="ctr">
              <a:defRPr sz="3000" b="1">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55338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4" name="Bottom banner - navy blue" hidden="1"/>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Bottom banner - teal" hidden="1"/>
          <p:cNvSpPr/>
          <p:nvPr userDrawn="1"/>
        </p:nvSpPr>
        <p:spPr>
          <a:xfrm>
            <a:off x="7067227" y="6556248"/>
            <a:ext cx="451517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7" name="Picture placeholder"/>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
        <p:nvSpPr>
          <p:cNvPr id="2" name="Title 1"/>
          <p:cNvSpPr>
            <a:spLocks noGrp="1"/>
          </p:cNvSpPr>
          <p:nvPr>
            <p:ph type="title"/>
          </p:nvPr>
        </p:nvSpPr>
        <p:spPr>
          <a:xfrm>
            <a:off x="457200" y="457201"/>
            <a:ext cx="11277600" cy="2194560"/>
          </a:xfrm>
        </p:spPr>
        <p:txBody>
          <a:bodyPr anchor="ctr" anchorCtr="0"/>
          <a:lstStyle>
            <a:lvl1pPr algn="ctr">
              <a:defRPr sz="44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2392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7884"/>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836531"/>
            <a:ext cx="11277599" cy="402953"/>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9463848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Quote - graphic">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12192000"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2817648" y="2448735"/>
            <a:ext cx="6821586" cy="2355735"/>
          </a:xfrm>
        </p:spPr>
        <p:txBody>
          <a:bodyPr anchor="ctr"/>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grpSp>
        <p:nvGrpSpPr>
          <p:cNvPr id="8" name="Group 7">
            <a:extLst>
              <a:ext uri="{FF2B5EF4-FFF2-40B4-BE49-F238E27FC236}">
                <a16:creationId xmlns:a16="http://schemas.microsoft.com/office/drawing/2014/main" id="{C7A38CA8-892A-467D-B0CA-01AD71E577DC}"/>
              </a:ext>
            </a:extLst>
          </p:cNvPr>
          <p:cNvGrpSpPr/>
          <p:nvPr userDrawn="1"/>
        </p:nvGrpSpPr>
        <p:grpSpPr>
          <a:xfrm>
            <a:off x="1922817" y="1772947"/>
            <a:ext cx="8533057" cy="4168085"/>
            <a:chOff x="1721775" y="2246985"/>
            <a:chExt cx="8533057" cy="4168085"/>
          </a:xfrm>
        </p:grpSpPr>
        <p:sp>
          <p:nvSpPr>
            <p:cNvPr id="10" name="TextBox 9">
              <a:extLst>
                <a:ext uri="{FF2B5EF4-FFF2-40B4-BE49-F238E27FC236}">
                  <a16:creationId xmlns:a16="http://schemas.microsoft.com/office/drawing/2014/main" id="{9609EC63-1A43-44C6-9594-2CB0528E5B51}"/>
                </a:ext>
              </a:extLst>
            </p:cNvPr>
            <p:cNvSpPr txBox="1"/>
            <p:nvPr/>
          </p:nvSpPr>
          <p:spPr>
            <a:xfrm>
              <a:off x="1721775" y="2246985"/>
              <a:ext cx="89483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cxnSp>
          <p:nvCxnSpPr>
            <p:cNvPr id="11" name="Straight Connector 10">
              <a:extLst>
                <a:ext uri="{FF2B5EF4-FFF2-40B4-BE49-F238E27FC236}">
                  <a16:creationId xmlns:a16="http://schemas.microsoft.com/office/drawing/2014/main" id="{D390CEF2-DD24-41E7-A4E5-DF6AEF0F64D1}"/>
                </a:ext>
              </a:extLst>
            </p:cNvPr>
            <p:cNvCxnSpPr/>
            <p:nvPr/>
          </p:nvCxnSpPr>
          <p:spPr>
            <a:xfrm>
              <a:off x="2706771" y="2680941"/>
              <a:ext cx="7178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E275A1-A212-47E1-8594-5E2515AF3B2A}"/>
                </a:ext>
              </a:extLst>
            </p:cNvPr>
            <p:cNvCxnSpPr/>
            <p:nvPr/>
          </p:nvCxnSpPr>
          <p:spPr>
            <a:xfrm flipV="1">
              <a:off x="9884811" y="2676177"/>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0AE6F1-5885-4204-9F80-11FB730CC4BD}"/>
                </a:ext>
              </a:extLst>
            </p:cNvPr>
            <p:cNvSpPr txBox="1"/>
            <p:nvPr/>
          </p:nvSpPr>
          <p:spPr>
            <a:xfrm>
              <a:off x="9524862" y="5080089"/>
              <a:ext cx="72997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grpSp>
          <p:nvGrpSpPr>
            <p:cNvPr id="14" name="Group 13">
              <a:extLst>
                <a:ext uri="{FF2B5EF4-FFF2-40B4-BE49-F238E27FC236}">
                  <a16:creationId xmlns:a16="http://schemas.microsoft.com/office/drawing/2014/main" id="{17785EB1-4C5C-4F17-948A-CE7338048FFD}"/>
                </a:ext>
              </a:extLst>
            </p:cNvPr>
            <p:cNvGrpSpPr/>
            <p:nvPr/>
          </p:nvGrpSpPr>
          <p:grpSpPr>
            <a:xfrm rot="10800000">
              <a:off x="2169986" y="3292848"/>
              <a:ext cx="6931153" cy="2212848"/>
              <a:chOff x="1349247" y="1819364"/>
              <a:chExt cx="6931153" cy="2212848"/>
            </a:xfrm>
          </p:grpSpPr>
          <p:cxnSp>
            <p:nvCxnSpPr>
              <p:cNvPr id="16" name="Straight Connector 15">
                <a:extLst>
                  <a:ext uri="{FF2B5EF4-FFF2-40B4-BE49-F238E27FC236}">
                    <a16:creationId xmlns:a16="http://schemas.microsoft.com/office/drawing/2014/main" id="{0D5A53CE-9EEA-4491-915B-6E6E26FB3AF1}"/>
                  </a:ext>
                </a:extLst>
              </p:cNvPr>
              <p:cNvCxnSpPr/>
              <p:nvPr/>
            </p:nvCxnSpPr>
            <p:spPr>
              <a:xfrm rot="10800000" flipH="1">
                <a:off x="1349247" y="1819364"/>
                <a:ext cx="6931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AA14B-B9A0-41CD-9995-3E924EAFDDEC}"/>
                  </a:ext>
                </a:extLst>
              </p:cNvPr>
              <p:cNvCxnSpPr>
                <a:cxnSpLocks/>
              </p:cNvCxnSpPr>
              <p:nvPr/>
            </p:nvCxnSpPr>
            <p:spPr>
              <a:xfrm flipV="1">
                <a:off x="8280400" y="1819364"/>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499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60265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5 teal block">
    <p:spTree>
      <p:nvGrpSpPr>
        <p:cNvPr id="1" name=""/>
        <p:cNvGrpSpPr/>
        <p:nvPr/>
      </p:nvGrpSpPr>
      <p:grpSpPr>
        <a:xfrm>
          <a:off x="0" y="0"/>
          <a:ext cx="0" cy="0"/>
          <a:chOff x="0" y="0"/>
          <a:chExt cx="0" cy="0"/>
        </a:xfrm>
      </p:grpSpPr>
      <p:sp>
        <p:nvSpPr>
          <p:cNvPr id="10" name="Bottom banner - teal"/>
          <p:cNvSpPr/>
          <p:nvPr userDrawn="1"/>
        </p:nvSpPr>
        <p:spPr>
          <a:xfrm>
            <a:off x="3825683" y="6556248"/>
            <a:ext cx="7756717"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2" name="Navy edge"/>
          <p:cNvSpPr/>
          <p:nvPr userDrawn="1"/>
        </p:nvSpPr>
        <p:spPr>
          <a:xfrm>
            <a:off x="11734799" y="0"/>
            <a:ext cx="45720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3825680" y="0"/>
            <a:ext cx="790912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282878" y="6553200"/>
            <a:ext cx="7003187"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974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9" y="1295400"/>
            <a:ext cx="7006181"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80" y="364210"/>
            <a:ext cx="7003188" cy="946688"/>
          </a:xfrm>
        </p:spPr>
        <p:txBody>
          <a:bodyPr/>
          <a:lstStyle>
            <a:lvl1pPr marL="0" indent="0">
              <a:buNone/>
              <a:defRPr sz="3000">
                <a:solidFill>
                  <a:schemeClr val="bg1"/>
                </a:solidFill>
              </a:defRPr>
            </a:lvl1pPr>
            <a:lvl2pPr marL="228600" indent="0">
              <a:buNone/>
              <a:defRPr/>
            </a:lvl2pPr>
          </a:lstStyle>
          <a:p>
            <a:pPr lvl="0"/>
            <a:r>
              <a:rPr lang="en-US"/>
              <a:t>Click to edit Master text styles</a:t>
            </a:r>
          </a:p>
        </p:txBody>
      </p:sp>
      <p:sp>
        <p:nvSpPr>
          <p:cNvPr id="3" name="Content Placeholder 2:5"/>
          <p:cNvSpPr>
            <a:spLocks noGrp="1"/>
          </p:cNvSpPr>
          <p:nvPr>
            <p:ph idx="1"/>
          </p:nvPr>
        </p:nvSpPr>
        <p:spPr>
          <a:xfrm>
            <a:off x="457201" y="1600200"/>
            <a:ext cx="291974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9748" cy="899418"/>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321747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5 navy block">
    <p:spTree>
      <p:nvGrpSpPr>
        <p:cNvPr id="1" name=""/>
        <p:cNvGrpSpPr/>
        <p:nvPr/>
      </p:nvGrpSpPr>
      <p:grpSpPr>
        <a:xfrm>
          <a:off x="0" y="0"/>
          <a:ext cx="0" cy="0"/>
          <a:chOff x="0" y="0"/>
          <a:chExt cx="0" cy="0"/>
        </a:xfrm>
      </p:grpSpPr>
      <p:sp>
        <p:nvSpPr>
          <p:cNvPr id="11" name="Teal banner"/>
          <p:cNvSpPr/>
          <p:nvPr userDrawn="1"/>
        </p:nvSpPr>
        <p:spPr>
          <a:xfrm>
            <a:off x="3825680" y="0"/>
            <a:ext cx="836632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312184" y="6553200"/>
            <a:ext cx="7422616"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12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6" y="1295400"/>
            <a:ext cx="745192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79" y="356462"/>
            <a:ext cx="7451921" cy="938939"/>
          </a:xfrm>
        </p:spPr>
        <p:txBody>
          <a:bodyPr/>
          <a:lstStyle>
            <a:lvl1pPr marL="0" indent="0">
              <a:buNone/>
              <a:defRPr sz="3000">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457200" y="1600200"/>
            <a:ext cx="291127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1278" cy="883920"/>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71575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6349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4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11" name="Teal banner"/>
          <p:cNvSpPr/>
          <p:nvPr userDrawn="1"/>
        </p:nvSpPr>
        <p:spPr>
          <a:xfrm>
            <a:off x="5440615" y="0"/>
            <a:ext cx="6294184"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0" y="6553200"/>
            <a:ext cx="452621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621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3" y="1600200"/>
            <a:ext cx="5379786" cy="4782844"/>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3" y="410707"/>
            <a:ext cx="5379786" cy="88469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200" y="1600200"/>
            <a:ext cx="4526214"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199" y="420358"/>
            <a:ext cx="4526213" cy="87504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17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4 navy block">
    <p:spTree>
      <p:nvGrpSpPr>
        <p:cNvPr id="1" name=""/>
        <p:cNvGrpSpPr/>
        <p:nvPr/>
      </p:nvGrpSpPr>
      <p:grpSpPr>
        <a:xfrm>
          <a:off x="0" y="0"/>
          <a:ext cx="0" cy="0"/>
          <a:chOff x="0" y="0"/>
          <a:chExt cx="0" cy="0"/>
        </a:xfrm>
      </p:grpSpPr>
      <p:sp>
        <p:nvSpPr>
          <p:cNvPr id="13" name="Navy banner"/>
          <p:cNvSpPr/>
          <p:nvPr userDrawn="1"/>
        </p:nvSpPr>
        <p:spPr>
          <a:xfrm>
            <a:off x="5440617" y="0"/>
            <a:ext cx="6751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52416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416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7" y="1295400"/>
            <a:ext cx="5836983"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8" y="411164"/>
            <a:ext cx="5835956"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198" y="1600200"/>
            <a:ext cx="452416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4524162"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09772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3 blue block">
    <p:spTree>
      <p:nvGrpSpPr>
        <p:cNvPr id="1" name=""/>
        <p:cNvGrpSpPr/>
        <p:nvPr/>
      </p:nvGrpSpPr>
      <p:grpSpPr>
        <a:xfrm>
          <a:off x="0" y="0"/>
          <a:ext cx="0" cy="0"/>
          <a:chOff x="0" y="0"/>
          <a:chExt cx="0" cy="0"/>
        </a:xfrm>
      </p:grpSpPr>
      <p:sp>
        <p:nvSpPr>
          <p:cNvPr id="11" name="Left banner"/>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583861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10218" y="6172200"/>
            <a:ext cx="452458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398"/>
            <a:ext cx="5838620" cy="4876801"/>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1" y="402957"/>
            <a:ext cx="5838620" cy="89244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7210219" y="1295400"/>
            <a:ext cx="452458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10220" y="411480"/>
            <a:ext cx="4524580"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9661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3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7067227" y="0"/>
            <a:ext cx="466757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615282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lvl="0"/>
            <a:r>
              <a:rPr lang="en-US"/>
              <a:t>Click to edit Master text styles</a:t>
            </a:r>
          </a:p>
        </p:txBody>
      </p:sp>
      <p:sp>
        <p:nvSpPr>
          <p:cNvPr id="7" name="Footnote"/>
          <p:cNvSpPr>
            <a:spLocks noGrp="1"/>
          </p:cNvSpPr>
          <p:nvPr>
            <p:ph type="body" sz="quarter" idx="13"/>
          </p:nvPr>
        </p:nvSpPr>
        <p:spPr>
          <a:xfrm>
            <a:off x="457200" y="6172200"/>
            <a:ext cx="615282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52826"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6" cy="883920"/>
          </a:xfrm>
        </p:spPr>
        <p:txBody>
          <a:bodyPr/>
          <a:lstStyle>
            <a:lvl1pPr>
              <a:defRPr/>
            </a:lvl1pPr>
          </a:lstStyle>
          <a:p>
            <a:r>
              <a:rPr lang="en-US"/>
              <a:t>Click to edit Master title style</a:t>
            </a:r>
            <a:endParaRPr lang="en-US" dirty="0"/>
          </a:p>
        </p:txBody>
      </p:sp>
      <p:sp>
        <p:nvSpPr>
          <p:cNvPr id="12" name="Sidebar Placeholder"/>
          <p:cNvSpPr>
            <a:spLocks noGrp="1"/>
          </p:cNvSpPr>
          <p:nvPr>
            <p:ph sz="quarter" idx="15"/>
          </p:nvPr>
        </p:nvSpPr>
        <p:spPr>
          <a:xfrm>
            <a:off x="7524426" y="1295400"/>
            <a:ext cx="3756133" cy="4876800"/>
          </a:xfrm>
        </p:spPr>
        <p:txBody>
          <a:bodyPr anchor="t"/>
          <a:lstStyle>
            <a:lvl1pPr marL="0" indent="0">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388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71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7"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9"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8644138"/>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2 blue block">
    <p:spTree>
      <p:nvGrpSpPr>
        <p:cNvPr id="1" name=""/>
        <p:cNvGrpSpPr/>
        <p:nvPr/>
      </p:nvGrpSpPr>
      <p:grpSpPr>
        <a:xfrm>
          <a:off x="0" y="0"/>
          <a:ext cx="0" cy="0"/>
          <a:chOff x="0" y="0"/>
          <a:chExt cx="0" cy="0"/>
        </a:xfrm>
      </p:grpSpPr>
      <p:sp>
        <p:nvSpPr>
          <p:cNvPr id="11" name="Left banner"/>
          <p:cNvSpPr/>
          <p:nvPr userDrawn="1"/>
        </p:nvSpPr>
        <p:spPr>
          <a:xfrm>
            <a:off x="1" y="0"/>
            <a:ext cx="836172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2" y="6553200"/>
            <a:ext cx="457198"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197" y="6553200"/>
            <a:ext cx="744459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8818922" y="6172200"/>
            <a:ext cx="29158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400"/>
            <a:ext cx="744459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1164"/>
            <a:ext cx="7444595"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8818922" y="1600200"/>
            <a:ext cx="2915877" cy="4572000"/>
          </a:xfrm>
        </p:spPr>
        <p:txBody>
          <a:bodyPr/>
          <a:lstStyle>
            <a:lvl1pPr marL="0" indent="0">
              <a:buNone/>
              <a:defRPr sz="1800"/>
            </a:lvl1pPr>
          </a:lstStyle>
          <a:p>
            <a:pPr lvl="0"/>
            <a:r>
              <a:rPr lang="en-US"/>
              <a:t>Click to edit Master text styles</a:t>
            </a:r>
          </a:p>
        </p:txBody>
      </p:sp>
      <p:sp>
        <p:nvSpPr>
          <p:cNvPr id="2" name="Title 1"/>
          <p:cNvSpPr>
            <a:spLocks noGrp="1"/>
          </p:cNvSpPr>
          <p:nvPr>
            <p:ph type="title"/>
          </p:nvPr>
        </p:nvSpPr>
        <p:spPr>
          <a:xfrm>
            <a:off x="8818924" y="411480"/>
            <a:ext cx="2915876" cy="883920"/>
          </a:xfrm>
        </p:spPr>
        <p:txBody>
          <a:bodyPr/>
          <a:lstStyle>
            <a:lvl1pPr>
              <a:defRPr sz="2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489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4919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2 navy block">
    <p:spTree>
      <p:nvGrpSpPr>
        <p:cNvPr id="1" name=""/>
        <p:cNvGrpSpPr/>
        <p:nvPr/>
      </p:nvGrpSpPr>
      <p:grpSpPr>
        <a:xfrm>
          <a:off x="0" y="0"/>
          <a:ext cx="0" cy="0"/>
          <a:chOff x="0" y="0"/>
          <a:chExt cx="0" cy="0"/>
        </a:xfrm>
      </p:grpSpPr>
      <p:sp>
        <p:nvSpPr>
          <p:cNvPr id="11" name="Teal banner"/>
          <p:cNvSpPr/>
          <p:nvPr userDrawn="1"/>
        </p:nvSpPr>
        <p:spPr>
          <a:xfrm>
            <a:off x="8659657" y="0"/>
            <a:ext cx="353234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6"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6"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8"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0" y="1295400"/>
            <a:ext cx="7745257"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26530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7906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4 left bleed - no bar">
    <p:spTree>
      <p:nvGrpSpPr>
        <p:cNvPr id="1" name=""/>
        <p:cNvGrpSpPr/>
        <p:nvPr/>
      </p:nvGrpSpPr>
      <p:grpSpPr>
        <a:xfrm>
          <a:off x="0" y="0"/>
          <a:ext cx="0" cy="0"/>
          <a:chOff x="0" y="0"/>
          <a:chExt cx="0" cy="0"/>
        </a:xfrm>
      </p:grpSpPr>
      <p:sp>
        <p:nvSpPr>
          <p:cNvPr id="4" name="white bar">
            <a:extLst>
              <a:ext uri="{FF2B5EF4-FFF2-40B4-BE49-F238E27FC236}">
                <a16:creationId xmlns:a16="http://schemas.microsoft.com/office/drawing/2014/main" id="{3F224A1F-5932-4494-BF41-AC2154518C6D}"/>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07B3444C-1BDF-4A32-851B-A76FF5A30535}"/>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556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53791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3 bleed right - no bar">
    <p:spTree>
      <p:nvGrpSpPr>
        <p:cNvPr id="1" name=""/>
        <p:cNvGrpSpPr/>
        <p:nvPr/>
      </p:nvGrpSpPr>
      <p:grpSpPr>
        <a:xfrm>
          <a:off x="0" y="0"/>
          <a:ext cx="0" cy="0"/>
          <a:chOff x="0" y="0"/>
          <a:chExt cx="0" cy="0"/>
        </a:xfrm>
      </p:grpSpPr>
      <p:sp>
        <p:nvSpPr>
          <p:cNvPr id="11" name="white bar">
            <a:extLst>
              <a:ext uri="{FF2B5EF4-FFF2-40B4-BE49-F238E27FC236}">
                <a16:creationId xmlns:a16="http://schemas.microsoft.com/office/drawing/2014/main" id="{0F0BCE80-7F1F-483B-BD42-0020F747814B}"/>
              </a:ext>
            </a:extLst>
          </p:cNvPr>
          <p:cNvSpPr/>
          <p:nvPr userDrawn="1"/>
        </p:nvSpPr>
        <p:spPr>
          <a:xfrm>
            <a:off x="4234" y="6553200"/>
            <a:ext cx="12187766"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56767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0284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3 bleed left - no bar">
    <p:spTree>
      <p:nvGrpSpPr>
        <p:cNvPr id="1" name=""/>
        <p:cNvGrpSpPr/>
        <p:nvPr/>
      </p:nvGrpSpPr>
      <p:grpSpPr>
        <a:xfrm>
          <a:off x="0" y="0"/>
          <a:ext cx="0" cy="0"/>
          <a:chOff x="0" y="0"/>
          <a:chExt cx="0" cy="0"/>
        </a:xfrm>
      </p:grpSpPr>
      <p:sp>
        <p:nvSpPr>
          <p:cNvPr id="10" name="white bar">
            <a:extLst>
              <a:ext uri="{FF2B5EF4-FFF2-40B4-BE49-F238E27FC236}">
                <a16:creationId xmlns:a16="http://schemas.microsoft.com/office/drawing/2014/main" id="{1EE4489B-F3DE-4D17-BC9E-BC550CFAF7EE}"/>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ACC01AA-FCF7-495C-AA1F-ABEDDD1A09C0}"/>
              </a:ext>
            </a:extLst>
          </p:cNvPr>
          <p:cNvSpPr>
            <a:spLocks noGrp="1"/>
          </p:cNvSpPr>
          <p:nvPr>
            <p:ph type="body" sz="quarter" idx="17"/>
          </p:nvPr>
        </p:nvSpPr>
        <p:spPr>
          <a:xfrm>
            <a:off x="457200" y="457200"/>
            <a:ext cx="5813425"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5749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4 bleed right">
    <p:spTree>
      <p:nvGrpSpPr>
        <p:cNvPr id="1" name=""/>
        <p:cNvGrpSpPr/>
        <p:nvPr/>
      </p:nvGrpSpPr>
      <p:grpSpPr>
        <a:xfrm>
          <a:off x="0" y="0"/>
          <a:ext cx="0" cy="0"/>
          <a:chOff x="0" y="0"/>
          <a:chExt cx="0" cy="0"/>
        </a:xfrm>
      </p:grpSpPr>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246344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 footer ba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6"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4116785233"/>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0227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lide Number Placeholder">
            <a:extLst>
              <a:ext uri="{FF2B5EF4-FFF2-40B4-BE49-F238E27FC236}">
                <a16:creationId xmlns:a16="http://schemas.microsoft.com/office/drawing/2014/main" id="{92298A1C-839F-4427-9351-65C7FF0AA589}"/>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83204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8_Title and Content - bul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5419A9-B25A-4D29-B6A5-A677D90984BE}"/>
              </a:ext>
            </a:extLst>
          </p:cNvPr>
          <p:cNvSpPr/>
          <p:nvPr userDrawn="1"/>
        </p:nvSpPr>
        <p:spPr>
          <a:xfrm>
            <a:off x="5029201" y="0"/>
            <a:ext cx="716279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pic>
        <p:nvPicPr>
          <p:cNvPr id="17" name="Picture 16" descr="Graphical user interface&#10;&#10;Description automatically generated">
            <a:extLst>
              <a:ext uri="{FF2B5EF4-FFF2-40B4-BE49-F238E27FC236}">
                <a16:creationId xmlns:a16="http://schemas.microsoft.com/office/drawing/2014/main" id="{3F184AE4-63D8-4283-B1D0-4689A848137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263" r="57490"/>
          <a:stretch/>
        </p:blipFill>
        <p:spPr>
          <a:xfrm>
            <a:off x="1525" y="0"/>
            <a:ext cx="5027676"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2D55A223-BDE3-4662-BD05-6BDBDD27824A}" type="slidenum">
              <a:rPr lang="en-US" smtClean="0">
                <a:solidFill>
                  <a:srgbClr val="1E1E1E"/>
                </a:solidFill>
              </a:rPr>
              <a:pPr/>
              <a:t>‹#›</a:t>
            </a:fld>
            <a:endParaRPr lang="en-US" dirty="0">
              <a:solidFill>
                <a:srgbClr val="1E1E1E"/>
              </a:solidFill>
            </a:endParaRPr>
          </a:p>
        </p:txBody>
      </p:sp>
      <p:sp>
        <p:nvSpPr>
          <p:cNvPr id="2" name="Title 1"/>
          <p:cNvSpPr>
            <a:spLocks noGrp="1"/>
          </p:cNvSpPr>
          <p:nvPr>
            <p:ph type="title"/>
          </p:nvPr>
        </p:nvSpPr>
        <p:spPr>
          <a:xfrm>
            <a:off x="609643" y="2783991"/>
            <a:ext cx="3886158" cy="1290019"/>
          </a:xfrm>
        </p:spPr>
        <p:txBody>
          <a:bodyPr anchor="ctr"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8641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397497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3" y="2264832"/>
            <a:ext cx="5707253" cy="3809998"/>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3" y="411480"/>
            <a:ext cx="5514792"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1600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739537"/>
            <a:ext cx="2308697" cy="1689463"/>
          </a:xfrm>
        </p:spPr>
        <p:txBody>
          <a:bodyPr anchor="ctr"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10182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7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2492757"/>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4003216"/>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9364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9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918541"/>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3429000"/>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85779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1292226"/>
            <a:ext cx="12192000" cy="5260975"/>
          </a:xfrm>
          <a:solidFill>
            <a:schemeClr val="accent2">
              <a:lumMod val="20000"/>
              <a:lumOff val="80000"/>
            </a:schemeClr>
          </a:solidFill>
        </p:spPr>
        <p:txBody>
          <a:bodyPr/>
          <a:lstStyle/>
          <a:p>
            <a:r>
              <a:rPr lang="en-US" dirty="0"/>
              <a:t>Click icon to add picture</a:t>
            </a:r>
          </a:p>
        </p:txBody>
      </p:sp>
      <p:sp>
        <p:nvSpPr>
          <p:cNvPr id="15" name="Top banner - navy"/>
          <p:cNvSpPr/>
          <p:nvPr userDrawn="1"/>
        </p:nvSpPr>
        <p:spPr>
          <a:xfrm>
            <a:off x="7219627" y="3048"/>
            <a:ext cx="4515173" cy="1298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ubtitle 2"/>
          <p:cNvSpPr>
            <a:spLocks noGrp="1"/>
          </p:cNvSpPr>
          <p:nvPr>
            <p:ph type="subTitle" idx="1"/>
          </p:nvPr>
        </p:nvSpPr>
        <p:spPr>
          <a:xfrm>
            <a:off x="7726601" y="3640138"/>
            <a:ext cx="319525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7726601" y="1292353"/>
            <a:ext cx="3195257" cy="2217611"/>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042031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639A8-53FF-4BE9-BDFF-199763355967}"/>
              </a:ext>
            </a:extLst>
          </p:cNvPr>
          <p:cNvSpPr/>
          <p:nvPr userDrawn="1"/>
        </p:nvSpPr>
        <p:spPr>
          <a:xfrm>
            <a:off x="0" y="6553199"/>
            <a:ext cx="3532339" cy="3048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1" name="Background image placeholder"/>
          <p:cNvSpPr>
            <a:spLocks noGrp="1"/>
          </p:cNvSpPr>
          <p:nvPr>
            <p:ph type="pic" sz="quarter" idx="12"/>
          </p:nvPr>
        </p:nvSpPr>
        <p:spPr>
          <a:xfrm>
            <a:off x="0" y="-8801"/>
            <a:ext cx="12192000" cy="5164260"/>
          </a:xfrm>
          <a:solidFill>
            <a:schemeClr val="accent2">
              <a:lumMod val="20000"/>
              <a:lumOff val="80000"/>
            </a:schemeClr>
          </a:solidFill>
        </p:spPr>
        <p:txBody>
          <a:bodyPr/>
          <a:lstStyle/>
          <a:p>
            <a:r>
              <a:rPr lang="en-US" dirty="0"/>
              <a:t>Click icon to add picture</a:t>
            </a:r>
          </a:p>
        </p:txBody>
      </p:sp>
      <p:sp>
        <p:nvSpPr>
          <p:cNvPr id="7" name="Rectangle 6">
            <a:extLst>
              <a:ext uri="{FF2B5EF4-FFF2-40B4-BE49-F238E27FC236}">
                <a16:creationId xmlns:a16="http://schemas.microsoft.com/office/drawing/2014/main" id="{FC5A3C7F-E797-4E45-A806-6C583684A7A0}"/>
              </a:ext>
            </a:extLst>
          </p:cNvPr>
          <p:cNvSpPr/>
          <p:nvPr userDrawn="1"/>
        </p:nvSpPr>
        <p:spPr>
          <a:xfrm>
            <a:off x="3532340" y="5147452"/>
            <a:ext cx="8659659" cy="17105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title 2"/>
          <p:cNvSpPr>
            <a:spLocks noGrp="1"/>
          </p:cNvSpPr>
          <p:nvPr>
            <p:ph type="subTitle" idx="1"/>
          </p:nvPr>
        </p:nvSpPr>
        <p:spPr>
          <a:xfrm>
            <a:off x="3982977" y="6131859"/>
            <a:ext cx="7751823" cy="34514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3982977" y="5147451"/>
            <a:ext cx="7751823" cy="854233"/>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739281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0"/>
            <a:ext cx="12192000" cy="6854952"/>
          </a:xfrm>
          <a:solidFill>
            <a:schemeClr val="accent2">
              <a:lumMod val="20000"/>
              <a:lumOff val="80000"/>
            </a:schemeClr>
          </a:solidFill>
        </p:spPr>
        <p:txBody>
          <a:bodyPr/>
          <a:lstStyle/>
          <a:p>
            <a:r>
              <a:rPr lang="en-US" dirty="0"/>
              <a:t>Click icon to add picture</a:t>
            </a:r>
          </a:p>
        </p:txBody>
      </p:sp>
      <p:sp>
        <p:nvSpPr>
          <p:cNvPr id="22" name="Sheer box">
            <a:extLst>
              <a:ext uri="{FF2B5EF4-FFF2-40B4-BE49-F238E27FC236}">
                <a16:creationId xmlns:a16="http://schemas.microsoft.com/office/drawing/2014/main" id="{C30893C3-006D-4E19-8C99-D1A663063831}"/>
              </a:ext>
            </a:extLst>
          </p:cNvPr>
          <p:cNvSpPr/>
          <p:nvPr userDrawn="1"/>
        </p:nvSpPr>
        <p:spPr>
          <a:xfrm>
            <a:off x="7054789" y="1"/>
            <a:ext cx="5137211" cy="6854952"/>
          </a:xfrm>
          <a:prstGeom prst="rect">
            <a:avLst/>
          </a:prstGeom>
          <a:solidFill>
            <a:schemeClr val="accent1">
              <a:lumMod val="7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ctrTitle"/>
          </p:nvPr>
        </p:nvSpPr>
        <p:spPr>
          <a:xfrm>
            <a:off x="7969189" y="1292353"/>
            <a:ext cx="3308411" cy="2217611"/>
          </a:xfrm>
        </p:spPr>
        <p:txBody>
          <a:bodyPr anchor="b"/>
          <a:lstStyle>
            <a:lvl1pPr algn="l">
              <a:defRPr sz="3200"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69188" y="3640138"/>
            <a:ext cx="3308411"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014856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47" Type="http://schemas.openxmlformats.org/officeDocument/2006/relationships/slideLayout" Target="../slideLayouts/slideLayout143.xml"/><Relationship Id="rId50" Type="http://schemas.openxmlformats.org/officeDocument/2006/relationships/theme" Target="../theme/theme3.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41" Type="http://schemas.openxmlformats.org/officeDocument/2006/relationships/slideLayout" Target="../slideLayouts/slideLayout137.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slideLayout" Target="../slideLayouts/slideLayout145.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slideLayout" Target="../slideLayouts/slideLayout144.xml"/><Relationship Id="rId8"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8" name="Bottom banner - gradient">
            <a:extLst>
              <a:ext uri="{FF2B5EF4-FFF2-40B4-BE49-F238E27FC236}">
                <a16:creationId xmlns:a16="http://schemas.microsoft.com/office/drawing/2014/main" id="{1EE8BB6C-FBE4-45DA-9172-BDEF55FD186A}"/>
              </a:ext>
            </a:extLst>
          </p:cNvPr>
          <p:cNvSpPr/>
          <p:nvPr userDrawn="1"/>
        </p:nvSpPr>
        <p:spPr>
          <a:xfrm>
            <a:off x="6096001" y="6556248"/>
            <a:ext cx="6096000"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Text Placeholder 2"/>
          <p:cNvSpPr>
            <a:spLocks noGrp="1"/>
          </p:cNvSpPr>
          <p:nvPr>
            <p:ph type="body" idx="1"/>
          </p:nvPr>
        </p:nvSpPr>
        <p:spPr>
          <a:xfrm>
            <a:off x="457200" y="1295400"/>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0" y="411480"/>
            <a:ext cx="11277600"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p:cNvSpPr>
            <a:spLocks noGrp="1"/>
          </p:cNvSpPr>
          <p:nvPr>
            <p:ph type="sldNum" sz="quarter" idx="4"/>
          </p:nvPr>
        </p:nvSpPr>
        <p:spPr>
          <a:xfrm>
            <a:off x="11734800" y="6553200"/>
            <a:ext cx="457200" cy="304800"/>
          </a:xfrm>
          <a:prstGeom prst="rect">
            <a:avLst/>
          </a:prstGeom>
        </p:spPr>
        <p:txBody>
          <a:bodyPr vert="horz" wrap="none" lIns="0" tIns="0" rIns="0" bIns="0" rtlCol="0" anchor="ctr"/>
          <a:lstStyle>
            <a:lvl1pPr algn="ctr">
              <a:defRPr sz="800" b="0">
                <a:solidFill>
                  <a:schemeClr val="bg1">
                    <a:lumMod val="75000"/>
                  </a:schemeClr>
                </a:solidFill>
              </a:defRPr>
            </a:lvl1p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41699521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4" r:id="rId43"/>
    <p:sldLayoutId id="2147483755" r:id="rId44"/>
    <p:sldLayoutId id="2147483756" r:id="rId45"/>
    <p:sldLayoutId id="2147483858" r:id="rId46"/>
    <p:sldLayoutId id="2147483859" r:id="rId47"/>
    <p:sldLayoutId id="2147483860" r:id="rId48"/>
    <p:sldLayoutId id="2147483862" r:id="rId49"/>
  </p:sldLayoutIdLs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4128">
          <p15:clr>
            <a:srgbClr val="F26B43"/>
          </p15:clr>
        </p15:guide>
        <p15:guide id="5" orient="horz" pos="4080">
          <p15:clr>
            <a:srgbClr val="F26B43"/>
          </p15:clr>
        </p15:guide>
        <p15:guide id="6" pos="288">
          <p15:clr>
            <a:srgbClr val="F26B43"/>
          </p15:clr>
        </p15:guide>
        <p15:guide id="7" pos="7392">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8" name="Bottom banner - gradient">
            <a:extLst>
              <a:ext uri="{FF2B5EF4-FFF2-40B4-BE49-F238E27FC236}">
                <a16:creationId xmlns:a16="http://schemas.microsoft.com/office/drawing/2014/main" id="{1EE8BB6C-FBE4-45DA-9172-BDEF55FD186A}"/>
              </a:ext>
            </a:extLst>
          </p:cNvPr>
          <p:cNvSpPr/>
          <p:nvPr userDrawn="1"/>
        </p:nvSpPr>
        <p:spPr>
          <a:xfrm>
            <a:off x="6096001" y="6556248"/>
            <a:ext cx="6096000"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Text Placeholder 2"/>
          <p:cNvSpPr>
            <a:spLocks noGrp="1"/>
          </p:cNvSpPr>
          <p:nvPr>
            <p:ph type="body" idx="1"/>
          </p:nvPr>
        </p:nvSpPr>
        <p:spPr>
          <a:xfrm>
            <a:off x="457200" y="1295400"/>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0" y="411480"/>
            <a:ext cx="11277600"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p:cNvSpPr>
            <a:spLocks noGrp="1"/>
          </p:cNvSpPr>
          <p:nvPr>
            <p:ph type="sldNum" sz="quarter" idx="4"/>
          </p:nvPr>
        </p:nvSpPr>
        <p:spPr>
          <a:xfrm>
            <a:off x="11734800" y="6553200"/>
            <a:ext cx="457200" cy="304800"/>
          </a:xfrm>
          <a:prstGeom prst="rect">
            <a:avLst/>
          </a:prstGeom>
        </p:spPr>
        <p:txBody>
          <a:bodyPr vert="horz" wrap="none" lIns="0" tIns="0" rIns="0" bIns="0" rtlCol="0" anchor="ctr"/>
          <a:lstStyle>
            <a:lvl1pPr algn="ctr">
              <a:defRPr sz="800" b="0">
                <a:solidFill>
                  <a:schemeClr val="bg1">
                    <a:lumMod val="75000"/>
                  </a:schemeClr>
                </a:solidFill>
              </a:defRPr>
            </a:lvl1p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89969211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6"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4128">
          <p15:clr>
            <a:srgbClr val="F26B43"/>
          </p15:clr>
        </p15:guide>
        <p15:guide id="5" orient="horz" pos="4080">
          <p15:clr>
            <a:srgbClr val="F26B43"/>
          </p15:clr>
        </p15:guide>
        <p15:guide id="6" pos="288">
          <p15:clr>
            <a:srgbClr val="F26B43"/>
          </p15:clr>
        </p15:guide>
        <p15:guide id="7" pos="7392">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8" name="Bottom banner - gradient">
            <a:extLst>
              <a:ext uri="{FF2B5EF4-FFF2-40B4-BE49-F238E27FC236}">
                <a16:creationId xmlns:a16="http://schemas.microsoft.com/office/drawing/2014/main" id="{1EE8BB6C-FBE4-45DA-9172-BDEF55FD186A}"/>
              </a:ext>
            </a:extLst>
          </p:cNvPr>
          <p:cNvSpPr/>
          <p:nvPr userDrawn="1"/>
        </p:nvSpPr>
        <p:spPr>
          <a:xfrm>
            <a:off x="6096001" y="6556248"/>
            <a:ext cx="6096000"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Text Placeholder 2"/>
          <p:cNvSpPr>
            <a:spLocks noGrp="1"/>
          </p:cNvSpPr>
          <p:nvPr>
            <p:ph type="body" idx="1"/>
          </p:nvPr>
        </p:nvSpPr>
        <p:spPr>
          <a:xfrm>
            <a:off x="457200" y="1295400"/>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0" y="411480"/>
            <a:ext cx="11277600"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p:cNvSpPr>
            <a:spLocks noGrp="1"/>
          </p:cNvSpPr>
          <p:nvPr>
            <p:ph type="sldNum" sz="quarter" idx="4"/>
          </p:nvPr>
        </p:nvSpPr>
        <p:spPr>
          <a:xfrm>
            <a:off x="11734800" y="6553200"/>
            <a:ext cx="457200" cy="304800"/>
          </a:xfrm>
          <a:prstGeom prst="rect">
            <a:avLst/>
          </a:prstGeom>
        </p:spPr>
        <p:txBody>
          <a:bodyPr vert="horz" wrap="none" lIns="0" tIns="0" rIns="0" bIns="0" rtlCol="0" anchor="ctr"/>
          <a:lstStyle>
            <a:lvl1pPr algn="ctr">
              <a:defRPr sz="800" b="0">
                <a:solidFill>
                  <a:schemeClr val="bg1">
                    <a:lumMod val="75000"/>
                  </a:schemeClr>
                </a:solidFill>
              </a:defRPr>
            </a:lvl1p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661263935"/>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 id="2147483894" r:id="rId31"/>
    <p:sldLayoutId id="2147483895" r:id="rId32"/>
    <p:sldLayoutId id="2147483896" r:id="rId33"/>
    <p:sldLayoutId id="2147483897" r:id="rId34"/>
    <p:sldLayoutId id="2147483898" r:id="rId35"/>
    <p:sldLayoutId id="2147483899" r:id="rId36"/>
    <p:sldLayoutId id="2147483900" r:id="rId37"/>
    <p:sldLayoutId id="2147483901" r:id="rId38"/>
    <p:sldLayoutId id="2147483902" r:id="rId39"/>
    <p:sldLayoutId id="2147483903" r:id="rId40"/>
    <p:sldLayoutId id="2147483904" r:id="rId41"/>
    <p:sldLayoutId id="2147483905" r:id="rId42"/>
    <p:sldLayoutId id="2147483906" r:id="rId43"/>
    <p:sldLayoutId id="2147483907" r:id="rId44"/>
    <p:sldLayoutId id="2147483908" r:id="rId45"/>
    <p:sldLayoutId id="2147483909" r:id="rId46"/>
    <p:sldLayoutId id="2147483910" r:id="rId47"/>
    <p:sldLayoutId id="2147483911" r:id="rId48"/>
    <p:sldLayoutId id="2147483912" r:id="rId49"/>
  </p:sldLayoutIdLs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4128">
          <p15:clr>
            <a:srgbClr val="F26B43"/>
          </p15:clr>
        </p15:guide>
        <p15:guide id="5" orient="horz" pos="4080">
          <p15:clr>
            <a:srgbClr val="F26B43"/>
          </p15:clr>
        </p15:guide>
        <p15:guide id="6" pos="288">
          <p15:clr>
            <a:srgbClr val="F26B43"/>
          </p15:clr>
        </p15:guide>
        <p15:guide id="7" pos="7392">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hyperlink" Target="mailto:support@galileohealth.com"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4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96.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0.sv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7A8C7D-C4F1-F1D9-81A4-0183AB91EFFD}"/>
              </a:ext>
            </a:extLst>
          </p:cNvPr>
          <p:cNvSpPr>
            <a:spLocks noGrp="1"/>
          </p:cNvSpPr>
          <p:nvPr>
            <p:ph type="ctrTitle"/>
          </p:nvPr>
        </p:nvSpPr>
        <p:spPr>
          <a:xfrm>
            <a:off x="-85061" y="2981936"/>
            <a:ext cx="4114800" cy="2262352"/>
          </a:xfrm>
        </p:spPr>
        <p:txBody>
          <a:bodyPr>
            <a:normAutofit/>
          </a:bodyPr>
          <a:lstStyle/>
          <a:p>
            <a:pPr>
              <a:spcAft>
                <a:spcPts val="4200"/>
              </a:spcAft>
            </a:pPr>
            <a:r>
              <a:rPr lang="en-US" sz="2800" dirty="0"/>
              <a:t>Welcome</a:t>
            </a:r>
            <a:br>
              <a:rPr lang="en-US" sz="2800" dirty="0"/>
            </a:br>
            <a:r>
              <a:rPr lang="en-US" sz="2800" dirty="0"/>
              <a:t>2026 Open Enrollment</a:t>
            </a:r>
            <a:br>
              <a:rPr lang="en-US" sz="900" dirty="0"/>
            </a:br>
            <a:br>
              <a:rPr lang="en-US" sz="1400" dirty="0"/>
            </a:br>
            <a:br>
              <a:rPr lang="en-US" sz="900" dirty="0"/>
            </a:br>
            <a:r>
              <a:rPr lang="en-US" sz="2200" dirty="0"/>
              <a:t>Medical Coverage</a:t>
            </a:r>
            <a:br>
              <a:rPr lang="en-US" sz="2200" dirty="0"/>
            </a:br>
            <a:r>
              <a:rPr lang="en-US" sz="2200" dirty="0"/>
              <a:t> July 2026- June 2027</a:t>
            </a:r>
          </a:p>
        </p:txBody>
      </p:sp>
      <p:sp>
        <p:nvSpPr>
          <p:cNvPr id="9" name="Subtitle 8">
            <a:extLst>
              <a:ext uri="{FF2B5EF4-FFF2-40B4-BE49-F238E27FC236}">
                <a16:creationId xmlns:a16="http://schemas.microsoft.com/office/drawing/2014/main" id="{2951B3AF-6D45-0176-5913-3262968661B5}"/>
              </a:ext>
            </a:extLst>
          </p:cNvPr>
          <p:cNvSpPr>
            <a:spLocks noGrp="1"/>
          </p:cNvSpPr>
          <p:nvPr>
            <p:ph type="subTitle" idx="1"/>
          </p:nvPr>
        </p:nvSpPr>
        <p:spPr>
          <a:xfrm>
            <a:off x="-85061" y="5551715"/>
            <a:ext cx="4122683" cy="961388"/>
          </a:xfrm>
        </p:spPr>
        <p:txBody>
          <a:bodyPr/>
          <a:lstStyle/>
          <a:p>
            <a:r>
              <a:rPr lang="en-US" dirty="0">
                <a:solidFill>
                  <a:schemeClr val="tx2"/>
                </a:solidFill>
              </a:rPr>
              <a:t>Presented by </a:t>
            </a:r>
            <a:br>
              <a:rPr lang="en-US" dirty="0">
                <a:solidFill>
                  <a:schemeClr val="tx2"/>
                </a:solidFill>
              </a:rPr>
            </a:br>
            <a:r>
              <a:rPr lang="en-US" dirty="0">
                <a:solidFill>
                  <a:schemeClr val="tx2"/>
                </a:solidFill>
              </a:rPr>
              <a:t>Blue Cross and Blue Shield                              of New Mexico </a:t>
            </a:r>
          </a:p>
        </p:txBody>
      </p:sp>
      <p:pic>
        <p:nvPicPr>
          <p:cNvPr id="2" name="Picture 1">
            <a:extLst>
              <a:ext uri="{FF2B5EF4-FFF2-40B4-BE49-F238E27FC236}">
                <a16:creationId xmlns:a16="http://schemas.microsoft.com/office/drawing/2014/main" id="{CD90B8C1-C1EB-2504-B6B8-37A06A96D6EF}"/>
              </a:ext>
            </a:extLst>
          </p:cNvPr>
          <p:cNvPicPr>
            <a:picLocks noChangeAspect="1"/>
          </p:cNvPicPr>
          <p:nvPr/>
        </p:nvPicPr>
        <p:blipFill>
          <a:blip r:embed="rId2"/>
          <a:stretch>
            <a:fillRect/>
          </a:stretch>
        </p:blipFill>
        <p:spPr>
          <a:xfrm>
            <a:off x="309405" y="1654256"/>
            <a:ext cx="1322632" cy="1327680"/>
          </a:xfrm>
          <a:prstGeom prst="rect">
            <a:avLst/>
          </a:prstGeom>
        </p:spPr>
      </p:pic>
      <p:pic>
        <p:nvPicPr>
          <p:cNvPr id="4" name="Picture 3">
            <a:extLst>
              <a:ext uri="{FF2B5EF4-FFF2-40B4-BE49-F238E27FC236}">
                <a16:creationId xmlns:a16="http://schemas.microsoft.com/office/drawing/2014/main" id="{45CE1E00-F021-2B06-81A4-A8268710139D}"/>
              </a:ext>
            </a:extLst>
          </p:cNvPr>
          <p:cNvPicPr>
            <a:picLocks noChangeAspect="1"/>
          </p:cNvPicPr>
          <p:nvPr/>
        </p:nvPicPr>
        <p:blipFill>
          <a:blip r:embed="rId3"/>
          <a:stretch>
            <a:fillRect/>
          </a:stretch>
        </p:blipFill>
        <p:spPr>
          <a:xfrm>
            <a:off x="1948580" y="1432720"/>
            <a:ext cx="1764616" cy="1549216"/>
          </a:xfrm>
          <a:prstGeom prst="rect">
            <a:avLst/>
          </a:prstGeom>
        </p:spPr>
      </p:pic>
      <p:pic>
        <p:nvPicPr>
          <p:cNvPr id="5" name="Picture 4">
            <a:extLst>
              <a:ext uri="{FF2B5EF4-FFF2-40B4-BE49-F238E27FC236}">
                <a16:creationId xmlns:a16="http://schemas.microsoft.com/office/drawing/2014/main" id="{B2B99495-39A2-14D3-86FB-B20C840A3323}"/>
              </a:ext>
            </a:extLst>
          </p:cNvPr>
          <p:cNvPicPr>
            <a:picLocks noChangeAspect="1"/>
          </p:cNvPicPr>
          <p:nvPr/>
        </p:nvPicPr>
        <p:blipFill>
          <a:blip r:embed="rId4"/>
          <a:stretch>
            <a:fillRect/>
          </a:stretch>
        </p:blipFill>
        <p:spPr>
          <a:xfrm>
            <a:off x="309405" y="296389"/>
            <a:ext cx="3440236" cy="702250"/>
          </a:xfrm>
          <a:prstGeom prst="rect">
            <a:avLst/>
          </a:prstGeom>
        </p:spPr>
      </p:pic>
    </p:spTree>
    <p:extLst>
      <p:ext uri="{BB962C8B-B14F-4D97-AF65-F5344CB8AC3E}">
        <p14:creationId xmlns:p14="http://schemas.microsoft.com/office/powerpoint/2010/main" val="3836214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p:txBody>
          <a:bodyPr/>
          <a:lstStyle/>
          <a:p>
            <a:r>
              <a:rPr lang="en-US" dirty="0"/>
              <a:t>How To Find a PPO Tier 1 or Tier 2 Provider</a:t>
            </a:r>
            <a:endParaRPr lang="en-US" sz="1800" baseline="60000" dirty="0"/>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
        <p:nvSpPr>
          <p:cNvPr id="3" name="TextBox 2">
            <a:extLst>
              <a:ext uri="{FF2B5EF4-FFF2-40B4-BE49-F238E27FC236}">
                <a16:creationId xmlns:a16="http://schemas.microsoft.com/office/drawing/2014/main" id="{8803B0FB-B0B6-AEF9-310A-C658FB0158FB}"/>
              </a:ext>
            </a:extLst>
          </p:cNvPr>
          <p:cNvSpPr txBox="1"/>
          <p:nvPr/>
        </p:nvSpPr>
        <p:spPr>
          <a:xfrm>
            <a:off x="630622" y="1282379"/>
            <a:ext cx="10972800" cy="569387"/>
          </a:xfrm>
          <a:prstGeom prst="rect">
            <a:avLst/>
          </a:prstGeom>
          <a:solidFill>
            <a:schemeClr val="accent1"/>
          </a:solidFill>
        </p:spPr>
        <p:txBody>
          <a:bodyPr wrap="square" lIns="0" tIns="0" rIns="0" bIns="0" rtlCol="0">
            <a:spAutoFit/>
          </a:bodyPr>
          <a:lstStyle/>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chemeClr val="bg1"/>
                </a:solidFill>
                <a:effectLst/>
                <a:uLnTx/>
                <a:uFillTx/>
              </a:rPr>
              <a:t>Search under the Blue Preferred Plus Network (Tier 1) or the Preferred Provider Organization Network (PPO) (Tier 2)</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chemeClr val="bg1"/>
                </a:solidFill>
                <a:effectLst/>
                <a:uLnTx/>
                <a:uFillTx/>
              </a:rPr>
              <a:t> Look for the Tier 1 indicator next to the provider entry</a:t>
            </a:r>
            <a:endParaRPr kumimoji="0" lang="en-US" sz="1800" b="0" i="0" u="none" strike="noStrike" kern="0" cap="none" spc="0" normalizeH="0" baseline="0" noProof="0" dirty="0">
              <a:ln>
                <a:noFill/>
              </a:ln>
              <a:solidFill>
                <a:srgbClr val="1E1E1E"/>
              </a:solidFill>
              <a:effectLst/>
              <a:uLnTx/>
              <a:uFillTx/>
            </a:endParaRPr>
          </a:p>
        </p:txBody>
      </p:sp>
      <p:pic>
        <p:nvPicPr>
          <p:cNvPr id="9" name="Picture 8">
            <a:extLst>
              <a:ext uri="{FF2B5EF4-FFF2-40B4-BE49-F238E27FC236}">
                <a16:creationId xmlns:a16="http://schemas.microsoft.com/office/drawing/2014/main" id="{3B80FF8C-511E-A218-83CD-5C8CCD2D1936}"/>
              </a:ext>
            </a:extLst>
          </p:cNvPr>
          <p:cNvPicPr>
            <a:picLocks noChangeAspect="1"/>
          </p:cNvPicPr>
          <p:nvPr/>
        </p:nvPicPr>
        <p:blipFill>
          <a:blip r:embed="rId3"/>
          <a:stretch>
            <a:fillRect/>
          </a:stretch>
        </p:blipFill>
        <p:spPr>
          <a:xfrm>
            <a:off x="1877201" y="2228036"/>
            <a:ext cx="8437595" cy="4316342"/>
          </a:xfrm>
          <a:prstGeom prst="rect">
            <a:avLst/>
          </a:prstGeom>
        </p:spPr>
      </p:pic>
    </p:spTree>
    <p:extLst>
      <p:ext uri="{BB962C8B-B14F-4D97-AF65-F5344CB8AC3E}">
        <p14:creationId xmlns:p14="http://schemas.microsoft.com/office/powerpoint/2010/main" val="149103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B45A8A-575A-4A74-9542-F6559F646DFF}"/>
              </a:ext>
            </a:extLst>
          </p:cNvPr>
          <p:cNvSpPr>
            <a:spLocks noGrp="1"/>
          </p:cNvSpPr>
          <p:nvPr>
            <p:ph type="title"/>
          </p:nvPr>
        </p:nvSpPr>
        <p:spPr/>
        <p:txBody>
          <a:bodyPr/>
          <a:lstStyle/>
          <a:p>
            <a:r>
              <a:rPr lang="en-US" dirty="0"/>
              <a:t>Prior Authorization</a:t>
            </a:r>
          </a:p>
        </p:txBody>
      </p:sp>
      <p:pic>
        <p:nvPicPr>
          <p:cNvPr id="10" name="Picture Placeholder 14">
            <a:extLst>
              <a:ext uri="{FF2B5EF4-FFF2-40B4-BE49-F238E27FC236}">
                <a16:creationId xmlns:a16="http://schemas.microsoft.com/office/drawing/2014/main" id="{E7F50A80-F6CF-45A7-B193-F91F1F70795D}"/>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41836" t="11004" r="13692"/>
          <a:stretch/>
        </p:blipFill>
        <p:spPr>
          <a:xfrm flipH="1">
            <a:off x="7054850" y="0"/>
            <a:ext cx="5137150" cy="6858000"/>
          </a:xfrm>
          <a:prstGeom prst="rect">
            <a:avLst/>
          </a:prstGeom>
        </p:spPr>
      </p:pic>
      <p:sp>
        <p:nvSpPr>
          <p:cNvPr id="2" name="Slide Number Placeholder 1">
            <a:extLst>
              <a:ext uri="{FF2B5EF4-FFF2-40B4-BE49-F238E27FC236}">
                <a16:creationId xmlns:a16="http://schemas.microsoft.com/office/drawing/2014/main" id="{592A77FD-E6EC-4063-B79E-C14E8F0E48B0}"/>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hidden="1">
            <a:extLst>
              <a:ext uri="{FF2B5EF4-FFF2-40B4-BE49-F238E27FC236}">
                <a16:creationId xmlns:a16="http://schemas.microsoft.com/office/drawing/2014/main" id="{5875C445-DBDC-40A8-90DE-41073BAE5CD9}"/>
              </a:ext>
            </a:extLst>
          </p:cNvPr>
          <p:cNvSpPr txBox="1"/>
          <p:nvPr/>
        </p:nvSpPr>
        <p:spPr>
          <a:xfrm>
            <a:off x="11666215" y="696528"/>
            <a:ext cx="525785"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LISA</a:t>
            </a:r>
          </a:p>
        </p:txBody>
      </p:sp>
      <p:sp>
        <p:nvSpPr>
          <p:cNvPr id="7" name="Content Placeholder 4">
            <a:extLst>
              <a:ext uri="{FF2B5EF4-FFF2-40B4-BE49-F238E27FC236}">
                <a16:creationId xmlns:a16="http://schemas.microsoft.com/office/drawing/2014/main" id="{D7948EC2-5FBB-7EC2-F20C-42BC3A4F1572}"/>
              </a:ext>
            </a:extLst>
          </p:cNvPr>
          <p:cNvSpPr>
            <a:spLocks noGrp="1"/>
          </p:cNvSpPr>
          <p:nvPr>
            <p:ph idx="1"/>
          </p:nvPr>
        </p:nvSpPr>
        <p:spPr>
          <a:xfrm>
            <a:off x="457200" y="1295400"/>
            <a:ext cx="6326372" cy="4876800"/>
          </a:xfrm>
        </p:spPr>
        <p:txBody>
          <a:bodyPr/>
          <a:lstStyle/>
          <a:p>
            <a:pPr>
              <a:buClr>
                <a:schemeClr val="tx1"/>
              </a:buClr>
            </a:pPr>
            <a:r>
              <a:rPr lang="en-US" kern="1200" dirty="0">
                <a:latin typeface="Arial" panose="020B0604020202020204" pitchFamily="34" charset="0"/>
                <a:cs typeface="Arial" panose="020B0604020202020204" pitchFamily="34" charset="0"/>
              </a:rPr>
              <a:t>Prior authorization is a process used to determine whether a medical service meets the requirements </a:t>
            </a:r>
            <a:br>
              <a:rPr lang="en-US" kern="1200" dirty="0">
                <a:latin typeface="Arial" panose="020B0604020202020204" pitchFamily="34" charset="0"/>
                <a:cs typeface="Arial" panose="020B0604020202020204" pitchFamily="34" charset="0"/>
              </a:rPr>
            </a:br>
            <a:r>
              <a:rPr lang="en-US" kern="1200" dirty="0">
                <a:latin typeface="Arial" panose="020B0604020202020204" pitchFamily="34" charset="0"/>
                <a:cs typeface="Arial" panose="020B0604020202020204" pitchFamily="34" charset="0"/>
              </a:rPr>
              <a:t>for health plan coverage. </a:t>
            </a:r>
          </a:p>
          <a:p>
            <a:pPr>
              <a:buClr>
                <a:schemeClr val="tx1"/>
              </a:buClr>
            </a:pPr>
            <a:r>
              <a:rPr lang="en-US" dirty="0">
                <a:latin typeface="Arial" panose="020B0604020202020204" pitchFamily="34" charset="0"/>
                <a:cs typeface="Arial" panose="020B0604020202020204" pitchFamily="34" charset="0"/>
              </a:rPr>
              <a:t>You need to have prior authorization for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some types of medical care such as:</a:t>
            </a:r>
          </a:p>
          <a:p>
            <a:pPr marL="457200" lvl="1" indent="-211138"/>
            <a:r>
              <a:rPr lang="en-US" sz="1800" dirty="0">
                <a:latin typeface="Arial" panose="020B0604020202020204" pitchFamily="34" charset="0"/>
                <a:cs typeface="Arial" panose="020B0604020202020204" pitchFamily="34" charset="0"/>
              </a:rPr>
              <a:t>Hospital stays</a:t>
            </a:r>
          </a:p>
          <a:p>
            <a:pPr marL="457200" lvl="1" indent="-211138"/>
            <a:r>
              <a:rPr lang="en-US" sz="1800" dirty="0">
                <a:latin typeface="Arial" panose="020B0604020202020204" pitchFamily="34" charset="0"/>
                <a:cs typeface="Arial" panose="020B0604020202020204" pitchFamily="34" charset="0"/>
              </a:rPr>
              <a:t>High-cost specialty drugs</a:t>
            </a:r>
          </a:p>
          <a:p>
            <a:pPr marL="457200" lvl="1" indent="-211138"/>
            <a:r>
              <a:rPr lang="en-US" sz="1800" dirty="0">
                <a:latin typeface="Arial" panose="020B0604020202020204" pitchFamily="34" charset="0"/>
                <a:cs typeface="Arial" panose="020B0604020202020204" pitchFamily="34" charset="0"/>
              </a:rPr>
              <a:t>Some services you get outside a hospital</a:t>
            </a:r>
          </a:p>
          <a:p>
            <a:pPr>
              <a:buClr>
                <a:schemeClr val="tx1"/>
              </a:buClr>
            </a:pPr>
            <a:r>
              <a:rPr lang="en-US" dirty="0">
                <a:latin typeface="Arial" panose="020B0604020202020204" pitchFamily="34" charset="0"/>
                <a:cs typeface="Arial" panose="020B0604020202020204" pitchFamily="34" charset="0"/>
              </a:rPr>
              <a:t>Your network provider will usually take care of prior authorization. To be sure, call Customer Service before your service.</a:t>
            </a:r>
          </a:p>
          <a:p>
            <a:pPr>
              <a:buClr>
                <a:schemeClr val="tx1"/>
              </a:buClr>
            </a:pPr>
            <a:r>
              <a:rPr lang="en-US" dirty="0">
                <a:latin typeface="Arial" panose="020B0604020202020204" pitchFamily="34" charset="0"/>
                <a:cs typeface="Arial" panose="020B0604020202020204" pitchFamily="34" charset="0"/>
              </a:rPr>
              <a:t>Check your benefits booklet to learn more. You can find it on Blue Access for Members</a:t>
            </a:r>
            <a:r>
              <a:rPr lang="en-US" sz="1000" cap="small" baseline="100000" dirty="0">
                <a:latin typeface="Arial" panose="020B0604020202020204" pitchFamily="34" charset="0"/>
                <a:cs typeface="Arial" panose="020B0604020202020204" pitchFamily="34" charset="0"/>
              </a:rPr>
              <a:t>sm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479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Data\My Pictures\close-up stethoscope Photoxpress_4070138.jpg">
            <a:extLst>
              <a:ext uri="{FF2B5EF4-FFF2-40B4-BE49-F238E27FC236}">
                <a16:creationId xmlns:a16="http://schemas.microsoft.com/office/drawing/2014/main" id="{3B11BCFA-FE67-4BFB-A573-5B84AB232E8B}"/>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a:fillRect/>
          </a:stretch>
        </p:blipFill>
        <p:spPr bwMode="auto">
          <a:xfrm flipH="1">
            <a:off x="5226268" y="3909580"/>
            <a:ext cx="3433387" cy="25750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40CD2E0-3DD3-4E2E-9A70-47481E06BE4D}"/>
              </a:ext>
            </a:extLst>
          </p:cNvPr>
          <p:cNvSpPr>
            <a:spLocks noGrp="1"/>
          </p:cNvSpPr>
          <p:nvPr>
            <p:ph type="sldNum" sz="quarter" idx="12"/>
          </p:nvPr>
        </p:nvSpPr>
        <p:spPr/>
        <p:txBody>
          <a:bodyPr/>
          <a:lstStyle/>
          <a:p>
            <a:fld id="{2D55A223-BDE3-4662-BD05-6BDBDD27824A}" type="slidenum">
              <a:rPr lang="en-US" smtClean="0">
                <a:solidFill>
                  <a:schemeClr val="bg1">
                    <a:lumMod val="85000"/>
                  </a:schemeClr>
                </a:solidFill>
              </a:rPr>
              <a:pPr/>
              <a:t>12</a:t>
            </a:fld>
            <a:endParaRPr lang="en-US" dirty="0">
              <a:solidFill>
                <a:schemeClr val="bg1">
                  <a:lumMod val="85000"/>
                </a:schemeClr>
              </a:solidFill>
            </a:endParaRPr>
          </a:p>
        </p:txBody>
      </p:sp>
      <p:sp>
        <p:nvSpPr>
          <p:cNvPr id="11" name="Content Placeholder 10">
            <a:extLst>
              <a:ext uri="{FF2B5EF4-FFF2-40B4-BE49-F238E27FC236}">
                <a16:creationId xmlns:a16="http://schemas.microsoft.com/office/drawing/2014/main" id="{B0163B67-1192-426C-AB31-E2290E42D350}"/>
              </a:ext>
            </a:extLst>
          </p:cNvPr>
          <p:cNvSpPr>
            <a:spLocks noGrp="1"/>
          </p:cNvSpPr>
          <p:nvPr>
            <p:ph sz="quarter" idx="15"/>
          </p:nvPr>
        </p:nvSpPr>
        <p:spPr>
          <a:xfrm>
            <a:off x="9116857" y="2214562"/>
            <a:ext cx="2160742" cy="3957637"/>
          </a:xfrm>
        </p:spPr>
        <p:txBody>
          <a:bodyPr/>
          <a:lstStyle/>
          <a:p>
            <a:pPr algn="ctr"/>
            <a:r>
              <a:rPr lang="en-US" sz="2800" dirty="0"/>
              <a:t>Stay healthy by getting regular check-ups</a:t>
            </a:r>
          </a:p>
        </p:txBody>
      </p:sp>
      <p:sp>
        <p:nvSpPr>
          <p:cNvPr id="8" name="Content Placeholder 7">
            <a:extLst>
              <a:ext uri="{FF2B5EF4-FFF2-40B4-BE49-F238E27FC236}">
                <a16:creationId xmlns:a16="http://schemas.microsoft.com/office/drawing/2014/main" id="{8F6499D8-2743-4556-85F4-1F2B6EDEE7D0}"/>
              </a:ext>
            </a:extLst>
          </p:cNvPr>
          <p:cNvSpPr>
            <a:spLocks noGrp="1"/>
          </p:cNvSpPr>
          <p:nvPr>
            <p:ph idx="1"/>
          </p:nvPr>
        </p:nvSpPr>
        <p:spPr/>
        <p:txBody>
          <a:bodyPr/>
          <a:lstStyle/>
          <a:p>
            <a:r>
              <a:rPr lang="en-US" sz="2400" b="1" dirty="0">
                <a:solidFill>
                  <a:schemeClr val="accent1"/>
                </a:solidFill>
              </a:rPr>
              <a:t>What’s Covered?</a:t>
            </a:r>
          </a:p>
          <a:p>
            <a:pPr marL="182880" lvl="1">
              <a:spcBef>
                <a:spcPts val="600"/>
              </a:spcBef>
              <a:spcAft>
                <a:spcPts val="1200"/>
              </a:spcAft>
              <a:buClr>
                <a:schemeClr val="tx2"/>
              </a:buClr>
              <a:buFont typeface="Arial" panose="020B0604020202020204" pitchFamily="34" charset="0"/>
              <a:buChar char="•"/>
            </a:pPr>
            <a:r>
              <a:rPr lang="en-US" sz="1800" b="1" dirty="0"/>
              <a:t>Recommended routine gender- and age-specific preventive care and screenings </a:t>
            </a:r>
            <a:r>
              <a:rPr lang="en-US" sz="1800" dirty="0"/>
              <a:t>— including yearly general wellness exams, recommended vaccines and screenings for things like diabetes, cancer and depression — both facility and professional services.</a:t>
            </a:r>
          </a:p>
          <a:p>
            <a:pPr marL="182880" lvl="1">
              <a:spcBef>
                <a:spcPts val="600"/>
              </a:spcBef>
              <a:spcAft>
                <a:spcPts val="1200"/>
              </a:spcAft>
              <a:buClr>
                <a:schemeClr val="tx2"/>
              </a:buClr>
              <a:buFont typeface="Arial" panose="020B0604020202020204" pitchFamily="34" charset="0"/>
              <a:buChar char="•"/>
            </a:pPr>
            <a:r>
              <a:rPr lang="en-US" sz="1800" b="1" dirty="0"/>
              <a:t>Coverage provided in-network at 100% with no copay, </a:t>
            </a:r>
            <a:br>
              <a:rPr lang="en-US" sz="1800" b="1" dirty="0"/>
            </a:br>
            <a:r>
              <a:rPr lang="en-US" sz="1800" b="1" dirty="0"/>
              <a:t>no deductible. </a:t>
            </a:r>
            <a:r>
              <a:rPr lang="en-US" sz="1800" dirty="0"/>
              <a:t>Out-of-network benefits may vary.</a:t>
            </a:r>
          </a:p>
          <a:p>
            <a:pPr indent="-234951">
              <a:spcBef>
                <a:spcPts val="1000"/>
              </a:spcBef>
              <a:spcAft>
                <a:spcPct val="40000"/>
              </a:spcAft>
            </a:pPr>
            <a:endParaRPr lang="en-US" sz="1800" b="1" dirty="0">
              <a:solidFill>
                <a:schemeClr val="accent1"/>
              </a:solidFill>
            </a:endParaRPr>
          </a:p>
          <a:p>
            <a:pPr indent="-234951">
              <a:spcBef>
                <a:spcPts val="1000"/>
              </a:spcBef>
              <a:spcAft>
                <a:spcPct val="40000"/>
              </a:spcAft>
            </a:pPr>
            <a:r>
              <a:rPr lang="en-US" sz="1800" b="1" dirty="0">
                <a:solidFill>
                  <a:schemeClr val="accent1"/>
                </a:solidFill>
              </a:rPr>
              <a:t>IMPORTANT to remember:</a:t>
            </a:r>
            <a:r>
              <a:rPr lang="en-US" sz="1800" dirty="0">
                <a:solidFill>
                  <a:schemeClr val="accent1"/>
                </a:solidFill>
              </a:rPr>
              <a:t> </a:t>
            </a:r>
            <a:br>
              <a:rPr lang="en-US" sz="1800" dirty="0">
                <a:solidFill>
                  <a:schemeClr val="accent5"/>
                </a:solidFill>
              </a:rPr>
            </a:br>
            <a:r>
              <a:rPr lang="en-US" sz="1800" dirty="0"/>
              <a:t>Lab tests related to a condition such                                                                      as diabetes or asthma </a:t>
            </a:r>
            <a:r>
              <a:rPr lang="en-US" sz="1800" b="1" dirty="0"/>
              <a:t>are not c</a:t>
            </a:r>
            <a:r>
              <a:rPr lang="en-US" sz="1800" dirty="0"/>
              <a:t>onsidered                                                                          preventive and are covered under applicable                                                        deductible and coinsurance levels.</a:t>
            </a:r>
          </a:p>
          <a:p>
            <a:endParaRPr lang="en-US" sz="2400" dirty="0"/>
          </a:p>
          <a:p>
            <a:endParaRPr lang="en-US" sz="2400" dirty="0"/>
          </a:p>
        </p:txBody>
      </p:sp>
      <p:sp>
        <p:nvSpPr>
          <p:cNvPr id="7" name="Title 6">
            <a:extLst>
              <a:ext uri="{FF2B5EF4-FFF2-40B4-BE49-F238E27FC236}">
                <a16:creationId xmlns:a16="http://schemas.microsoft.com/office/drawing/2014/main" id="{8DD06250-B6CA-4E9B-B063-E6EEA165313E}"/>
              </a:ext>
            </a:extLst>
          </p:cNvPr>
          <p:cNvSpPr>
            <a:spLocks noGrp="1"/>
          </p:cNvSpPr>
          <p:nvPr>
            <p:ph type="title"/>
          </p:nvPr>
        </p:nvSpPr>
        <p:spPr/>
        <p:txBody>
          <a:bodyPr/>
          <a:lstStyle/>
          <a:p>
            <a:r>
              <a:rPr lang="en-US" dirty="0"/>
              <a:t>Preventive Coverage</a:t>
            </a:r>
          </a:p>
        </p:txBody>
      </p:sp>
      <p:grpSp>
        <p:nvGrpSpPr>
          <p:cNvPr id="22" name="Group 21">
            <a:extLst>
              <a:ext uri="{FF2B5EF4-FFF2-40B4-BE49-F238E27FC236}">
                <a16:creationId xmlns:a16="http://schemas.microsoft.com/office/drawing/2014/main" id="{9A59ED78-6B61-4FEC-AABD-7FA81155D701}"/>
              </a:ext>
            </a:extLst>
          </p:cNvPr>
          <p:cNvGrpSpPr/>
          <p:nvPr/>
        </p:nvGrpSpPr>
        <p:grpSpPr>
          <a:xfrm>
            <a:off x="9913065" y="1295400"/>
            <a:ext cx="568325" cy="793750"/>
            <a:chOff x="9913065" y="1295400"/>
            <a:chExt cx="568325" cy="793750"/>
          </a:xfrm>
        </p:grpSpPr>
        <p:sp>
          <p:nvSpPr>
            <p:cNvPr id="21" name="Rectangle 20">
              <a:extLst>
                <a:ext uri="{FF2B5EF4-FFF2-40B4-BE49-F238E27FC236}">
                  <a16:creationId xmlns:a16="http://schemas.microsoft.com/office/drawing/2014/main" id="{D1837D58-6C34-48D6-8954-814DAA5CF64F}"/>
                </a:ext>
              </a:extLst>
            </p:cNvPr>
            <p:cNvSpPr/>
            <p:nvPr/>
          </p:nvSpPr>
          <p:spPr>
            <a:xfrm>
              <a:off x="9977857" y="1388182"/>
              <a:ext cx="435880" cy="6443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nvGrpSpPr>
            <p:cNvPr id="13" name="Group 12">
              <a:extLst>
                <a:ext uri="{FF2B5EF4-FFF2-40B4-BE49-F238E27FC236}">
                  <a16:creationId xmlns:a16="http://schemas.microsoft.com/office/drawing/2014/main" id="{D4E27E84-0C5C-4260-8906-6F668C97883E}"/>
                </a:ext>
              </a:extLst>
            </p:cNvPr>
            <p:cNvGrpSpPr/>
            <p:nvPr/>
          </p:nvGrpSpPr>
          <p:grpSpPr>
            <a:xfrm>
              <a:off x="9913065" y="1295400"/>
              <a:ext cx="568325" cy="793750"/>
              <a:chOff x="5738130" y="1558925"/>
              <a:chExt cx="568325" cy="793750"/>
            </a:xfrm>
          </p:grpSpPr>
          <p:sp>
            <p:nvSpPr>
              <p:cNvPr id="14" name="Freeform 52">
                <a:extLst>
                  <a:ext uri="{FF2B5EF4-FFF2-40B4-BE49-F238E27FC236}">
                    <a16:creationId xmlns:a16="http://schemas.microsoft.com/office/drawing/2014/main" id="{3B911B39-86A2-4685-8A1D-B8243848311A}"/>
                  </a:ext>
                </a:extLst>
              </p:cNvPr>
              <p:cNvSpPr>
                <a:spLocks/>
              </p:cNvSpPr>
              <p:nvPr/>
            </p:nvSpPr>
            <p:spPr bwMode="auto">
              <a:xfrm>
                <a:off x="5747655" y="1660525"/>
                <a:ext cx="549275" cy="681038"/>
              </a:xfrm>
              <a:custGeom>
                <a:avLst/>
                <a:gdLst>
                  <a:gd name="T0" fmla="*/ 346 w 346"/>
                  <a:gd name="T1" fmla="*/ 0 h 429"/>
                  <a:gd name="T2" fmla="*/ 346 w 346"/>
                  <a:gd name="T3" fmla="*/ 429 h 429"/>
                  <a:gd name="T4" fmla="*/ 0 w 346"/>
                  <a:gd name="T5" fmla="*/ 429 h 429"/>
                  <a:gd name="T6" fmla="*/ 0 w 346"/>
                  <a:gd name="T7" fmla="*/ 0 h 429"/>
                  <a:gd name="T8" fmla="*/ 36 w 346"/>
                  <a:gd name="T9" fmla="*/ 0 h 429"/>
                  <a:gd name="T10" fmla="*/ 36 w 346"/>
                  <a:gd name="T11" fmla="*/ 392 h 429"/>
                  <a:gd name="T12" fmla="*/ 310 w 346"/>
                  <a:gd name="T13" fmla="*/ 392 h 429"/>
                  <a:gd name="T14" fmla="*/ 310 w 346"/>
                  <a:gd name="T15" fmla="*/ 0 h 429"/>
                  <a:gd name="T16" fmla="*/ 346 w 346"/>
                  <a:gd name="T1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429">
                    <a:moveTo>
                      <a:pt x="346" y="0"/>
                    </a:moveTo>
                    <a:lnTo>
                      <a:pt x="346" y="429"/>
                    </a:lnTo>
                    <a:lnTo>
                      <a:pt x="0" y="429"/>
                    </a:lnTo>
                    <a:lnTo>
                      <a:pt x="0" y="0"/>
                    </a:lnTo>
                    <a:lnTo>
                      <a:pt x="36" y="0"/>
                    </a:lnTo>
                    <a:lnTo>
                      <a:pt x="36" y="392"/>
                    </a:lnTo>
                    <a:lnTo>
                      <a:pt x="310" y="392"/>
                    </a:lnTo>
                    <a:lnTo>
                      <a:pt x="310" y="0"/>
                    </a:lnTo>
                    <a:lnTo>
                      <a:pt x="346" y="0"/>
                    </a:ln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3">
                <a:extLst>
                  <a:ext uri="{FF2B5EF4-FFF2-40B4-BE49-F238E27FC236}">
                    <a16:creationId xmlns:a16="http://schemas.microsoft.com/office/drawing/2014/main" id="{7FB80498-C399-439A-A9C7-5EE53624482E}"/>
                  </a:ext>
                </a:extLst>
              </p:cNvPr>
              <p:cNvSpPr>
                <a:spLocks noEditPoints="1"/>
              </p:cNvSpPr>
              <p:nvPr/>
            </p:nvSpPr>
            <p:spPr bwMode="auto">
              <a:xfrm>
                <a:off x="5738130" y="1558925"/>
                <a:ext cx="568325" cy="793750"/>
              </a:xfrm>
              <a:custGeom>
                <a:avLst/>
                <a:gdLst>
                  <a:gd name="T0" fmla="*/ 318 w 427"/>
                  <a:gd name="T1" fmla="*/ 68 h 596"/>
                  <a:gd name="T2" fmla="*/ 318 w 427"/>
                  <a:gd name="T3" fmla="*/ 37 h 596"/>
                  <a:gd name="T4" fmla="*/ 258 w 427"/>
                  <a:gd name="T5" fmla="*/ 37 h 596"/>
                  <a:gd name="T6" fmla="*/ 258 w 427"/>
                  <a:gd name="T7" fmla="*/ 37 h 596"/>
                  <a:gd name="T8" fmla="*/ 252 w 427"/>
                  <a:gd name="T9" fmla="*/ 33 h 596"/>
                  <a:gd name="T10" fmla="*/ 252 w 427"/>
                  <a:gd name="T11" fmla="*/ 33 h 596"/>
                  <a:gd name="T12" fmla="*/ 252 w 427"/>
                  <a:gd name="T13" fmla="*/ 31 h 596"/>
                  <a:gd name="T14" fmla="*/ 252 w 427"/>
                  <a:gd name="T15" fmla="*/ 31 h 596"/>
                  <a:gd name="T16" fmla="*/ 215 w 427"/>
                  <a:gd name="T17" fmla="*/ 0 h 596"/>
                  <a:gd name="T18" fmla="*/ 191 w 427"/>
                  <a:gd name="T19" fmla="*/ 9 h 596"/>
                  <a:gd name="T20" fmla="*/ 178 w 427"/>
                  <a:gd name="T21" fmla="*/ 31 h 596"/>
                  <a:gd name="T22" fmla="*/ 178 w 427"/>
                  <a:gd name="T23" fmla="*/ 33 h 596"/>
                  <a:gd name="T24" fmla="*/ 173 w 427"/>
                  <a:gd name="T25" fmla="*/ 37 h 596"/>
                  <a:gd name="T26" fmla="*/ 173 w 427"/>
                  <a:gd name="T27" fmla="*/ 37 h 596"/>
                  <a:gd name="T28" fmla="*/ 109 w 427"/>
                  <a:gd name="T29" fmla="*/ 37 h 596"/>
                  <a:gd name="T30" fmla="*/ 109 w 427"/>
                  <a:gd name="T31" fmla="*/ 68 h 596"/>
                  <a:gd name="T32" fmla="*/ 0 w 427"/>
                  <a:gd name="T33" fmla="*/ 68 h 596"/>
                  <a:gd name="T34" fmla="*/ 0 w 427"/>
                  <a:gd name="T35" fmla="*/ 596 h 596"/>
                  <a:gd name="T36" fmla="*/ 427 w 427"/>
                  <a:gd name="T37" fmla="*/ 596 h 596"/>
                  <a:gd name="T38" fmla="*/ 427 w 427"/>
                  <a:gd name="T39" fmla="*/ 68 h 596"/>
                  <a:gd name="T40" fmla="*/ 318 w 427"/>
                  <a:gd name="T41" fmla="*/ 68 h 596"/>
                  <a:gd name="T42" fmla="*/ 215 w 427"/>
                  <a:gd name="T43" fmla="*/ 18 h 596"/>
                  <a:gd name="T44" fmla="*/ 233 w 427"/>
                  <a:gd name="T45" fmla="*/ 37 h 596"/>
                  <a:gd name="T46" fmla="*/ 215 w 427"/>
                  <a:gd name="T47" fmla="*/ 55 h 596"/>
                  <a:gd name="T48" fmla="*/ 197 w 427"/>
                  <a:gd name="T49" fmla="*/ 37 h 596"/>
                  <a:gd name="T50" fmla="*/ 215 w 427"/>
                  <a:gd name="T51" fmla="*/ 18 h 596"/>
                  <a:gd name="T52" fmla="*/ 56 w 427"/>
                  <a:gd name="T53" fmla="*/ 84 h 596"/>
                  <a:gd name="T54" fmla="*/ 109 w 427"/>
                  <a:gd name="T55" fmla="*/ 84 h 596"/>
                  <a:gd name="T56" fmla="*/ 109 w 427"/>
                  <a:gd name="T57" fmla="*/ 117 h 596"/>
                  <a:gd name="T58" fmla="*/ 318 w 427"/>
                  <a:gd name="T59" fmla="*/ 117 h 596"/>
                  <a:gd name="T60" fmla="*/ 318 w 427"/>
                  <a:gd name="T61" fmla="*/ 84 h 596"/>
                  <a:gd name="T62" fmla="*/ 371 w 427"/>
                  <a:gd name="T63" fmla="*/ 84 h 596"/>
                  <a:gd name="T64" fmla="*/ 371 w 427"/>
                  <a:gd name="T65" fmla="*/ 540 h 596"/>
                  <a:gd name="T66" fmla="*/ 56 w 427"/>
                  <a:gd name="T67" fmla="*/ 540 h 596"/>
                  <a:gd name="T68" fmla="*/ 56 w 427"/>
                  <a:gd name="T69" fmla="*/ 84 h 596"/>
                  <a:gd name="T70" fmla="*/ 411 w 427"/>
                  <a:gd name="T71" fmla="*/ 580 h 596"/>
                  <a:gd name="T72" fmla="*/ 16 w 427"/>
                  <a:gd name="T73" fmla="*/ 580 h 596"/>
                  <a:gd name="T74" fmla="*/ 16 w 427"/>
                  <a:gd name="T75" fmla="*/ 84 h 596"/>
                  <a:gd name="T76" fmla="*/ 40 w 427"/>
                  <a:gd name="T77" fmla="*/ 84 h 596"/>
                  <a:gd name="T78" fmla="*/ 40 w 427"/>
                  <a:gd name="T79" fmla="*/ 556 h 596"/>
                  <a:gd name="T80" fmla="*/ 387 w 427"/>
                  <a:gd name="T81" fmla="*/ 556 h 596"/>
                  <a:gd name="T82" fmla="*/ 387 w 427"/>
                  <a:gd name="T83" fmla="*/ 84 h 596"/>
                  <a:gd name="T84" fmla="*/ 411 w 427"/>
                  <a:gd name="T85" fmla="*/ 84 h 596"/>
                  <a:gd name="T86" fmla="*/ 411 w 427"/>
                  <a:gd name="T87" fmla="*/ 58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7" h="596">
                    <a:moveTo>
                      <a:pt x="318" y="68"/>
                    </a:moveTo>
                    <a:cubicBezTo>
                      <a:pt x="318" y="37"/>
                      <a:pt x="318" y="37"/>
                      <a:pt x="318" y="37"/>
                    </a:cubicBezTo>
                    <a:cubicBezTo>
                      <a:pt x="258" y="37"/>
                      <a:pt x="258" y="37"/>
                      <a:pt x="258" y="37"/>
                    </a:cubicBezTo>
                    <a:cubicBezTo>
                      <a:pt x="258" y="37"/>
                      <a:pt x="258" y="37"/>
                      <a:pt x="258" y="37"/>
                    </a:cubicBezTo>
                    <a:cubicBezTo>
                      <a:pt x="257" y="37"/>
                      <a:pt x="253" y="37"/>
                      <a:pt x="252" y="33"/>
                    </a:cubicBezTo>
                    <a:cubicBezTo>
                      <a:pt x="252" y="33"/>
                      <a:pt x="252" y="33"/>
                      <a:pt x="252" y="33"/>
                    </a:cubicBezTo>
                    <a:cubicBezTo>
                      <a:pt x="252" y="32"/>
                      <a:pt x="252" y="32"/>
                      <a:pt x="252" y="31"/>
                    </a:cubicBezTo>
                    <a:cubicBezTo>
                      <a:pt x="252" y="31"/>
                      <a:pt x="252" y="31"/>
                      <a:pt x="252" y="31"/>
                    </a:cubicBezTo>
                    <a:cubicBezTo>
                      <a:pt x="249" y="13"/>
                      <a:pt x="234" y="0"/>
                      <a:pt x="215" y="0"/>
                    </a:cubicBezTo>
                    <a:cubicBezTo>
                      <a:pt x="206" y="0"/>
                      <a:pt x="197" y="3"/>
                      <a:pt x="191" y="9"/>
                    </a:cubicBezTo>
                    <a:cubicBezTo>
                      <a:pt x="184" y="14"/>
                      <a:pt x="180" y="22"/>
                      <a:pt x="178" y="31"/>
                    </a:cubicBezTo>
                    <a:cubicBezTo>
                      <a:pt x="178" y="32"/>
                      <a:pt x="178" y="33"/>
                      <a:pt x="178" y="33"/>
                    </a:cubicBezTo>
                    <a:cubicBezTo>
                      <a:pt x="177" y="37"/>
                      <a:pt x="173" y="37"/>
                      <a:pt x="173" y="37"/>
                    </a:cubicBezTo>
                    <a:cubicBezTo>
                      <a:pt x="173" y="37"/>
                      <a:pt x="173" y="37"/>
                      <a:pt x="173" y="37"/>
                    </a:cubicBezTo>
                    <a:cubicBezTo>
                      <a:pt x="109" y="37"/>
                      <a:pt x="109" y="37"/>
                      <a:pt x="109" y="37"/>
                    </a:cubicBezTo>
                    <a:cubicBezTo>
                      <a:pt x="109" y="68"/>
                      <a:pt x="109" y="68"/>
                      <a:pt x="109" y="68"/>
                    </a:cubicBezTo>
                    <a:cubicBezTo>
                      <a:pt x="0" y="68"/>
                      <a:pt x="0" y="68"/>
                      <a:pt x="0" y="68"/>
                    </a:cubicBezTo>
                    <a:cubicBezTo>
                      <a:pt x="0" y="596"/>
                      <a:pt x="0" y="596"/>
                      <a:pt x="0" y="596"/>
                    </a:cubicBezTo>
                    <a:cubicBezTo>
                      <a:pt x="427" y="596"/>
                      <a:pt x="427" y="596"/>
                      <a:pt x="427" y="596"/>
                    </a:cubicBezTo>
                    <a:cubicBezTo>
                      <a:pt x="427" y="68"/>
                      <a:pt x="427" y="68"/>
                      <a:pt x="427" y="68"/>
                    </a:cubicBezTo>
                    <a:lnTo>
                      <a:pt x="318" y="68"/>
                    </a:lnTo>
                    <a:close/>
                    <a:moveTo>
                      <a:pt x="215" y="18"/>
                    </a:moveTo>
                    <a:cubicBezTo>
                      <a:pt x="225" y="18"/>
                      <a:pt x="233" y="27"/>
                      <a:pt x="233" y="37"/>
                    </a:cubicBezTo>
                    <a:cubicBezTo>
                      <a:pt x="233" y="47"/>
                      <a:pt x="225" y="55"/>
                      <a:pt x="215" y="55"/>
                    </a:cubicBezTo>
                    <a:cubicBezTo>
                      <a:pt x="205" y="55"/>
                      <a:pt x="197" y="47"/>
                      <a:pt x="197" y="37"/>
                    </a:cubicBezTo>
                    <a:cubicBezTo>
                      <a:pt x="197" y="27"/>
                      <a:pt x="205" y="18"/>
                      <a:pt x="215" y="18"/>
                    </a:cubicBezTo>
                    <a:close/>
                    <a:moveTo>
                      <a:pt x="56" y="84"/>
                    </a:moveTo>
                    <a:cubicBezTo>
                      <a:pt x="109" y="84"/>
                      <a:pt x="109" y="84"/>
                      <a:pt x="109" y="84"/>
                    </a:cubicBezTo>
                    <a:cubicBezTo>
                      <a:pt x="109" y="117"/>
                      <a:pt x="109" y="117"/>
                      <a:pt x="109" y="117"/>
                    </a:cubicBezTo>
                    <a:cubicBezTo>
                      <a:pt x="318" y="117"/>
                      <a:pt x="318" y="117"/>
                      <a:pt x="318" y="117"/>
                    </a:cubicBezTo>
                    <a:cubicBezTo>
                      <a:pt x="318" y="84"/>
                      <a:pt x="318" y="84"/>
                      <a:pt x="318" y="84"/>
                    </a:cubicBezTo>
                    <a:cubicBezTo>
                      <a:pt x="371" y="84"/>
                      <a:pt x="371" y="84"/>
                      <a:pt x="371" y="84"/>
                    </a:cubicBezTo>
                    <a:cubicBezTo>
                      <a:pt x="371" y="540"/>
                      <a:pt x="371" y="540"/>
                      <a:pt x="371" y="540"/>
                    </a:cubicBezTo>
                    <a:cubicBezTo>
                      <a:pt x="56" y="540"/>
                      <a:pt x="56" y="540"/>
                      <a:pt x="56" y="540"/>
                    </a:cubicBezTo>
                    <a:lnTo>
                      <a:pt x="56" y="84"/>
                    </a:lnTo>
                    <a:close/>
                    <a:moveTo>
                      <a:pt x="411" y="580"/>
                    </a:moveTo>
                    <a:cubicBezTo>
                      <a:pt x="16" y="580"/>
                      <a:pt x="16" y="580"/>
                      <a:pt x="16" y="580"/>
                    </a:cubicBezTo>
                    <a:cubicBezTo>
                      <a:pt x="16" y="84"/>
                      <a:pt x="16" y="84"/>
                      <a:pt x="16" y="84"/>
                    </a:cubicBezTo>
                    <a:cubicBezTo>
                      <a:pt x="40" y="84"/>
                      <a:pt x="40" y="84"/>
                      <a:pt x="40" y="84"/>
                    </a:cubicBezTo>
                    <a:cubicBezTo>
                      <a:pt x="40" y="556"/>
                      <a:pt x="40" y="556"/>
                      <a:pt x="40" y="556"/>
                    </a:cubicBezTo>
                    <a:cubicBezTo>
                      <a:pt x="387" y="556"/>
                      <a:pt x="387" y="556"/>
                      <a:pt x="387" y="556"/>
                    </a:cubicBezTo>
                    <a:cubicBezTo>
                      <a:pt x="387" y="84"/>
                      <a:pt x="387" y="84"/>
                      <a:pt x="387" y="84"/>
                    </a:cubicBezTo>
                    <a:cubicBezTo>
                      <a:pt x="411" y="84"/>
                      <a:pt x="411" y="84"/>
                      <a:pt x="411" y="84"/>
                    </a:cubicBezTo>
                    <a:lnTo>
                      <a:pt x="411" y="5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34">
                <a:extLst>
                  <a:ext uri="{FF2B5EF4-FFF2-40B4-BE49-F238E27FC236}">
                    <a16:creationId xmlns:a16="http://schemas.microsoft.com/office/drawing/2014/main" id="{9CD185E6-DD28-419D-8579-190571CCCAD2}"/>
                  </a:ext>
                </a:extLst>
              </p:cNvPr>
              <p:cNvSpPr>
                <a:spLocks noChangeArrowheads="1"/>
              </p:cNvSpPr>
              <p:nvPr/>
            </p:nvSpPr>
            <p:spPr bwMode="auto">
              <a:xfrm>
                <a:off x="5877830" y="2117725"/>
                <a:ext cx="298450" cy="20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35">
                <a:extLst>
                  <a:ext uri="{FF2B5EF4-FFF2-40B4-BE49-F238E27FC236}">
                    <a16:creationId xmlns:a16="http://schemas.microsoft.com/office/drawing/2014/main" id="{832CB37F-5349-4DAC-9885-049A2A17B7A5}"/>
                  </a:ext>
                </a:extLst>
              </p:cNvPr>
              <p:cNvSpPr>
                <a:spLocks noChangeArrowheads="1"/>
              </p:cNvSpPr>
              <p:nvPr/>
            </p:nvSpPr>
            <p:spPr bwMode="auto">
              <a:xfrm>
                <a:off x="5877830" y="2185988"/>
                <a:ext cx="298450"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6">
                <a:extLst>
                  <a:ext uri="{FF2B5EF4-FFF2-40B4-BE49-F238E27FC236}">
                    <a16:creationId xmlns:a16="http://schemas.microsoft.com/office/drawing/2014/main" id="{D04F754B-4F59-4F3E-B7A0-F7DB39EB1B80}"/>
                  </a:ext>
                </a:extLst>
              </p:cNvPr>
              <p:cNvSpPr>
                <a:spLocks/>
              </p:cNvSpPr>
              <p:nvPr/>
            </p:nvSpPr>
            <p:spPr bwMode="auto">
              <a:xfrm>
                <a:off x="5869893" y="1773238"/>
                <a:ext cx="296862" cy="247650"/>
              </a:xfrm>
              <a:custGeom>
                <a:avLst/>
                <a:gdLst>
                  <a:gd name="T0" fmla="*/ 116 w 224"/>
                  <a:gd name="T1" fmla="*/ 46 h 186"/>
                  <a:gd name="T2" fmla="*/ 39 w 224"/>
                  <a:gd name="T3" fmla="*/ 39 h 186"/>
                  <a:gd name="T4" fmla="*/ 51 w 224"/>
                  <a:gd name="T5" fmla="*/ 120 h 186"/>
                  <a:gd name="T6" fmla="*/ 116 w 224"/>
                  <a:gd name="T7" fmla="*/ 186 h 186"/>
                  <a:gd name="T8" fmla="*/ 202 w 224"/>
                  <a:gd name="T9" fmla="*/ 102 h 186"/>
                  <a:gd name="T10" fmla="*/ 197 w 224"/>
                  <a:gd name="T11" fmla="*/ 38 h 186"/>
                  <a:gd name="T12" fmla="*/ 116 w 224"/>
                  <a:gd name="T13" fmla="*/ 46 h 186"/>
                </a:gdLst>
                <a:ahLst/>
                <a:cxnLst>
                  <a:cxn ang="0">
                    <a:pos x="T0" y="T1"/>
                  </a:cxn>
                  <a:cxn ang="0">
                    <a:pos x="T2" y="T3"/>
                  </a:cxn>
                  <a:cxn ang="0">
                    <a:pos x="T4" y="T5"/>
                  </a:cxn>
                  <a:cxn ang="0">
                    <a:pos x="T6" y="T7"/>
                  </a:cxn>
                  <a:cxn ang="0">
                    <a:pos x="T8" y="T9"/>
                  </a:cxn>
                  <a:cxn ang="0">
                    <a:pos x="T10" y="T11"/>
                  </a:cxn>
                  <a:cxn ang="0">
                    <a:pos x="T12" y="T13"/>
                  </a:cxn>
                </a:cxnLst>
                <a:rect l="0" t="0" r="r" b="b"/>
                <a:pathLst>
                  <a:path w="224" h="186">
                    <a:moveTo>
                      <a:pt x="116" y="46"/>
                    </a:moveTo>
                    <a:cubicBezTo>
                      <a:pt x="116" y="46"/>
                      <a:pt x="77" y="4"/>
                      <a:pt x="39" y="39"/>
                    </a:cubicBezTo>
                    <a:cubicBezTo>
                      <a:pt x="39" y="39"/>
                      <a:pt x="0" y="78"/>
                      <a:pt x="51" y="120"/>
                    </a:cubicBezTo>
                    <a:cubicBezTo>
                      <a:pt x="116" y="186"/>
                      <a:pt x="116" y="186"/>
                      <a:pt x="116" y="186"/>
                    </a:cubicBezTo>
                    <a:cubicBezTo>
                      <a:pt x="202" y="102"/>
                      <a:pt x="202" y="102"/>
                      <a:pt x="202" y="102"/>
                    </a:cubicBezTo>
                    <a:cubicBezTo>
                      <a:pt x="202" y="102"/>
                      <a:pt x="224" y="61"/>
                      <a:pt x="197" y="38"/>
                    </a:cubicBezTo>
                    <a:cubicBezTo>
                      <a:pt x="197" y="38"/>
                      <a:pt x="154" y="0"/>
                      <a:pt x="116" y="46"/>
                    </a:cubicBez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37">
                <a:extLst>
                  <a:ext uri="{FF2B5EF4-FFF2-40B4-BE49-F238E27FC236}">
                    <a16:creationId xmlns:a16="http://schemas.microsoft.com/office/drawing/2014/main" id="{D4513631-2CDD-4ECE-B5B4-C887E09524BD}"/>
                  </a:ext>
                </a:extLst>
              </p:cNvPr>
              <p:cNvSpPr>
                <a:spLocks noEditPoints="1"/>
              </p:cNvSpPr>
              <p:nvPr/>
            </p:nvSpPr>
            <p:spPr bwMode="auto">
              <a:xfrm>
                <a:off x="5887355" y="1793875"/>
                <a:ext cx="271462" cy="246063"/>
              </a:xfrm>
              <a:custGeom>
                <a:avLst/>
                <a:gdLst>
                  <a:gd name="T0" fmla="*/ 102 w 204"/>
                  <a:gd name="T1" fmla="*/ 185 h 185"/>
                  <a:gd name="T2" fmla="*/ 21 w 204"/>
                  <a:gd name="T3" fmla="*/ 104 h 185"/>
                  <a:gd name="T4" fmla="*/ 0 w 204"/>
                  <a:gd name="T5" fmla="*/ 57 h 185"/>
                  <a:gd name="T6" fmla="*/ 18 w 204"/>
                  <a:gd name="T7" fmla="*/ 16 h 185"/>
                  <a:gd name="T8" fmla="*/ 57 w 204"/>
                  <a:gd name="T9" fmla="*/ 0 h 185"/>
                  <a:gd name="T10" fmla="*/ 102 w 204"/>
                  <a:gd name="T11" fmla="*/ 18 h 185"/>
                  <a:gd name="T12" fmla="*/ 146 w 204"/>
                  <a:gd name="T13" fmla="*/ 0 h 185"/>
                  <a:gd name="T14" fmla="*/ 185 w 204"/>
                  <a:gd name="T15" fmla="*/ 16 h 185"/>
                  <a:gd name="T16" fmla="*/ 203 w 204"/>
                  <a:gd name="T17" fmla="*/ 57 h 185"/>
                  <a:gd name="T18" fmla="*/ 183 w 204"/>
                  <a:gd name="T19" fmla="*/ 104 h 185"/>
                  <a:gd name="T20" fmla="*/ 102 w 204"/>
                  <a:gd name="T21" fmla="*/ 185 h 185"/>
                  <a:gd name="T22" fmla="*/ 29 w 204"/>
                  <a:gd name="T23" fmla="*/ 28 h 185"/>
                  <a:gd name="T24" fmla="*/ 16 w 204"/>
                  <a:gd name="T25" fmla="*/ 57 h 185"/>
                  <a:gd name="T26" fmla="*/ 32 w 204"/>
                  <a:gd name="T27" fmla="*/ 92 h 185"/>
                  <a:gd name="T28" fmla="*/ 102 w 204"/>
                  <a:gd name="T29" fmla="*/ 162 h 185"/>
                  <a:gd name="T30" fmla="*/ 171 w 204"/>
                  <a:gd name="T31" fmla="*/ 92 h 185"/>
                  <a:gd name="T32" fmla="*/ 187 w 204"/>
                  <a:gd name="T33" fmla="*/ 57 h 185"/>
                  <a:gd name="T34" fmla="*/ 174 w 204"/>
                  <a:gd name="T35" fmla="*/ 28 h 185"/>
                  <a:gd name="T36" fmla="*/ 146 w 204"/>
                  <a:gd name="T37" fmla="*/ 16 h 185"/>
                  <a:gd name="T38" fmla="*/ 108 w 204"/>
                  <a:gd name="T39" fmla="*/ 35 h 185"/>
                  <a:gd name="T40" fmla="*/ 102 w 204"/>
                  <a:gd name="T41" fmla="*/ 42 h 185"/>
                  <a:gd name="T42" fmla="*/ 96 w 204"/>
                  <a:gd name="T43" fmla="*/ 35 h 185"/>
                  <a:gd name="T44" fmla="*/ 57 w 204"/>
                  <a:gd name="T45" fmla="*/ 16 h 185"/>
                  <a:gd name="T46" fmla="*/ 29 w 204"/>
                  <a:gd name="T47" fmla="*/ 2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185">
                    <a:moveTo>
                      <a:pt x="102" y="185"/>
                    </a:moveTo>
                    <a:cubicBezTo>
                      <a:pt x="21" y="104"/>
                      <a:pt x="21" y="104"/>
                      <a:pt x="21" y="104"/>
                    </a:cubicBezTo>
                    <a:cubicBezTo>
                      <a:pt x="7" y="89"/>
                      <a:pt x="0" y="73"/>
                      <a:pt x="0" y="57"/>
                    </a:cubicBezTo>
                    <a:cubicBezTo>
                      <a:pt x="1" y="33"/>
                      <a:pt x="17" y="17"/>
                      <a:pt x="18" y="16"/>
                    </a:cubicBezTo>
                    <a:cubicBezTo>
                      <a:pt x="30" y="5"/>
                      <a:pt x="43" y="0"/>
                      <a:pt x="57" y="0"/>
                    </a:cubicBezTo>
                    <a:cubicBezTo>
                      <a:pt x="77" y="0"/>
                      <a:pt x="93" y="11"/>
                      <a:pt x="102" y="18"/>
                    </a:cubicBezTo>
                    <a:cubicBezTo>
                      <a:pt x="110" y="11"/>
                      <a:pt x="126" y="0"/>
                      <a:pt x="146" y="0"/>
                    </a:cubicBezTo>
                    <a:cubicBezTo>
                      <a:pt x="160" y="0"/>
                      <a:pt x="173" y="5"/>
                      <a:pt x="185" y="16"/>
                    </a:cubicBezTo>
                    <a:cubicBezTo>
                      <a:pt x="186" y="17"/>
                      <a:pt x="203" y="33"/>
                      <a:pt x="203" y="57"/>
                    </a:cubicBezTo>
                    <a:cubicBezTo>
                      <a:pt x="204" y="73"/>
                      <a:pt x="197" y="89"/>
                      <a:pt x="183" y="104"/>
                    </a:cubicBezTo>
                    <a:lnTo>
                      <a:pt x="102" y="185"/>
                    </a:lnTo>
                    <a:close/>
                    <a:moveTo>
                      <a:pt x="29" y="28"/>
                    </a:moveTo>
                    <a:cubicBezTo>
                      <a:pt x="29" y="28"/>
                      <a:pt x="16" y="40"/>
                      <a:pt x="16" y="57"/>
                    </a:cubicBezTo>
                    <a:cubicBezTo>
                      <a:pt x="16" y="69"/>
                      <a:pt x="21" y="81"/>
                      <a:pt x="32" y="92"/>
                    </a:cubicBezTo>
                    <a:cubicBezTo>
                      <a:pt x="102" y="162"/>
                      <a:pt x="102" y="162"/>
                      <a:pt x="102" y="162"/>
                    </a:cubicBezTo>
                    <a:cubicBezTo>
                      <a:pt x="171" y="92"/>
                      <a:pt x="171" y="92"/>
                      <a:pt x="171" y="92"/>
                    </a:cubicBezTo>
                    <a:cubicBezTo>
                      <a:pt x="182" y="81"/>
                      <a:pt x="188" y="69"/>
                      <a:pt x="187" y="57"/>
                    </a:cubicBezTo>
                    <a:cubicBezTo>
                      <a:pt x="187" y="40"/>
                      <a:pt x="175" y="28"/>
                      <a:pt x="174" y="28"/>
                    </a:cubicBezTo>
                    <a:cubicBezTo>
                      <a:pt x="165" y="20"/>
                      <a:pt x="156" y="16"/>
                      <a:pt x="146" y="16"/>
                    </a:cubicBezTo>
                    <a:cubicBezTo>
                      <a:pt x="125" y="16"/>
                      <a:pt x="108" y="35"/>
                      <a:pt x="108" y="35"/>
                    </a:cubicBezTo>
                    <a:cubicBezTo>
                      <a:pt x="102" y="42"/>
                      <a:pt x="102" y="42"/>
                      <a:pt x="102" y="42"/>
                    </a:cubicBezTo>
                    <a:cubicBezTo>
                      <a:pt x="96" y="35"/>
                      <a:pt x="96" y="35"/>
                      <a:pt x="96" y="35"/>
                    </a:cubicBezTo>
                    <a:cubicBezTo>
                      <a:pt x="95" y="35"/>
                      <a:pt x="79" y="16"/>
                      <a:pt x="57" y="16"/>
                    </a:cubicBezTo>
                    <a:cubicBezTo>
                      <a:pt x="48" y="16"/>
                      <a:pt x="38" y="20"/>
                      <a:pt x="29"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8">
                <a:extLst>
                  <a:ext uri="{FF2B5EF4-FFF2-40B4-BE49-F238E27FC236}">
                    <a16:creationId xmlns:a16="http://schemas.microsoft.com/office/drawing/2014/main" id="{59C88F05-8CA2-4BE5-BEA9-F3B935E61489}"/>
                  </a:ext>
                </a:extLst>
              </p:cNvPr>
              <p:cNvSpPr>
                <a:spLocks/>
              </p:cNvSpPr>
              <p:nvPr/>
            </p:nvSpPr>
            <p:spPr bwMode="auto">
              <a:xfrm>
                <a:off x="5965143" y="1781175"/>
                <a:ext cx="196850" cy="163513"/>
              </a:xfrm>
              <a:custGeom>
                <a:avLst/>
                <a:gdLst>
                  <a:gd name="T0" fmla="*/ 36 w 124"/>
                  <a:gd name="T1" fmla="*/ 74 h 103"/>
                  <a:gd name="T2" fmla="*/ 14 w 124"/>
                  <a:gd name="T3" fmla="*/ 52 h 103"/>
                  <a:gd name="T4" fmla="*/ 0 w 124"/>
                  <a:gd name="T5" fmla="*/ 66 h 103"/>
                  <a:gd name="T6" fmla="*/ 36 w 124"/>
                  <a:gd name="T7" fmla="*/ 103 h 103"/>
                  <a:gd name="T8" fmla="*/ 124 w 124"/>
                  <a:gd name="T9" fmla="*/ 15 h 103"/>
                  <a:gd name="T10" fmla="*/ 109 w 124"/>
                  <a:gd name="T11" fmla="*/ 0 h 103"/>
                  <a:gd name="T12" fmla="*/ 36 w 124"/>
                  <a:gd name="T13" fmla="*/ 74 h 103"/>
                </a:gdLst>
                <a:ahLst/>
                <a:cxnLst>
                  <a:cxn ang="0">
                    <a:pos x="T0" y="T1"/>
                  </a:cxn>
                  <a:cxn ang="0">
                    <a:pos x="T2" y="T3"/>
                  </a:cxn>
                  <a:cxn ang="0">
                    <a:pos x="T4" y="T5"/>
                  </a:cxn>
                  <a:cxn ang="0">
                    <a:pos x="T6" y="T7"/>
                  </a:cxn>
                  <a:cxn ang="0">
                    <a:pos x="T8" y="T9"/>
                  </a:cxn>
                  <a:cxn ang="0">
                    <a:pos x="T10" y="T11"/>
                  </a:cxn>
                  <a:cxn ang="0">
                    <a:pos x="T12" y="T13"/>
                  </a:cxn>
                </a:cxnLst>
                <a:rect l="0" t="0" r="r" b="b"/>
                <a:pathLst>
                  <a:path w="124" h="103">
                    <a:moveTo>
                      <a:pt x="36" y="74"/>
                    </a:moveTo>
                    <a:lnTo>
                      <a:pt x="14" y="52"/>
                    </a:lnTo>
                    <a:lnTo>
                      <a:pt x="0" y="66"/>
                    </a:lnTo>
                    <a:lnTo>
                      <a:pt x="36" y="103"/>
                    </a:lnTo>
                    <a:lnTo>
                      <a:pt x="124" y="15"/>
                    </a:lnTo>
                    <a:lnTo>
                      <a:pt x="109" y="0"/>
                    </a:lnTo>
                    <a:lnTo>
                      <a:pt x="36"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hidden="1">
            <a:extLst>
              <a:ext uri="{FF2B5EF4-FFF2-40B4-BE49-F238E27FC236}">
                <a16:creationId xmlns:a16="http://schemas.microsoft.com/office/drawing/2014/main" id="{B0A083CB-A6BA-4286-BB4D-1DA0EBCE69D3}"/>
              </a:ext>
            </a:extLst>
          </p:cNvPr>
          <p:cNvSpPr txBox="1"/>
          <p:nvPr/>
        </p:nvSpPr>
        <p:spPr>
          <a:xfrm>
            <a:off x="11537975" y="696528"/>
            <a:ext cx="654025" cy="276999"/>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DEBB</a:t>
            </a:r>
          </a:p>
        </p:txBody>
      </p:sp>
    </p:spTree>
    <p:extLst>
      <p:ext uri="{BB962C8B-B14F-4D97-AF65-F5344CB8AC3E}">
        <p14:creationId xmlns:p14="http://schemas.microsoft.com/office/powerpoint/2010/main" val="1921778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4E3295-0C0F-4A7D-9A1F-9666CCCF76DC}"/>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84FA50-8B36-4B06-A05C-1E58CBA999B5}" type="slidenum">
              <a:rPr kumimoji="0" lang="en-US" sz="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 name="object 31">
            <a:extLst>
              <a:ext uri="{FF2B5EF4-FFF2-40B4-BE49-F238E27FC236}">
                <a16:creationId xmlns:a16="http://schemas.microsoft.com/office/drawing/2014/main" id="{0284AA71-561E-F6D0-6FEA-9C854AD56A2B}"/>
              </a:ext>
            </a:extLst>
          </p:cNvPr>
          <p:cNvPicPr/>
          <p:nvPr/>
        </p:nvPicPr>
        <p:blipFill>
          <a:blip r:embed="rId3" cstate="print"/>
          <a:stretch>
            <a:fillRect/>
          </a:stretch>
        </p:blipFill>
        <p:spPr>
          <a:xfrm>
            <a:off x="509381" y="550047"/>
            <a:ext cx="1001388" cy="348296"/>
          </a:xfrm>
          <a:prstGeom prst="rect">
            <a:avLst/>
          </a:prstGeom>
        </p:spPr>
      </p:pic>
      <p:sp>
        <p:nvSpPr>
          <p:cNvPr id="17" name="object 8">
            <a:extLst>
              <a:ext uri="{FF2B5EF4-FFF2-40B4-BE49-F238E27FC236}">
                <a16:creationId xmlns:a16="http://schemas.microsoft.com/office/drawing/2014/main" id="{2EFF817A-B0D4-F2D6-558A-39802025C250}"/>
              </a:ext>
            </a:extLst>
          </p:cNvPr>
          <p:cNvSpPr txBox="1">
            <a:spLocks noGrp="1"/>
          </p:cNvSpPr>
          <p:nvPr>
            <p:ph type="title"/>
          </p:nvPr>
        </p:nvSpPr>
        <p:spPr>
          <a:xfrm>
            <a:off x="590726" y="1181929"/>
            <a:ext cx="7689273" cy="357883"/>
          </a:xfrm>
          <a:prstGeom prst="rect">
            <a:avLst/>
          </a:prstGeom>
        </p:spPr>
        <p:txBody>
          <a:bodyPr vert="horz" wrap="square" lIns="0" tIns="91786" rIns="0" bIns="0" rtlCol="0" anchor="ctr" anchorCtr="0">
            <a:spAutoFit/>
          </a:bodyPr>
          <a:lstStyle/>
          <a:p>
            <a:pPr marL="8659" marR="3464">
              <a:lnSpc>
                <a:spcPct val="75000"/>
              </a:lnSpc>
              <a:spcBef>
                <a:spcPts val="723"/>
              </a:spcBef>
            </a:pPr>
            <a:r>
              <a:rPr spc="-191" dirty="0"/>
              <a:t>High-</a:t>
            </a:r>
            <a:r>
              <a:rPr spc="-173" dirty="0"/>
              <a:t>Quality</a:t>
            </a:r>
            <a:r>
              <a:rPr spc="-215" dirty="0"/>
              <a:t> </a:t>
            </a:r>
            <a:r>
              <a:rPr spc="-173" dirty="0"/>
              <a:t>Primary</a:t>
            </a:r>
            <a:r>
              <a:rPr spc="-215" dirty="0"/>
              <a:t> </a:t>
            </a:r>
            <a:r>
              <a:rPr spc="-232" dirty="0"/>
              <a:t>Care </a:t>
            </a:r>
            <a:r>
              <a:rPr spc="-160" dirty="0"/>
              <a:t>That’s</a:t>
            </a:r>
            <a:r>
              <a:rPr spc="-211" dirty="0"/>
              <a:t> </a:t>
            </a:r>
            <a:r>
              <a:rPr spc="-259" dirty="0"/>
              <a:t>Always</a:t>
            </a:r>
            <a:r>
              <a:rPr spc="-211" dirty="0"/>
              <a:t> </a:t>
            </a:r>
            <a:r>
              <a:rPr spc="-194" dirty="0"/>
              <a:t>Available</a:t>
            </a:r>
          </a:p>
        </p:txBody>
      </p:sp>
      <p:grpSp>
        <p:nvGrpSpPr>
          <p:cNvPr id="18" name="object 30">
            <a:extLst>
              <a:ext uri="{FF2B5EF4-FFF2-40B4-BE49-F238E27FC236}">
                <a16:creationId xmlns:a16="http://schemas.microsoft.com/office/drawing/2014/main" id="{BC0D6BC4-DCC5-0C92-82AA-06705A6FBBEA}"/>
              </a:ext>
            </a:extLst>
          </p:cNvPr>
          <p:cNvGrpSpPr/>
          <p:nvPr/>
        </p:nvGrpSpPr>
        <p:grpSpPr>
          <a:xfrm>
            <a:off x="8436522" y="1875460"/>
            <a:ext cx="3298278" cy="4174466"/>
            <a:chOff x="4807597" y="604329"/>
            <a:chExt cx="2582198" cy="3285769"/>
          </a:xfrm>
        </p:grpSpPr>
        <p:pic>
          <p:nvPicPr>
            <p:cNvPr id="19" name="object 32">
              <a:extLst>
                <a:ext uri="{FF2B5EF4-FFF2-40B4-BE49-F238E27FC236}">
                  <a16:creationId xmlns:a16="http://schemas.microsoft.com/office/drawing/2014/main" id="{92327A9C-E425-106B-4BDC-F5D8358680AB}"/>
                </a:ext>
              </a:extLst>
            </p:cNvPr>
            <p:cNvPicPr/>
            <p:nvPr/>
          </p:nvPicPr>
          <p:blipFill>
            <a:blip r:embed="rId4" cstate="print"/>
            <a:stretch>
              <a:fillRect/>
            </a:stretch>
          </p:blipFill>
          <p:spPr>
            <a:xfrm>
              <a:off x="6255957" y="1639100"/>
              <a:ext cx="1133838" cy="2250998"/>
            </a:xfrm>
            <a:prstGeom prst="rect">
              <a:avLst/>
            </a:prstGeom>
          </p:spPr>
        </p:pic>
        <p:pic>
          <p:nvPicPr>
            <p:cNvPr id="20" name="object 33">
              <a:extLst>
                <a:ext uri="{FF2B5EF4-FFF2-40B4-BE49-F238E27FC236}">
                  <a16:creationId xmlns:a16="http://schemas.microsoft.com/office/drawing/2014/main" id="{7E84769C-704C-1100-4EAC-54FC4DB2F24A}"/>
                </a:ext>
              </a:extLst>
            </p:cNvPr>
            <p:cNvPicPr/>
            <p:nvPr/>
          </p:nvPicPr>
          <p:blipFill>
            <a:blip r:embed="rId5" cstate="print"/>
            <a:stretch>
              <a:fillRect/>
            </a:stretch>
          </p:blipFill>
          <p:spPr>
            <a:xfrm>
              <a:off x="4807597" y="604329"/>
              <a:ext cx="1886484" cy="2703715"/>
            </a:xfrm>
            <a:prstGeom prst="rect">
              <a:avLst/>
            </a:prstGeom>
          </p:spPr>
        </p:pic>
      </p:grpSp>
      <p:sp>
        <p:nvSpPr>
          <p:cNvPr id="22" name="object 35">
            <a:extLst>
              <a:ext uri="{FF2B5EF4-FFF2-40B4-BE49-F238E27FC236}">
                <a16:creationId xmlns:a16="http://schemas.microsoft.com/office/drawing/2014/main" id="{9721E45E-58BC-A6A3-576B-CD25B2067CE6}"/>
              </a:ext>
            </a:extLst>
          </p:cNvPr>
          <p:cNvSpPr txBox="1">
            <a:spLocks/>
          </p:cNvSpPr>
          <p:nvPr/>
        </p:nvSpPr>
        <p:spPr>
          <a:xfrm>
            <a:off x="594422" y="1875460"/>
            <a:ext cx="7562861" cy="2517123"/>
          </a:xfrm>
          <a:prstGeom prst="rect">
            <a:avLst/>
          </a:prstGeom>
        </p:spPr>
        <p:txBody>
          <a:bodyPr vert="horz" wrap="square" lIns="0" tIns="8659" rIns="0" bIns="0" rtlCol="0">
            <a:sp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8"/>
              </a:spcBef>
              <a:spcAft>
                <a:spcPts val="600"/>
              </a:spcAft>
              <a:buClr>
                <a:srgbClr val="0080C7"/>
              </a:buClr>
              <a:buSzTx/>
              <a:buFont typeface="Arial" panose="020B0604020202020204" pitchFamily="34" charset="0"/>
              <a:buNone/>
              <a:tabLst/>
              <a:defRPr/>
            </a:pPr>
            <a:r>
              <a:rPr kumimoji="0" lang="en-US" sz="2000" b="0" i="0" u="none" strike="noStrike" kern="600" cap="none" spc="0" normalizeH="0" baseline="0" noProof="0" dirty="0">
                <a:ln>
                  <a:noFill/>
                </a:ln>
                <a:solidFill>
                  <a:srgbClr val="1E1E1E"/>
                </a:solidFill>
                <a:effectLst/>
                <a:uLnTx/>
                <a:uFillTx/>
                <a:latin typeface="Arial" panose="020B0604020202020204"/>
                <a:ea typeface="+mn-ea"/>
                <a:cs typeface="+mn-cs"/>
              </a:rPr>
              <a:t>How Galileo Works</a:t>
            </a:r>
          </a:p>
          <a:p>
            <a:pPr marL="293970" marR="133346" lvl="0" indent="-285750" algn="l" defTabSz="685800" rtl="0" eaLnBrk="1" fontAlgn="auto" latinLnBrk="0" hangingPunct="1">
              <a:lnSpc>
                <a:spcPct val="100000"/>
              </a:lnSpc>
              <a:spcBef>
                <a:spcPts val="1009"/>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Trebuchet MS"/>
              </a:rPr>
              <a:t>Connect with real doctors anytime via video or chat on the Galileo app (available in English &amp; Spanish).</a:t>
            </a:r>
          </a:p>
          <a:p>
            <a:pPr marL="293970" marR="3464" lvl="0" indent="-285750" algn="l" defTabSz="685800" rtl="0" eaLnBrk="1" fontAlgn="auto" latinLnBrk="0" hangingPunct="1">
              <a:lnSpc>
                <a:spcPct val="100000"/>
              </a:lnSpc>
              <a:spcBef>
                <a:spcPts val="655"/>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Trebuchet MS"/>
              </a:rPr>
              <a:t>Get care for almost any health concern, from everyday issues like acne and colds to ongoing conditions like anxiety and diabetes.</a:t>
            </a:r>
          </a:p>
          <a:p>
            <a:pPr marL="293970" marR="203050" lvl="0" indent="-285750" algn="l" defTabSz="685800" rtl="0" eaLnBrk="1" fontAlgn="auto" latinLnBrk="0" hangingPunct="1">
              <a:lnSpc>
                <a:spcPct val="100000"/>
              </a:lnSpc>
              <a:spcBef>
                <a:spcPts val="614"/>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Trebuchet MS"/>
              </a:rPr>
              <a:t>Prioritize your health with an annual wellness visit over video.</a:t>
            </a:r>
          </a:p>
          <a:p>
            <a:pPr marL="293970" marR="190062" lvl="0" indent="-285750" algn="l" defTabSz="685800" rtl="0" eaLnBrk="1" fontAlgn="auto" latinLnBrk="0" hangingPunct="1">
              <a:lnSpc>
                <a:spcPct val="100000"/>
              </a:lnSpc>
              <a:spcBef>
                <a:spcPts val="709"/>
              </a:spcBef>
              <a:spcAft>
                <a:spcPts val="600"/>
              </a:spcAft>
              <a:buClr>
                <a:srgbClr val="0080C7"/>
              </a:buClr>
              <a:buSzTx/>
              <a:buFont typeface="Arial" panose="020B0604020202020204" pitchFamily="34" charset="0"/>
              <a:buChar char="•"/>
              <a:tabLst/>
              <a:defRPr/>
            </a:pPr>
            <a:r>
              <a:rPr kumimoji="0" lang="en-US" sz="1400" b="0" i="0" u="none" strike="noStrike" kern="600" cap="none" spc="0" normalizeH="0" baseline="0" noProof="0" dirty="0">
                <a:ln>
                  <a:noFill/>
                </a:ln>
                <a:solidFill>
                  <a:srgbClr val="1E1E1E"/>
                </a:solidFill>
                <a:effectLst/>
                <a:uLnTx/>
                <a:uFillTx/>
                <a:latin typeface="Arial" panose="020B0604020202020204"/>
                <a:ea typeface="+mn-ea"/>
                <a:cs typeface="Trebuchet MS"/>
              </a:rPr>
              <a:t>Feel heard, not rushed. Galileo providers take their time and listen to your questions and concerns.</a:t>
            </a:r>
          </a:p>
        </p:txBody>
      </p:sp>
      <p:sp>
        <p:nvSpPr>
          <p:cNvPr id="34" name="object 9">
            <a:extLst>
              <a:ext uri="{FF2B5EF4-FFF2-40B4-BE49-F238E27FC236}">
                <a16:creationId xmlns:a16="http://schemas.microsoft.com/office/drawing/2014/main" id="{B55A2C9C-8BB6-C5A1-BEEE-317995910D9F}"/>
              </a:ext>
            </a:extLst>
          </p:cNvPr>
          <p:cNvSpPr/>
          <p:nvPr/>
        </p:nvSpPr>
        <p:spPr>
          <a:xfrm>
            <a:off x="6654373" y="-1"/>
            <a:ext cx="5537627" cy="753035"/>
          </a:xfrm>
          <a:custGeom>
            <a:avLst/>
            <a:gdLst/>
            <a:ahLst/>
            <a:cxnLst/>
            <a:rect l="l" t="t" r="r" b="b"/>
            <a:pathLst>
              <a:path w="7772400" h="447675">
                <a:moveTo>
                  <a:pt x="7772400" y="0"/>
                </a:moveTo>
                <a:lnTo>
                  <a:pt x="0" y="0"/>
                </a:lnTo>
                <a:lnTo>
                  <a:pt x="0" y="447509"/>
                </a:lnTo>
                <a:lnTo>
                  <a:pt x="7772400" y="447509"/>
                </a:lnTo>
                <a:lnTo>
                  <a:pt x="7772400" y="0"/>
                </a:lnTo>
                <a:close/>
              </a:path>
            </a:pathLst>
          </a:custGeom>
          <a:solidFill>
            <a:schemeClr val="accent1">
              <a:lumMod val="20000"/>
              <a:lumOff val="80000"/>
            </a:schemeClr>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364" b="1" i="0" u="none" strike="noStrike" kern="1200" cap="none" spc="0" normalizeH="0" baseline="0" noProof="0">
              <a:ln>
                <a:noFill/>
              </a:ln>
              <a:solidFill>
                <a:srgbClr val="1E1E1E"/>
              </a:solidFill>
              <a:effectLst/>
              <a:uLnTx/>
              <a:uFillTx/>
              <a:latin typeface="Arial" charset="0"/>
              <a:ea typeface="+mn-ea"/>
              <a:cs typeface="+mn-cs"/>
            </a:endParaRPr>
          </a:p>
        </p:txBody>
      </p:sp>
      <p:sp>
        <p:nvSpPr>
          <p:cNvPr id="35" name="object 10">
            <a:extLst>
              <a:ext uri="{FF2B5EF4-FFF2-40B4-BE49-F238E27FC236}">
                <a16:creationId xmlns:a16="http://schemas.microsoft.com/office/drawing/2014/main" id="{8832FE0F-10CF-8694-8466-0D9F349DBC77}"/>
              </a:ext>
            </a:extLst>
          </p:cNvPr>
          <p:cNvSpPr txBox="1"/>
          <p:nvPr/>
        </p:nvSpPr>
        <p:spPr>
          <a:xfrm>
            <a:off x="6785002" y="117571"/>
            <a:ext cx="5029263" cy="514010"/>
          </a:xfrm>
          <a:prstGeom prst="rect">
            <a:avLst/>
          </a:prstGeom>
        </p:spPr>
        <p:txBody>
          <a:bodyPr vert="horz" wrap="square" lIns="0" tIns="8659" rIns="0" bIns="0" rtlCol="0">
            <a:spAutoFit/>
          </a:bodyPr>
          <a:lstStyle/>
          <a:p>
            <a:pPr marL="8659" marR="0" lvl="0" indent="0" algn="l" defTabSz="914400" rtl="0" eaLnBrk="1" fontAlgn="base" latinLnBrk="0" hangingPunct="1">
              <a:lnSpc>
                <a:spcPct val="100000"/>
              </a:lnSpc>
              <a:spcBef>
                <a:spcPts val="68"/>
              </a:spcBef>
              <a:spcAft>
                <a:spcPct val="0"/>
              </a:spcAft>
              <a:buClrTx/>
              <a:buSzTx/>
              <a:buFontTx/>
              <a:buNone/>
              <a:tabLst/>
              <a:defRPr/>
            </a:pPr>
            <a:r>
              <a:rPr kumimoji="0"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Galileo</a:t>
            </a:r>
            <a:r>
              <a:rPr kumimoji="0" sz="1600" b="1" i="0" u="none" strike="noStrike" kern="1200" cap="none" spc="-37"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is</a:t>
            </a:r>
            <a:r>
              <a:rPr kumimoji="0" sz="1600" b="1" i="0" u="none" strike="noStrike" kern="1200" cap="none" spc="-24"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in-network</a:t>
            </a:r>
            <a:r>
              <a:rPr kumimoji="0" sz="1600" b="1" i="0" u="none" strike="noStrike" kern="1200" cap="none" spc="-24"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for</a:t>
            </a:r>
            <a:r>
              <a:rPr kumimoji="0" sz="1600" b="1" i="0" u="none" strike="noStrike" kern="1200" cap="none" spc="-24" normalizeH="0" baseline="0" noProof="0" dirty="0">
                <a:ln>
                  <a:noFill/>
                </a:ln>
                <a:solidFill>
                  <a:srgbClr val="15113A"/>
                </a:solidFill>
                <a:effectLst/>
                <a:uLnTx/>
                <a:uFillTx/>
                <a:latin typeface="Arial" panose="020B0604020202020204"/>
                <a:ea typeface="+mn-ea"/>
                <a:cs typeface="Palatino Linotype"/>
              </a:rPr>
              <a:t> </a:t>
            </a:r>
            <a:endParaRPr kumimoji="0" lang="en-US" sz="1600" b="1" i="0" u="none" strike="noStrike" kern="1200" cap="none" spc="-24" normalizeH="0" baseline="0" noProof="0" dirty="0">
              <a:ln>
                <a:noFill/>
              </a:ln>
              <a:solidFill>
                <a:srgbClr val="15113A"/>
              </a:solidFill>
              <a:effectLst/>
              <a:uLnTx/>
              <a:uFillTx/>
              <a:latin typeface="Arial" panose="020B0604020202020204"/>
              <a:ea typeface="+mn-ea"/>
              <a:cs typeface="Palatino Linotype"/>
            </a:endParaRPr>
          </a:p>
          <a:p>
            <a:pPr marL="8659" marR="0" lvl="0" indent="0" algn="l" defTabSz="914400" rtl="0" eaLnBrk="1" fontAlgn="base" latinLnBrk="0" hangingPunct="1">
              <a:lnSpc>
                <a:spcPct val="100000"/>
              </a:lnSpc>
              <a:spcBef>
                <a:spcPts val="68"/>
              </a:spcBef>
              <a:spcAft>
                <a:spcPct val="0"/>
              </a:spcAft>
              <a:buClrTx/>
              <a:buSzTx/>
              <a:buFontTx/>
              <a:buNone/>
              <a:tabLst/>
              <a:defRPr/>
            </a:pPr>
            <a:r>
              <a:rPr kumimoji="0"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Blue</a:t>
            </a:r>
            <a:r>
              <a:rPr kumimoji="0" sz="1600" b="1" i="0" u="none" strike="noStrike" kern="1200" cap="none" spc="-20"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7" normalizeH="0" baseline="0" noProof="0" dirty="0">
                <a:ln>
                  <a:noFill/>
                </a:ln>
                <a:solidFill>
                  <a:srgbClr val="15113A"/>
                </a:solidFill>
                <a:effectLst/>
                <a:uLnTx/>
                <a:uFillTx/>
                <a:latin typeface="Arial" panose="020B0604020202020204"/>
                <a:ea typeface="+mn-ea"/>
                <a:cs typeface="Palatino Linotype"/>
              </a:rPr>
              <a:t>Cross</a:t>
            </a:r>
            <a:r>
              <a:rPr kumimoji="0" sz="1600" b="1" i="0" u="none" strike="noStrike" kern="1200" cap="none" spc="-24"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and</a:t>
            </a:r>
            <a:r>
              <a:rPr kumimoji="0" sz="1600" b="1" i="0" u="none" strike="noStrike" kern="1200" cap="none" spc="-24"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Blue</a:t>
            </a:r>
            <a:r>
              <a:rPr kumimoji="0" sz="1600" b="1" i="0" u="none" strike="noStrike" kern="1200" cap="none" spc="-24"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Shield</a:t>
            </a:r>
            <a:r>
              <a:rPr kumimoji="0" sz="1600" b="1" i="0" u="none" strike="noStrike" kern="1200" cap="none" spc="-24"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of</a:t>
            </a:r>
            <a:r>
              <a:rPr kumimoji="0" sz="1600" b="1" i="0" u="none" strike="noStrike" kern="1200" cap="none" spc="-24"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68" normalizeH="0" baseline="0" noProof="0" dirty="0">
                <a:ln>
                  <a:noFill/>
                </a:ln>
                <a:solidFill>
                  <a:srgbClr val="15113A"/>
                </a:solidFill>
                <a:effectLst/>
                <a:uLnTx/>
                <a:uFillTx/>
                <a:latin typeface="Arial" panose="020B0604020202020204"/>
                <a:ea typeface="+mn-ea"/>
                <a:cs typeface="Palatino Linotype"/>
              </a:rPr>
              <a:t>New</a:t>
            </a:r>
            <a:r>
              <a:rPr kumimoji="0" sz="1600" b="1" i="0" u="none" strike="noStrike" kern="1200" cap="none" spc="-10"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7" normalizeH="0" baseline="0" noProof="0" dirty="0">
                <a:ln>
                  <a:noFill/>
                </a:ln>
                <a:solidFill>
                  <a:srgbClr val="15113A"/>
                </a:solidFill>
                <a:effectLst/>
                <a:uLnTx/>
                <a:uFillTx/>
                <a:latin typeface="Arial" panose="020B0604020202020204"/>
                <a:ea typeface="+mn-ea"/>
                <a:cs typeface="Palatino Linotype"/>
              </a:rPr>
              <a:t>Mexico</a:t>
            </a:r>
            <a:r>
              <a:rPr kumimoji="0" sz="1600" b="1" i="0" u="none" strike="noStrike" kern="1200" cap="none" spc="-20" normalizeH="0" baseline="0" noProof="0" dirty="0">
                <a:ln>
                  <a:noFill/>
                </a:ln>
                <a:solidFill>
                  <a:srgbClr val="15113A"/>
                </a:solidFill>
                <a:effectLst/>
                <a:uLnTx/>
                <a:uFillTx/>
                <a:latin typeface="Arial" panose="020B0604020202020204"/>
                <a:ea typeface="+mn-ea"/>
                <a:cs typeface="Palatino Linotype"/>
              </a:rPr>
              <a:t> </a:t>
            </a:r>
            <a:r>
              <a:rPr kumimoji="0" sz="1600" b="1" i="0" u="none" strike="noStrike" kern="1200" cap="none" spc="-7" normalizeH="0" baseline="0" noProof="0" dirty="0">
                <a:ln>
                  <a:noFill/>
                </a:ln>
                <a:solidFill>
                  <a:srgbClr val="15113A"/>
                </a:solidFill>
                <a:effectLst/>
                <a:uLnTx/>
                <a:uFillTx/>
                <a:latin typeface="Arial" panose="020B0604020202020204"/>
                <a:ea typeface="+mn-ea"/>
                <a:cs typeface="Palatino Linotype"/>
              </a:rPr>
              <a:t>Members</a:t>
            </a:r>
            <a:endParaRPr kumimoji="0" sz="1600" b="1" i="0" u="none" strike="noStrike" kern="1200" cap="none" spc="0" normalizeH="0" baseline="0" noProof="0" dirty="0">
              <a:ln>
                <a:noFill/>
              </a:ln>
              <a:solidFill>
                <a:srgbClr val="1E1E1E"/>
              </a:solidFill>
              <a:effectLst/>
              <a:uLnTx/>
              <a:uFillTx/>
              <a:latin typeface="Arial" panose="020B0604020202020204"/>
              <a:ea typeface="+mn-ea"/>
              <a:cs typeface="Palatino Linotype"/>
            </a:endParaRPr>
          </a:p>
        </p:txBody>
      </p:sp>
      <p:sp>
        <p:nvSpPr>
          <p:cNvPr id="36" name="object 34">
            <a:extLst>
              <a:ext uri="{FF2B5EF4-FFF2-40B4-BE49-F238E27FC236}">
                <a16:creationId xmlns:a16="http://schemas.microsoft.com/office/drawing/2014/main" id="{81373B2F-7387-4493-06F2-0498D46B9BD2}"/>
              </a:ext>
            </a:extLst>
          </p:cNvPr>
          <p:cNvSpPr txBox="1"/>
          <p:nvPr/>
        </p:nvSpPr>
        <p:spPr>
          <a:xfrm>
            <a:off x="2469584" y="4796489"/>
            <a:ext cx="3728705" cy="218673"/>
          </a:xfrm>
          <a:prstGeom prst="rect">
            <a:avLst/>
          </a:prstGeom>
        </p:spPr>
        <p:txBody>
          <a:bodyPr vert="horz" wrap="square" lIns="0" tIns="8659" rIns="0" bIns="0" rtlCol="0">
            <a:spAutoFit/>
          </a:bodyPr>
          <a:lstStyle/>
          <a:p>
            <a:pPr marL="8659" marR="0" lvl="0" indent="0" algn="l" defTabSz="914400" rtl="0" eaLnBrk="1" fontAlgn="base" latinLnBrk="0" hangingPunct="1">
              <a:lnSpc>
                <a:spcPct val="100000"/>
              </a:lnSpc>
              <a:spcBef>
                <a:spcPts val="68"/>
              </a:spcBef>
              <a:spcAft>
                <a:spcPct val="0"/>
              </a:spcAft>
              <a:buClrTx/>
              <a:buSzTx/>
              <a:buFontTx/>
              <a:buNone/>
              <a:tabLst/>
              <a:defRPr/>
            </a:pPr>
            <a:r>
              <a:rPr kumimoji="0" sz="1364" b="1" i="0" u="none" strike="noStrike" kern="1200" cap="none" spc="-92" normalizeH="0" baseline="0" noProof="0" dirty="0">
                <a:ln>
                  <a:noFill/>
                </a:ln>
                <a:solidFill>
                  <a:srgbClr val="15113A"/>
                </a:solidFill>
                <a:effectLst/>
                <a:uLnTx/>
                <a:uFillTx/>
                <a:latin typeface="Book Antiqua"/>
                <a:ea typeface="+mn-ea"/>
                <a:cs typeface="Book Antiqua"/>
              </a:rPr>
              <a:t>Enroll</a:t>
            </a:r>
            <a:r>
              <a:rPr kumimoji="0" sz="1364" b="1" i="0" u="none" strike="noStrike" kern="1200" cap="none" spc="-106" normalizeH="0" baseline="0" noProof="0" dirty="0">
                <a:ln>
                  <a:noFill/>
                </a:ln>
                <a:solidFill>
                  <a:srgbClr val="15113A"/>
                </a:solidFill>
                <a:effectLst/>
                <a:uLnTx/>
                <a:uFillTx/>
                <a:latin typeface="Book Antiqua"/>
                <a:ea typeface="+mn-ea"/>
                <a:cs typeface="Book Antiqua"/>
              </a:rPr>
              <a:t> </a:t>
            </a:r>
            <a:r>
              <a:rPr kumimoji="0" sz="1364" b="1" i="0" u="none" strike="noStrike" kern="1200" cap="none" spc="-198" normalizeH="0" baseline="0" noProof="0" dirty="0">
                <a:ln>
                  <a:noFill/>
                </a:ln>
                <a:solidFill>
                  <a:srgbClr val="15113A"/>
                </a:solidFill>
                <a:effectLst/>
                <a:uLnTx/>
                <a:uFillTx/>
                <a:latin typeface="Book Antiqua"/>
                <a:ea typeface="+mn-ea"/>
                <a:cs typeface="Book Antiqua"/>
              </a:rPr>
              <a:t>Now:</a:t>
            </a:r>
            <a:endParaRPr kumimoji="0" sz="1364" b="1" i="0" u="none" strike="noStrike" kern="1200" cap="none" spc="0" normalizeH="0" baseline="0" noProof="0" dirty="0">
              <a:ln>
                <a:noFill/>
              </a:ln>
              <a:solidFill>
                <a:srgbClr val="1E1E1E"/>
              </a:solidFill>
              <a:effectLst/>
              <a:uLnTx/>
              <a:uFillTx/>
              <a:latin typeface="Book Antiqua"/>
              <a:ea typeface="+mn-ea"/>
              <a:cs typeface="Book Antiqua"/>
            </a:endParaRPr>
          </a:p>
        </p:txBody>
      </p:sp>
      <p:grpSp>
        <p:nvGrpSpPr>
          <p:cNvPr id="37" name="object 36">
            <a:extLst>
              <a:ext uri="{FF2B5EF4-FFF2-40B4-BE49-F238E27FC236}">
                <a16:creationId xmlns:a16="http://schemas.microsoft.com/office/drawing/2014/main" id="{810B9AF1-189F-95D2-AE23-05ECB6001946}"/>
              </a:ext>
            </a:extLst>
          </p:cNvPr>
          <p:cNvGrpSpPr/>
          <p:nvPr/>
        </p:nvGrpSpPr>
        <p:grpSpPr>
          <a:xfrm>
            <a:off x="2320770" y="5092442"/>
            <a:ext cx="5299364" cy="708746"/>
            <a:chOff x="0" y="8381775"/>
            <a:chExt cx="7772400" cy="1039494"/>
          </a:xfrm>
        </p:grpSpPr>
        <p:sp>
          <p:nvSpPr>
            <p:cNvPr id="41" name="object 41">
              <a:extLst>
                <a:ext uri="{FF2B5EF4-FFF2-40B4-BE49-F238E27FC236}">
                  <a16:creationId xmlns:a16="http://schemas.microsoft.com/office/drawing/2014/main" id="{F837E7C9-880A-982E-5966-64D0226B8046}"/>
                </a:ext>
              </a:extLst>
            </p:cNvPr>
            <p:cNvSpPr/>
            <p:nvPr/>
          </p:nvSpPr>
          <p:spPr>
            <a:xfrm>
              <a:off x="0" y="8381775"/>
              <a:ext cx="7772400" cy="1039494"/>
            </a:xfrm>
            <a:custGeom>
              <a:avLst/>
              <a:gdLst/>
              <a:ahLst/>
              <a:cxnLst/>
              <a:rect l="l" t="t" r="r" b="b"/>
              <a:pathLst>
                <a:path w="7772400" h="1039495">
                  <a:moveTo>
                    <a:pt x="7772400" y="0"/>
                  </a:moveTo>
                  <a:lnTo>
                    <a:pt x="0" y="0"/>
                  </a:lnTo>
                  <a:lnTo>
                    <a:pt x="0" y="1038898"/>
                  </a:lnTo>
                  <a:lnTo>
                    <a:pt x="7772400" y="1038898"/>
                  </a:lnTo>
                  <a:lnTo>
                    <a:pt x="7772400" y="0"/>
                  </a:lnTo>
                  <a:close/>
                </a:path>
              </a:pathLst>
            </a:custGeom>
            <a:solidFill>
              <a:schemeClr val="tx2">
                <a:lumMod val="20000"/>
                <a:lumOff val="80000"/>
              </a:schemeClr>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364" b="1" i="0" u="none" strike="noStrike" kern="1200" cap="none" spc="0" normalizeH="0" baseline="0" noProof="0" dirty="0">
                <a:ln>
                  <a:noFill/>
                </a:ln>
                <a:solidFill>
                  <a:srgbClr val="1E1E1E"/>
                </a:solidFill>
                <a:effectLst/>
                <a:uLnTx/>
                <a:uFillTx/>
                <a:latin typeface="Arial" charset="0"/>
                <a:ea typeface="+mn-ea"/>
                <a:cs typeface="+mn-cs"/>
              </a:endParaRPr>
            </a:p>
          </p:txBody>
        </p:sp>
        <p:pic>
          <p:nvPicPr>
            <p:cNvPr id="42" name="object 42">
              <a:extLst>
                <a:ext uri="{FF2B5EF4-FFF2-40B4-BE49-F238E27FC236}">
                  <a16:creationId xmlns:a16="http://schemas.microsoft.com/office/drawing/2014/main" id="{AEA1970D-9AC4-49ED-F6EB-0C7357D2FF48}"/>
                </a:ext>
              </a:extLst>
            </p:cNvPr>
            <p:cNvPicPr/>
            <p:nvPr/>
          </p:nvPicPr>
          <p:blipFill>
            <a:blip r:embed="rId6" cstate="print"/>
            <a:stretch>
              <a:fillRect/>
            </a:stretch>
          </p:blipFill>
          <p:spPr>
            <a:xfrm>
              <a:off x="7056896" y="8659866"/>
              <a:ext cx="524143" cy="524143"/>
            </a:xfrm>
            <a:prstGeom prst="rect">
              <a:avLst/>
            </a:prstGeom>
          </p:spPr>
        </p:pic>
        <p:sp>
          <p:nvSpPr>
            <p:cNvPr id="43" name="object 43">
              <a:extLst>
                <a:ext uri="{FF2B5EF4-FFF2-40B4-BE49-F238E27FC236}">
                  <a16:creationId xmlns:a16="http://schemas.microsoft.com/office/drawing/2014/main" id="{240134EB-6297-2628-F92C-C23017D7BF7E}"/>
                </a:ext>
              </a:extLst>
            </p:cNvPr>
            <p:cNvSpPr/>
            <p:nvPr/>
          </p:nvSpPr>
          <p:spPr>
            <a:xfrm>
              <a:off x="4602931" y="8541143"/>
              <a:ext cx="0" cy="606426"/>
            </a:xfrm>
            <a:custGeom>
              <a:avLst/>
              <a:gdLst/>
              <a:ahLst/>
              <a:cxnLst/>
              <a:rect l="l" t="t" r="r" b="b"/>
              <a:pathLst>
                <a:path h="606425">
                  <a:moveTo>
                    <a:pt x="0" y="0"/>
                  </a:moveTo>
                  <a:lnTo>
                    <a:pt x="0" y="605998"/>
                  </a:lnTo>
                </a:path>
              </a:pathLst>
            </a:custGeom>
            <a:ln w="9524">
              <a:solidFill>
                <a:srgbClr val="141339"/>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364" b="1" i="0" u="none" strike="noStrike" kern="1200" cap="none" spc="0" normalizeH="0" baseline="0" noProof="0">
                <a:ln>
                  <a:noFill/>
                </a:ln>
                <a:solidFill>
                  <a:srgbClr val="1E1E1E"/>
                </a:solidFill>
                <a:effectLst/>
                <a:uLnTx/>
                <a:uFillTx/>
                <a:latin typeface="Arial" charset="0"/>
                <a:ea typeface="+mn-ea"/>
                <a:cs typeface="+mn-cs"/>
              </a:endParaRPr>
            </a:p>
          </p:txBody>
        </p:sp>
      </p:grpSp>
      <p:sp>
        <p:nvSpPr>
          <p:cNvPr id="44" name="object 44">
            <a:extLst>
              <a:ext uri="{FF2B5EF4-FFF2-40B4-BE49-F238E27FC236}">
                <a16:creationId xmlns:a16="http://schemas.microsoft.com/office/drawing/2014/main" id="{2CFCECFD-6647-AFB2-DE44-6675D96D589A}"/>
              </a:ext>
            </a:extLst>
          </p:cNvPr>
          <p:cNvSpPr txBox="1"/>
          <p:nvPr/>
        </p:nvSpPr>
        <p:spPr>
          <a:xfrm>
            <a:off x="3114814" y="5236683"/>
            <a:ext cx="2298122" cy="449633"/>
          </a:xfrm>
          <a:prstGeom prst="rect">
            <a:avLst/>
          </a:prstGeom>
        </p:spPr>
        <p:txBody>
          <a:bodyPr vert="horz" wrap="square" lIns="0" tIns="8659" rIns="0" bIns="0" rtlCol="0">
            <a:spAutoFit/>
          </a:bodyPr>
          <a:lstStyle/>
          <a:p>
            <a:pPr marL="8659" marR="0" lvl="0" indent="0" algn="l" defTabSz="914400" rtl="0" eaLnBrk="1" fontAlgn="base" latinLnBrk="0" hangingPunct="1">
              <a:lnSpc>
                <a:spcPct val="100000"/>
              </a:lnSpc>
              <a:spcBef>
                <a:spcPts val="68"/>
              </a:spcBef>
              <a:spcAft>
                <a:spcPct val="0"/>
              </a:spcAft>
              <a:buClrTx/>
              <a:buSzTx/>
              <a:buFontTx/>
              <a:buNone/>
              <a:tabLst/>
              <a:defRPr/>
            </a:pPr>
            <a:r>
              <a:rPr kumimoji="0" sz="955" b="1" i="0" u="none" strike="noStrike" kern="1200" cap="none" spc="0" normalizeH="0" baseline="0" noProof="0" dirty="0">
                <a:ln>
                  <a:noFill/>
                </a:ln>
                <a:solidFill>
                  <a:srgbClr val="141339"/>
                </a:solidFill>
                <a:effectLst/>
                <a:uLnTx/>
                <a:uFillTx/>
                <a:latin typeface="Trebuchet MS"/>
                <a:ea typeface="+mn-ea"/>
                <a:cs typeface="Trebuchet MS"/>
              </a:rPr>
              <a:t>Scan</a:t>
            </a:r>
            <a:r>
              <a:rPr kumimoji="0" sz="955" b="1" i="0" u="none" strike="noStrike" kern="1200" cap="none" spc="-34" normalizeH="0" baseline="0" noProof="0" dirty="0">
                <a:ln>
                  <a:noFill/>
                </a:ln>
                <a:solidFill>
                  <a:srgbClr val="141339"/>
                </a:solidFill>
                <a:effectLst/>
                <a:uLnTx/>
                <a:uFillTx/>
                <a:latin typeface="Trebuchet MS"/>
                <a:ea typeface="+mn-ea"/>
                <a:cs typeface="Trebuchet MS"/>
              </a:rPr>
              <a:t> </a:t>
            </a:r>
            <a:r>
              <a:rPr kumimoji="0" sz="955" b="1" i="0" u="none" strike="noStrike" kern="1200" cap="none" spc="-48" normalizeH="0" baseline="0" noProof="0" dirty="0">
                <a:ln>
                  <a:noFill/>
                </a:ln>
                <a:solidFill>
                  <a:srgbClr val="141339"/>
                </a:solidFill>
                <a:effectLst/>
                <a:uLnTx/>
                <a:uFillTx/>
                <a:latin typeface="Trebuchet MS"/>
                <a:ea typeface="+mn-ea"/>
                <a:cs typeface="Trebuchet MS"/>
              </a:rPr>
              <a:t>the</a:t>
            </a:r>
            <a:r>
              <a:rPr kumimoji="0" sz="955" b="1" i="0" u="none" strike="noStrike" kern="1200" cap="none" spc="-31" normalizeH="0" baseline="0" noProof="0" dirty="0">
                <a:ln>
                  <a:noFill/>
                </a:ln>
                <a:solidFill>
                  <a:srgbClr val="141339"/>
                </a:solidFill>
                <a:effectLst/>
                <a:uLnTx/>
                <a:uFillTx/>
                <a:latin typeface="Trebuchet MS"/>
                <a:ea typeface="+mn-ea"/>
                <a:cs typeface="Trebuchet MS"/>
              </a:rPr>
              <a:t> </a:t>
            </a:r>
            <a:r>
              <a:rPr kumimoji="0" sz="955" b="1" i="0" u="none" strike="noStrike" kern="1200" cap="none" spc="0" normalizeH="0" baseline="0" noProof="0" dirty="0">
                <a:ln>
                  <a:noFill/>
                </a:ln>
                <a:solidFill>
                  <a:srgbClr val="141339"/>
                </a:solidFill>
                <a:effectLst/>
                <a:uLnTx/>
                <a:uFillTx/>
                <a:latin typeface="Trebuchet MS"/>
                <a:ea typeface="+mn-ea"/>
                <a:cs typeface="Trebuchet MS"/>
              </a:rPr>
              <a:t>QR</a:t>
            </a:r>
            <a:r>
              <a:rPr kumimoji="0" sz="955" b="1" i="0" u="none" strike="noStrike" kern="1200" cap="none" spc="-31" normalizeH="0" baseline="0" noProof="0" dirty="0">
                <a:ln>
                  <a:noFill/>
                </a:ln>
                <a:solidFill>
                  <a:srgbClr val="141339"/>
                </a:solidFill>
                <a:effectLst/>
                <a:uLnTx/>
                <a:uFillTx/>
                <a:latin typeface="Trebuchet MS"/>
                <a:ea typeface="+mn-ea"/>
                <a:cs typeface="Trebuchet MS"/>
              </a:rPr>
              <a:t> </a:t>
            </a:r>
            <a:r>
              <a:rPr kumimoji="0" sz="955" b="1" i="0" u="none" strike="noStrike" kern="1200" cap="none" spc="-14" normalizeH="0" baseline="0" noProof="0" dirty="0">
                <a:ln>
                  <a:noFill/>
                </a:ln>
                <a:solidFill>
                  <a:srgbClr val="141339"/>
                </a:solidFill>
                <a:effectLst/>
                <a:uLnTx/>
                <a:uFillTx/>
                <a:latin typeface="Trebuchet MS"/>
                <a:ea typeface="+mn-ea"/>
                <a:cs typeface="Trebuchet MS"/>
              </a:rPr>
              <a:t>code</a:t>
            </a:r>
            <a:r>
              <a:rPr kumimoji="0" sz="955" b="1" i="0" u="none" strike="noStrike" kern="1200" cap="none" spc="-34" normalizeH="0" baseline="0" noProof="0" dirty="0">
                <a:ln>
                  <a:noFill/>
                </a:ln>
                <a:solidFill>
                  <a:srgbClr val="141339"/>
                </a:solidFill>
                <a:effectLst/>
                <a:uLnTx/>
                <a:uFillTx/>
                <a:latin typeface="Trebuchet MS"/>
                <a:ea typeface="+mn-ea"/>
                <a:cs typeface="Trebuchet MS"/>
              </a:rPr>
              <a:t> </a:t>
            </a:r>
            <a:r>
              <a:rPr kumimoji="0" sz="955" b="1" i="0" u="none" strike="noStrike" kern="1200" cap="none" spc="-27" normalizeH="0" baseline="0" noProof="0" dirty="0">
                <a:ln>
                  <a:noFill/>
                </a:ln>
                <a:solidFill>
                  <a:srgbClr val="141339"/>
                </a:solidFill>
                <a:effectLst/>
                <a:uLnTx/>
                <a:uFillTx/>
                <a:latin typeface="Trebuchet MS"/>
                <a:ea typeface="+mn-ea"/>
                <a:cs typeface="Trebuchet MS"/>
              </a:rPr>
              <a:t>with</a:t>
            </a:r>
            <a:r>
              <a:rPr kumimoji="0" sz="955" b="1" i="0" u="none" strike="noStrike" kern="1200" cap="none" spc="-34" normalizeH="0" baseline="0" noProof="0" dirty="0">
                <a:ln>
                  <a:noFill/>
                </a:ln>
                <a:solidFill>
                  <a:srgbClr val="141339"/>
                </a:solidFill>
                <a:effectLst/>
                <a:uLnTx/>
                <a:uFillTx/>
                <a:latin typeface="Trebuchet MS"/>
                <a:ea typeface="+mn-ea"/>
                <a:cs typeface="Trebuchet MS"/>
              </a:rPr>
              <a:t> </a:t>
            </a:r>
            <a:r>
              <a:rPr kumimoji="0" sz="955" b="1" i="0" u="none" strike="noStrike" kern="1200" cap="none" spc="-14" normalizeH="0" baseline="0" noProof="0" dirty="0">
                <a:ln>
                  <a:noFill/>
                </a:ln>
                <a:solidFill>
                  <a:srgbClr val="141339"/>
                </a:solidFill>
                <a:effectLst/>
                <a:uLnTx/>
                <a:uFillTx/>
                <a:latin typeface="Trebuchet MS"/>
                <a:ea typeface="+mn-ea"/>
                <a:cs typeface="Trebuchet MS"/>
              </a:rPr>
              <a:t>your</a:t>
            </a:r>
            <a:r>
              <a:rPr kumimoji="0" sz="955" b="1" i="0" u="none" strike="noStrike" kern="1200" cap="none" spc="-34" normalizeH="0" baseline="0" noProof="0" dirty="0">
                <a:ln>
                  <a:noFill/>
                </a:ln>
                <a:solidFill>
                  <a:srgbClr val="141339"/>
                </a:solidFill>
                <a:effectLst/>
                <a:uLnTx/>
                <a:uFillTx/>
                <a:latin typeface="Trebuchet MS"/>
                <a:ea typeface="+mn-ea"/>
                <a:cs typeface="Trebuchet MS"/>
              </a:rPr>
              <a:t> </a:t>
            </a:r>
            <a:r>
              <a:rPr kumimoji="0" sz="955" b="1" i="0" u="none" strike="noStrike" kern="1200" cap="none" spc="0" normalizeH="0" baseline="0" noProof="0" dirty="0">
                <a:ln>
                  <a:noFill/>
                </a:ln>
                <a:solidFill>
                  <a:srgbClr val="141339"/>
                </a:solidFill>
                <a:effectLst/>
                <a:uLnTx/>
                <a:uFillTx/>
                <a:latin typeface="Trebuchet MS"/>
                <a:ea typeface="+mn-ea"/>
                <a:cs typeface="Trebuchet MS"/>
              </a:rPr>
              <a:t>phone</a:t>
            </a:r>
            <a:r>
              <a:rPr kumimoji="0" sz="955" b="1" i="0" u="none" strike="noStrike" kern="1200" cap="none" spc="-34" normalizeH="0" baseline="0" noProof="0" dirty="0">
                <a:ln>
                  <a:noFill/>
                </a:ln>
                <a:solidFill>
                  <a:srgbClr val="141339"/>
                </a:solidFill>
                <a:effectLst/>
                <a:uLnTx/>
                <a:uFillTx/>
                <a:latin typeface="Trebuchet MS"/>
                <a:ea typeface="+mn-ea"/>
                <a:cs typeface="Trebuchet MS"/>
              </a:rPr>
              <a:t> </a:t>
            </a:r>
            <a:r>
              <a:rPr kumimoji="0" sz="955" b="1" i="0" u="none" strike="noStrike" kern="1200" cap="none" spc="-7" normalizeH="0" baseline="0" noProof="0" dirty="0">
                <a:ln>
                  <a:noFill/>
                </a:ln>
                <a:solidFill>
                  <a:srgbClr val="141339"/>
                </a:solidFill>
                <a:effectLst/>
                <a:uLnTx/>
                <a:uFillTx/>
                <a:latin typeface="Trebuchet MS"/>
                <a:ea typeface="+mn-ea"/>
                <a:cs typeface="Trebuchet MS"/>
              </a:rPr>
              <a:t>camera</a:t>
            </a:r>
            <a:endParaRPr kumimoji="0" sz="955" b="1" i="0" u="none" strike="noStrike" kern="1200" cap="none" spc="0" normalizeH="0" baseline="0" noProof="0" dirty="0">
              <a:ln>
                <a:noFill/>
              </a:ln>
              <a:solidFill>
                <a:srgbClr val="1E1E1E"/>
              </a:solidFill>
              <a:effectLst/>
              <a:uLnTx/>
              <a:uFillTx/>
              <a:latin typeface="Trebuchet MS"/>
              <a:ea typeface="+mn-ea"/>
              <a:cs typeface="Trebuchet MS"/>
            </a:endParaRPr>
          </a:p>
          <a:p>
            <a:pPr marL="8659" marR="0" lvl="0" indent="0" algn="l" defTabSz="914400" rtl="0" eaLnBrk="1" fontAlgn="base" latinLnBrk="0" hangingPunct="1">
              <a:lnSpc>
                <a:spcPct val="100000"/>
              </a:lnSpc>
              <a:spcBef>
                <a:spcPct val="0"/>
              </a:spcBef>
              <a:spcAft>
                <a:spcPct val="0"/>
              </a:spcAft>
              <a:buClrTx/>
              <a:buSzTx/>
              <a:buFontTx/>
              <a:buNone/>
              <a:tabLst/>
              <a:defRPr/>
            </a:pPr>
            <a:r>
              <a:rPr kumimoji="0" sz="955" b="1" i="0" u="none" strike="noStrike" kern="1200" cap="none" spc="-37" normalizeH="0" baseline="0" noProof="0" dirty="0">
                <a:ln>
                  <a:noFill/>
                </a:ln>
                <a:solidFill>
                  <a:srgbClr val="141339"/>
                </a:solidFill>
                <a:effectLst/>
                <a:uLnTx/>
                <a:uFillTx/>
                <a:latin typeface="Trebuchet MS"/>
                <a:ea typeface="+mn-ea"/>
                <a:cs typeface="Trebuchet MS"/>
              </a:rPr>
              <a:t>or</a:t>
            </a:r>
            <a:r>
              <a:rPr kumimoji="0" sz="955" b="1" i="0" u="none" strike="noStrike" kern="1200" cap="none" spc="-48" normalizeH="0" baseline="0" noProof="0" dirty="0">
                <a:ln>
                  <a:noFill/>
                </a:ln>
                <a:solidFill>
                  <a:srgbClr val="141339"/>
                </a:solidFill>
                <a:effectLst/>
                <a:uLnTx/>
                <a:uFillTx/>
                <a:latin typeface="Trebuchet MS"/>
                <a:ea typeface="+mn-ea"/>
                <a:cs typeface="Trebuchet MS"/>
              </a:rPr>
              <a:t> </a:t>
            </a:r>
            <a:r>
              <a:rPr kumimoji="0" sz="955" b="1" i="0" u="none" strike="noStrike" kern="1200" cap="none" spc="-24" normalizeH="0" baseline="0" noProof="0" dirty="0">
                <a:ln>
                  <a:noFill/>
                </a:ln>
                <a:solidFill>
                  <a:srgbClr val="141339"/>
                </a:solidFill>
                <a:effectLst/>
                <a:uLnTx/>
                <a:uFillTx/>
                <a:latin typeface="Trebuchet MS"/>
                <a:ea typeface="+mn-ea"/>
                <a:cs typeface="Trebuchet MS"/>
              </a:rPr>
              <a:t>visit:</a:t>
            </a:r>
            <a:r>
              <a:rPr kumimoji="0" sz="955" b="1" i="0" u="none" strike="noStrike" kern="1200" cap="none" spc="-44" normalizeH="0" baseline="0" noProof="0" dirty="0">
                <a:ln>
                  <a:noFill/>
                </a:ln>
                <a:solidFill>
                  <a:srgbClr val="141339"/>
                </a:solidFill>
                <a:effectLst/>
                <a:uLnTx/>
                <a:uFillTx/>
                <a:latin typeface="Trebuchet MS"/>
                <a:ea typeface="+mn-ea"/>
                <a:cs typeface="Trebuchet MS"/>
              </a:rPr>
              <a:t> </a:t>
            </a:r>
            <a:r>
              <a:rPr kumimoji="0" sz="955" b="1" i="0" u="none" strike="noStrike" kern="1200" cap="none" spc="-7" normalizeH="0" baseline="0" noProof="0" dirty="0">
                <a:ln>
                  <a:noFill/>
                </a:ln>
                <a:solidFill>
                  <a:srgbClr val="141339"/>
                </a:solidFill>
                <a:effectLst/>
                <a:uLnTx/>
                <a:uFillTx/>
                <a:latin typeface="Trebuchet MS"/>
                <a:ea typeface="+mn-ea"/>
                <a:cs typeface="Trebuchet MS"/>
              </a:rPr>
              <a:t>galileo.health/bcbsnm</a:t>
            </a:r>
            <a:endParaRPr kumimoji="0" sz="955" b="1" i="0" u="none" strike="noStrike" kern="1200" cap="none" spc="0" normalizeH="0" baseline="0" noProof="0" dirty="0">
              <a:ln>
                <a:noFill/>
              </a:ln>
              <a:solidFill>
                <a:srgbClr val="1E1E1E"/>
              </a:solidFill>
              <a:effectLst/>
              <a:uLnTx/>
              <a:uFillTx/>
              <a:latin typeface="Trebuchet MS"/>
              <a:ea typeface="+mn-ea"/>
              <a:cs typeface="Trebuchet MS"/>
            </a:endParaRPr>
          </a:p>
        </p:txBody>
      </p:sp>
      <p:sp>
        <p:nvSpPr>
          <p:cNvPr id="45" name="object 47">
            <a:extLst>
              <a:ext uri="{FF2B5EF4-FFF2-40B4-BE49-F238E27FC236}">
                <a16:creationId xmlns:a16="http://schemas.microsoft.com/office/drawing/2014/main" id="{CBA7D1E9-E7B5-35E9-B664-842DDC6A983B}"/>
              </a:ext>
            </a:extLst>
          </p:cNvPr>
          <p:cNvSpPr txBox="1"/>
          <p:nvPr/>
        </p:nvSpPr>
        <p:spPr>
          <a:xfrm>
            <a:off x="5692175" y="5218764"/>
            <a:ext cx="1339561" cy="483938"/>
          </a:xfrm>
          <a:prstGeom prst="rect">
            <a:avLst/>
          </a:prstGeom>
        </p:spPr>
        <p:txBody>
          <a:bodyPr vert="horz" wrap="square" lIns="0" tIns="27709" rIns="0" bIns="0" rtlCol="0">
            <a:spAutoFit/>
          </a:bodyPr>
          <a:lstStyle/>
          <a:p>
            <a:pPr marL="8659" marR="0" lvl="0" indent="0" algn="l" defTabSz="914400" rtl="0" eaLnBrk="1" fontAlgn="base" latinLnBrk="0" hangingPunct="1">
              <a:lnSpc>
                <a:spcPct val="100000"/>
              </a:lnSpc>
              <a:spcBef>
                <a:spcPts val="218"/>
              </a:spcBef>
              <a:spcAft>
                <a:spcPct val="0"/>
              </a:spcAft>
              <a:buClrTx/>
              <a:buSzTx/>
              <a:buFontTx/>
              <a:buNone/>
              <a:tabLst/>
              <a:defRPr/>
            </a:pPr>
            <a:r>
              <a:rPr kumimoji="0" sz="750" b="1" i="0" u="none" strike="noStrike" kern="1200" cap="none" spc="-17" normalizeH="0" baseline="0" noProof="0" dirty="0">
                <a:ln>
                  <a:noFill/>
                </a:ln>
                <a:solidFill>
                  <a:srgbClr val="141339"/>
                </a:solidFill>
                <a:effectLst/>
                <a:uLnTx/>
                <a:uFillTx/>
                <a:latin typeface="Trebuchet MS"/>
                <a:ea typeface="+mn-ea"/>
                <a:cs typeface="Trebuchet MS"/>
              </a:rPr>
              <a:t>Need</a:t>
            </a:r>
            <a:r>
              <a:rPr kumimoji="0" sz="750" b="1" i="0" u="none" strike="noStrike" kern="1200" cap="none" spc="-34" normalizeH="0" baseline="0" noProof="0" dirty="0">
                <a:ln>
                  <a:noFill/>
                </a:ln>
                <a:solidFill>
                  <a:srgbClr val="141339"/>
                </a:solidFill>
                <a:effectLst/>
                <a:uLnTx/>
                <a:uFillTx/>
                <a:latin typeface="Trebuchet MS"/>
                <a:ea typeface="+mn-ea"/>
                <a:cs typeface="Trebuchet MS"/>
              </a:rPr>
              <a:t> </a:t>
            </a:r>
            <a:r>
              <a:rPr kumimoji="0" sz="750" b="1" i="0" u="none" strike="noStrike" kern="1200" cap="none" spc="-7" normalizeH="0" baseline="0" noProof="0" dirty="0">
                <a:ln>
                  <a:noFill/>
                </a:ln>
                <a:solidFill>
                  <a:srgbClr val="141339"/>
                </a:solidFill>
                <a:effectLst/>
                <a:uLnTx/>
                <a:uFillTx/>
                <a:latin typeface="Trebuchet MS"/>
                <a:ea typeface="+mn-ea"/>
                <a:cs typeface="Trebuchet MS"/>
              </a:rPr>
              <a:t>help?</a:t>
            </a:r>
            <a:endParaRPr kumimoji="0" sz="750" b="1" i="0" u="none" strike="noStrike" kern="1200" cap="none" spc="0" normalizeH="0" baseline="0" noProof="0" dirty="0">
              <a:ln>
                <a:noFill/>
              </a:ln>
              <a:solidFill>
                <a:srgbClr val="1E1E1E"/>
              </a:solidFill>
              <a:effectLst/>
              <a:uLnTx/>
              <a:uFillTx/>
              <a:latin typeface="Trebuchet MS"/>
              <a:ea typeface="+mn-ea"/>
              <a:cs typeface="Trebuchet MS"/>
            </a:endParaRPr>
          </a:p>
          <a:p>
            <a:pPr marL="8659" marR="0" lvl="0" indent="0" algn="l" defTabSz="914400" rtl="0" eaLnBrk="1" fontAlgn="base" latinLnBrk="0" hangingPunct="1">
              <a:lnSpc>
                <a:spcPct val="100000"/>
              </a:lnSpc>
              <a:spcBef>
                <a:spcPts val="139"/>
              </a:spcBef>
              <a:spcAft>
                <a:spcPct val="0"/>
              </a:spcAft>
              <a:buClrTx/>
              <a:buSzTx/>
              <a:buFontTx/>
              <a:buNone/>
              <a:tabLst/>
              <a:defRPr/>
            </a:pPr>
            <a:r>
              <a:rPr kumimoji="0" sz="682" b="1" i="0" u="none" strike="noStrike" kern="1200" cap="none" spc="-24" normalizeH="0" baseline="0" noProof="0" dirty="0">
                <a:ln>
                  <a:noFill/>
                </a:ln>
                <a:solidFill>
                  <a:srgbClr val="141339"/>
                </a:solidFill>
                <a:effectLst/>
                <a:uLnTx/>
                <a:uFillTx/>
                <a:latin typeface="Trebuchet MS"/>
                <a:ea typeface="+mn-ea"/>
                <a:cs typeface="Trebuchet MS"/>
              </a:rPr>
              <a:t>Call:</a:t>
            </a:r>
            <a:r>
              <a:rPr kumimoji="0" sz="682" b="1" i="0" u="none" strike="noStrike" kern="1200" cap="none" spc="-17" normalizeH="0" baseline="0" noProof="0" dirty="0">
                <a:ln>
                  <a:noFill/>
                </a:ln>
                <a:solidFill>
                  <a:srgbClr val="141339"/>
                </a:solidFill>
                <a:effectLst/>
                <a:uLnTx/>
                <a:uFillTx/>
                <a:latin typeface="Trebuchet MS"/>
                <a:ea typeface="+mn-ea"/>
                <a:cs typeface="Trebuchet MS"/>
              </a:rPr>
              <a:t> </a:t>
            </a:r>
            <a:r>
              <a:rPr kumimoji="0" sz="682" b="1" i="0" u="none" strike="noStrike" kern="1200" cap="none" spc="-14" normalizeH="0" baseline="0" noProof="0" dirty="0">
                <a:ln>
                  <a:noFill/>
                </a:ln>
                <a:solidFill>
                  <a:srgbClr val="141339"/>
                </a:solidFill>
                <a:effectLst/>
                <a:uLnTx/>
                <a:uFillTx/>
                <a:latin typeface="Trebuchet MS"/>
                <a:ea typeface="+mn-ea"/>
                <a:cs typeface="Trebuchet MS"/>
              </a:rPr>
              <a:t>(855) 648-8859</a:t>
            </a:r>
            <a:endParaRPr kumimoji="0" sz="682" b="1" i="0" u="none" strike="noStrike" kern="1200" cap="none" spc="0" normalizeH="0" baseline="0" noProof="0" dirty="0">
              <a:ln>
                <a:noFill/>
              </a:ln>
              <a:solidFill>
                <a:srgbClr val="1E1E1E"/>
              </a:solidFill>
              <a:effectLst/>
              <a:uLnTx/>
              <a:uFillTx/>
              <a:latin typeface="Trebuchet MS"/>
              <a:ea typeface="+mn-ea"/>
              <a:cs typeface="Trebuchet MS"/>
            </a:endParaRPr>
          </a:p>
          <a:p>
            <a:pPr marL="8659" marR="0" lvl="0" indent="0" algn="l" defTabSz="914400" rtl="0" eaLnBrk="1" fontAlgn="base" latinLnBrk="0" hangingPunct="1">
              <a:lnSpc>
                <a:spcPct val="100000"/>
              </a:lnSpc>
              <a:spcBef>
                <a:spcPts val="123"/>
              </a:spcBef>
              <a:spcAft>
                <a:spcPct val="0"/>
              </a:spcAft>
              <a:buClrTx/>
              <a:buSzTx/>
              <a:buFontTx/>
              <a:buNone/>
              <a:tabLst/>
              <a:defRPr/>
            </a:pPr>
            <a:r>
              <a:rPr kumimoji="0" sz="682" b="1" i="0" u="none" strike="noStrike" kern="1200" cap="none" spc="-27" normalizeH="0" baseline="0" noProof="0" dirty="0">
                <a:ln>
                  <a:noFill/>
                </a:ln>
                <a:solidFill>
                  <a:srgbClr val="141339"/>
                </a:solidFill>
                <a:effectLst/>
                <a:uLnTx/>
                <a:uFillTx/>
                <a:latin typeface="Trebuchet MS"/>
                <a:ea typeface="+mn-ea"/>
                <a:cs typeface="Trebuchet MS"/>
              </a:rPr>
              <a:t>Email:</a:t>
            </a:r>
            <a:r>
              <a:rPr kumimoji="0" sz="682" b="1" i="0" u="none" strike="noStrike" kern="1200" cap="none" spc="-17" normalizeH="0" baseline="0" noProof="0" dirty="0">
                <a:ln>
                  <a:noFill/>
                </a:ln>
                <a:solidFill>
                  <a:srgbClr val="141339"/>
                </a:solidFill>
                <a:effectLst/>
                <a:uLnTx/>
                <a:uFillTx/>
                <a:latin typeface="Trebuchet MS"/>
                <a:ea typeface="+mn-ea"/>
                <a:cs typeface="Trebuchet MS"/>
              </a:rPr>
              <a:t> </a:t>
            </a:r>
            <a:r>
              <a:rPr kumimoji="0" sz="682" b="1" i="0" u="none" strike="noStrike" kern="1200" cap="none" spc="-7" normalizeH="0" baseline="0" noProof="0" dirty="0">
                <a:ln>
                  <a:noFill/>
                </a:ln>
                <a:solidFill>
                  <a:srgbClr val="141339"/>
                </a:solidFill>
                <a:effectLst/>
                <a:uLnTx/>
                <a:uFillTx/>
                <a:latin typeface="Trebuchet MS"/>
                <a:ea typeface="+mn-ea"/>
                <a:cs typeface="Trebuchet MS"/>
                <a:hlinkClick r:id="rId7"/>
              </a:rPr>
              <a:t>support@galileohealth.com</a:t>
            </a:r>
            <a:endParaRPr kumimoji="0" sz="682" b="1" i="0" u="none" strike="noStrike" kern="1200" cap="none" spc="0" normalizeH="0" baseline="0" noProof="0" dirty="0">
              <a:ln>
                <a:noFill/>
              </a:ln>
              <a:solidFill>
                <a:srgbClr val="1E1E1E"/>
              </a:solidFill>
              <a:effectLst/>
              <a:uLnTx/>
              <a:uFillTx/>
              <a:latin typeface="Trebuchet MS"/>
              <a:ea typeface="+mn-ea"/>
              <a:cs typeface="Trebuchet MS"/>
            </a:endParaRPr>
          </a:p>
        </p:txBody>
      </p:sp>
      <p:pic>
        <p:nvPicPr>
          <p:cNvPr id="46" name="object 48">
            <a:extLst>
              <a:ext uri="{FF2B5EF4-FFF2-40B4-BE49-F238E27FC236}">
                <a16:creationId xmlns:a16="http://schemas.microsoft.com/office/drawing/2014/main" id="{77998529-6E9B-C8E4-6E92-746EC38BE0E4}"/>
              </a:ext>
            </a:extLst>
          </p:cNvPr>
          <p:cNvPicPr/>
          <p:nvPr/>
        </p:nvPicPr>
        <p:blipFill>
          <a:blip r:embed="rId8" cstate="print"/>
          <a:stretch>
            <a:fillRect/>
          </a:stretch>
        </p:blipFill>
        <p:spPr>
          <a:xfrm>
            <a:off x="2470159" y="5209520"/>
            <a:ext cx="528134" cy="528135"/>
          </a:xfrm>
          <a:prstGeom prst="rect">
            <a:avLst/>
          </a:prstGeom>
        </p:spPr>
      </p:pic>
    </p:spTree>
    <p:extLst>
      <p:ext uri="{BB962C8B-B14F-4D97-AF65-F5344CB8AC3E}">
        <p14:creationId xmlns:p14="http://schemas.microsoft.com/office/powerpoint/2010/main" val="1952216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46">
            <a:extLst>
              <a:ext uri="{FF2B5EF4-FFF2-40B4-BE49-F238E27FC236}">
                <a16:creationId xmlns:a16="http://schemas.microsoft.com/office/drawing/2014/main" id="{FF28C56B-5FC9-4F2C-205D-59081334F80B}"/>
              </a:ext>
            </a:extLst>
          </p:cNvPr>
          <p:cNvSpPr/>
          <p:nvPr/>
        </p:nvSpPr>
        <p:spPr>
          <a:xfrm>
            <a:off x="4683330" y="1205711"/>
            <a:ext cx="5996932" cy="5193535"/>
          </a:xfrm>
          <a:prstGeom prst="roundRect">
            <a:avLst/>
          </a:prstGeom>
          <a:solidFill>
            <a:srgbClr val="C3E0F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 name="Google Shape;233;p1">
            <a:extLst>
              <a:ext uri="{FF2B5EF4-FFF2-40B4-BE49-F238E27FC236}">
                <a16:creationId xmlns:a16="http://schemas.microsoft.com/office/drawing/2014/main" id="{23EA9CC7-8D1C-6A4A-83E5-9C793CF6BA24}"/>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366"/>
          <a:stretch/>
        </p:blipFill>
        <p:spPr>
          <a:xfrm>
            <a:off x="1238009" y="5043850"/>
            <a:ext cx="2086257" cy="1376000"/>
          </a:xfrm>
          <a:prstGeom prst="rect">
            <a:avLst/>
          </a:prstGeom>
          <a:noFill/>
          <a:ln w="6350">
            <a:solidFill>
              <a:schemeClr val="bg1"/>
            </a:solidFill>
          </a:ln>
          <a:effectLst>
            <a:outerShdw blurRad="50800" dist="38100" dir="2700000" algn="tl" rotWithShape="0">
              <a:schemeClr val="tx1">
                <a:lumMod val="50000"/>
                <a:lumOff val="50000"/>
                <a:alpha val="59000"/>
              </a:schemeClr>
            </a:outerShdw>
          </a:effectLst>
        </p:spPr>
      </p:pic>
      <p:sp>
        <p:nvSpPr>
          <p:cNvPr id="38" name="TextBox 37">
            <a:extLst>
              <a:ext uri="{FF2B5EF4-FFF2-40B4-BE49-F238E27FC236}">
                <a16:creationId xmlns:a16="http://schemas.microsoft.com/office/drawing/2014/main" id="{0B4616C9-5289-C74F-8AAF-4FDB00F22FDE}"/>
              </a:ext>
            </a:extLst>
          </p:cNvPr>
          <p:cNvSpPr txBox="1"/>
          <p:nvPr/>
        </p:nvSpPr>
        <p:spPr>
          <a:xfrm>
            <a:off x="480719" y="2544110"/>
            <a:ext cx="3612055" cy="395558"/>
          </a:xfrm>
          <a:prstGeom prst="rect">
            <a:avLst/>
          </a:prstGeom>
          <a:noFill/>
        </p:spPr>
        <p:txBody>
          <a:bodyPr wrap="square" rtlCol="0">
            <a:spAutoFit/>
          </a:bodyPr>
          <a:lstStyle/>
          <a:p>
            <a:pPr marL="0" marR="0" lvl="0" indent="0" algn="l" defTabSz="457200" rtl="0" eaLnBrk="1" fontAlgn="auto" latinLnBrk="0" hangingPunct="1">
              <a:lnSpc>
                <a:spcPct val="112000"/>
              </a:lnSpc>
              <a:spcBef>
                <a:spcPts val="0"/>
              </a:spcBef>
              <a:spcAft>
                <a:spcPts val="0"/>
              </a:spcAft>
              <a:buClr>
                <a:srgbClr val="0099CB"/>
              </a:buClr>
              <a:buSzTx/>
              <a:buFontTx/>
              <a:buNone/>
              <a:tabLst/>
              <a:defRPr/>
            </a:pPr>
            <a:r>
              <a:rPr kumimoji="0" lang="en-US" sz="17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VirtualCheckup</a:t>
            </a:r>
            <a:r>
              <a:rPr kumimoji="0" lang="en-US" sz="1867"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7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 By Request</a:t>
            </a:r>
          </a:p>
        </p:txBody>
      </p:sp>
      <p:sp>
        <p:nvSpPr>
          <p:cNvPr id="12" name="Slide Number Placeholder 11">
            <a:extLst>
              <a:ext uri="{FF2B5EF4-FFF2-40B4-BE49-F238E27FC236}">
                <a16:creationId xmlns:a16="http://schemas.microsoft.com/office/drawing/2014/main" id="{C655EF5A-7986-2B94-BCC5-7A5F2808168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364F6CB-99CB-E546-B74C-6D0801639322}"/>
              </a:ext>
            </a:extLst>
          </p:cNvPr>
          <p:cNvSpPr>
            <a:spLocks noGrp="1"/>
          </p:cNvSpPr>
          <p:nvPr>
            <p:ph type="title" idx="4294967295"/>
          </p:nvPr>
        </p:nvSpPr>
        <p:spPr>
          <a:xfrm>
            <a:off x="241008" y="1410288"/>
            <a:ext cx="7351713" cy="441325"/>
          </a:xfrm>
        </p:spPr>
        <p:txBody>
          <a:bodyPr>
            <a:noAutofit/>
          </a:bodyPr>
          <a:lstStyle/>
          <a:p>
            <a:r>
              <a:rPr lang="en-US" sz="2800" dirty="0">
                <a:solidFill>
                  <a:srgbClr val="1A355C"/>
                </a:solidFill>
              </a:rPr>
              <a:t>What’s in it for participants?</a:t>
            </a:r>
          </a:p>
        </p:txBody>
      </p:sp>
      <p:pic>
        <p:nvPicPr>
          <p:cNvPr id="7" name="Picture 6" descr="Shape&#10;&#10;Description automatically generated with low confidence">
            <a:extLst>
              <a:ext uri="{FF2B5EF4-FFF2-40B4-BE49-F238E27FC236}">
                <a16:creationId xmlns:a16="http://schemas.microsoft.com/office/drawing/2014/main" id="{6B0A0A17-C9C7-3D9F-08DF-B8B1F4013A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57511" y="3101543"/>
            <a:ext cx="2052656" cy="1378691"/>
          </a:xfrm>
          <a:prstGeom prst="rect">
            <a:avLst/>
          </a:prstGeom>
          <a:ln w="6350">
            <a:solidFill>
              <a:schemeClr val="bg1"/>
            </a:solidFill>
          </a:ln>
          <a:effectLst>
            <a:outerShdw blurRad="50800" dist="38100" dir="2700000" algn="ctr" rotWithShape="0">
              <a:schemeClr val="tx1">
                <a:lumMod val="50000"/>
                <a:lumOff val="50000"/>
                <a:alpha val="60000"/>
              </a:schemeClr>
            </a:outerShdw>
          </a:effectLst>
        </p:spPr>
      </p:pic>
      <p:sp>
        <p:nvSpPr>
          <p:cNvPr id="5" name="TextBox 4">
            <a:extLst>
              <a:ext uri="{FF2B5EF4-FFF2-40B4-BE49-F238E27FC236}">
                <a16:creationId xmlns:a16="http://schemas.microsoft.com/office/drawing/2014/main" id="{DC733025-5B1F-F623-BE9B-758FA093E6AF}"/>
              </a:ext>
            </a:extLst>
          </p:cNvPr>
          <p:cNvSpPr txBox="1"/>
          <p:nvPr/>
        </p:nvSpPr>
        <p:spPr>
          <a:xfrm>
            <a:off x="643183" y="1929802"/>
            <a:ext cx="2309113" cy="61683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ACCESSIBLE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CONVENIENT</a:t>
            </a:r>
          </a:p>
        </p:txBody>
      </p:sp>
      <p:pic>
        <p:nvPicPr>
          <p:cNvPr id="6" name="Graphic 5" descr="Checkmark with solid fill">
            <a:extLst>
              <a:ext uri="{FF2B5EF4-FFF2-40B4-BE49-F238E27FC236}">
                <a16:creationId xmlns:a16="http://schemas.microsoft.com/office/drawing/2014/main" id="{704EC9CB-D356-1803-B03E-F6B91B3D380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0203" y="2058210"/>
            <a:ext cx="195072" cy="195072"/>
          </a:xfrm>
          <a:prstGeom prst="rect">
            <a:avLst/>
          </a:prstGeom>
        </p:spPr>
      </p:pic>
      <p:pic>
        <p:nvPicPr>
          <p:cNvPr id="8" name="Graphic 7" descr="Checkmark with solid fill">
            <a:extLst>
              <a:ext uri="{FF2B5EF4-FFF2-40B4-BE49-F238E27FC236}">
                <a16:creationId xmlns:a16="http://schemas.microsoft.com/office/drawing/2014/main" id="{116D4342-E194-1EAD-4846-4E52661C768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0214" y="2335169"/>
            <a:ext cx="192676" cy="192676"/>
          </a:xfrm>
          <a:prstGeom prst="rect">
            <a:avLst/>
          </a:prstGeom>
        </p:spPr>
      </p:pic>
      <p:pic>
        <p:nvPicPr>
          <p:cNvPr id="9" name="Graphic 8" descr="Checkmark with solid fill">
            <a:extLst>
              <a:ext uri="{FF2B5EF4-FFF2-40B4-BE49-F238E27FC236}">
                <a16:creationId xmlns:a16="http://schemas.microsoft.com/office/drawing/2014/main" id="{1D056A90-B36E-A170-1646-EBC31BC33EF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64562" y="2057453"/>
            <a:ext cx="192676" cy="192676"/>
          </a:xfrm>
          <a:prstGeom prst="rect">
            <a:avLst/>
          </a:prstGeom>
        </p:spPr>
      </p:pic>
      <p:pic>
        <p:nvPicPr>
          <p:cNvPr id="10" name="Graphic 9" descr="Checkmark with solid fill">
            <a:extLst>
              <a:ext uri="{FF2B5EF4-FFF2-40B4-BE49-F238E27FC236}">
                <a16:creationId xmlns:a16="http://schemas.microsoft.com/office/drawing/2014/main" id="{04FA3AAA-9623-6255-C2C5-9DE2CA8062F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65806" y="2333601"/>
            <a:ext cx="192676" cy="192676"/>
          </a:xfrm>
          <a:prstGeom prst="rect">
            <a:avLst/>
          </a:prstGeom>
        </p:spPr>
      </p:pic>
      <p:sp>
        <p:nvSpPr>
          <p:cNvPr id="11" name="TextBox 10">
            <a:extLst>
              <a:ext uri="{FF2B5EF4-FFF2-40B4-BE49-F238E27FC236}">
                <a16:creationId xmlns:a16="http://schemas.microsoft.com/office/drawing/2014/main" id="{6D22E840-E8F1-B874-01E2-4F4BF8F1001E}"/>
              </a:ext>
            </a:extLst>
          </p:cNvPr>
          <p:cNvSpPr txBox="1"/>
          <p:nvPr/>
        </p:nvSpPr>
        <p:spPr>
          <a:xfrm>
            <a:off x="2406729" y="1920596"/>
            <a:ext cx="2748265" cy="61683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SAFE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EMPOWERING</a:t>
            </a:r>
            <a:endParaRPr kumimoji="0" lang="en-US" sz="1400" b="1" i="0" u="none" strike="noStrike" kern="1200" cap="none" spc="0" normalizeH="0" baseline="0" noProof="0" dirty="0">
              <a:ln>
                <a:noFill/>
              </a:ln>
              <a:solidFill>
                <a:srgbClr val="59595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8" name="TextBox 17">
            <a:extLst>
              <a:ext uri="{FF2B5EF4-FFF2-40B4-BE49-F238E27FC236}">
                <a16:creationId xmlns:a16="http://schemas.microsoft.com/office/drawing/2014/main" id="{239BC98B-1759-22EA-1EA4-0E7998631760}"/>
              </a:ext>
            </a:extLst>
          </p:cNvPr>
          <p:cNvSpPr txBox="1"/>
          <p:nvPr/>
        </p:nvSpPr>
        <p:spPr>
          <a:xfrm>
            <a:off x="5052146" y="5401550"/>
            <a:ext cx="5270415" cy="3181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Follow-up touch points with high-risk participants</a:t>
            </a:r>
          </a:p>
        </p:txBody>
      </p:sp>
      <p:sp>
        <p:nvSpPr>
          <p:cNvPr id="19" name="TextBox 18">
            <a:extLst>
              <a:ext uri="{FF2B5EF4-FFF2-40B4-BE49-F238E27FC236}">
                <a16:creationId xmlns:a16="http://schemas.microsoft.com/office/drawing/2014/main" id="{902819D8-2391-FE17-4179-83F4EA343D44}"/>
              </a:ext>
            </a:extLst>
          </p:cNvPr>
          <p:cNvSpPr txBox="1"/>
          <p:nvPr/>
        </p:nvSpPr>
        <p:spPr>
          <a:xfrm>
            <a:off x="5052147" y="3649696"/>
            <a:ext cx="3045879" cy="54386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Referral into optimal health improvement programs</a:t>
            </a:r>
          </a:p>
        </p:txBody>
      </p:sp>
      <p:cxnSp>
        <p:nvCxnSpPr>
          <p:cNvPr id="20" name="Straight Connector 19">
            <a:extLst>
              <a:ext uri="{FF2B5EF4-FFF2-40B4-BE49-F238E27FC236}">
                <a16:creationId xmlns:a16="http://schemas.microsoft.com/office/drawing/2014/main" id="{017009DB-0065-99FE-1EEA-A44F29D5F5AC}"/>
              </a:ext>
            </a:extLst>
          </p:cNvPr>
          <p:cNvCxnSpPr>
            <a:cxnSpLocks/>
          </p:cNvCxnSpPr>
          <p:nvPr/>
        </p:nvCxnSpPr>
        <p:spPr>
          <a:xfrm>
            <a:off x="5173435" y="3495660"/>
            <a:ext cx="3020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C87FD0D-2F87-5591-F130-025B8811ED0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609864" y="1405336"/>
            <a:ext cx="3017957" cy="4029861"/>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FAF5A4AB-A70C-4100-08E0-40FBD2E7B355}"/>
              </a:ext>
            </a:extLst>
          </p:cNvPr>
          <p:cNvSpPr txBox="1"/>
          <p:nvPr/>
        </p:nvSpPr>
        <p:spPr>
          <a:xfrm>
            <a:off x="5077483" y="2786280"/>
            <a:ext cx="3020543" cy="54386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Testing results discussed &amp; Personal Action Plan created</a:t>
            </a:r>
          </a:p>
        </p:txBody>
      </p:sp>
      <p:sp>
        <p:nvSpPr>
          <p:cNvPr id="23" name="TextBox 22">
            <a:extLst>
              <a:ext uri="{FF2B5EF4-FFF2-40B4-BE49-F238E27FC236}">
                <a16:creationId xmlns:a16="http://schemas.microsoft.com/office/drawing/2014/main" id="{22607CDE-5ECB-4CC7-62EF-7D7A4442A8A8}"/>
              </a:ext>
            </a:extLst>
          </p:cNvPr>
          <p:cNvSpPr txBox="1"/>
          <p:nvPr/>
        </p:nvSpPr>
        <p:spPr>
          <a:xfrm>
            <a:off x="5053493" y="1513565"/>
            <a:ext cx="5636995" cy="10770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Virtual Video Consult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with a Board-Certified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Nurse Practitioner</a:t>
            </a:r>
          </a:p>
        </p:txBody>
      </p:sp>
      <p:sp>
        <p:nvSpPr>
          <p:cNvPr id="24" name="TextBox 23">
            <a:extLst>
              <a:ext uri="{FF2B5EF4-FFF2-40B4-BE49-F238E27FC236}">
                <a16:creationId xmlns:a16="http://schemas.microsoft.com/office/drawing/2014/main" id="{113E2351-FEB4-6B92-AEBD-5FAC5E0D739C}"/>
              </a:ext>
            </a:extLst>
          </p:cNvPr>
          <p:cNvSpPr txBox="1"/>
          <p:nvPr/>
        </p:nvSpPr>
        <p:spPr>
          <a:xfrm>
            <a:off x="5040363" y="4463090"/>
            <a:ext cx="3474215" cy="583493"/>
          </a:xfrm>
          <a:prstGeom prst="rect">
            <a:avLst/>
          </a:prstGeom>
          <a:noFill/>
        </p:spPr>
        <p:txBody>
          <a:bodyPr wrap="square" rtlCol="0">
            <a:spAutoFit/>
          </a:bodyPr>
          <a:lstStyle/>
          <a:p>
            <a:pPr marL="0" marR="0" lvl="0" indent="0" algn="l" defTabSz="457200" rtl="0" eaLnBrk="1" fontAlgn="auto" latinLnBrk="0" hangingPunct="1">
              <a:lnSpc>
                <a:spcPct val="112000"/>
              </a:lnSpc>
              <a:spcBef>
                <a:spcPts val="1867"/>
              </a:spcBef>
              <a:spcAft>
                <a:spcPts val="0"/>
              </a:spcAft>
              <a:buClr>
                <a:srgbClr val="FFFFFF"/>
              </a:buClr>
              <a:buSzTx/>
              <a:buFontTx/>
              <a:buNone/>
              <a:tabLst/>
              <a:defRPr/>
            </a:pPr>
            <a:r>
              <a:rPr kumimoji="0" lang="en-U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Results transmitted to participant’s  PCP, same day and at no charge</a:t>
            </a:r>
          </a:p>
        </p:txBody>
      </p:sp>
      <p:cxnSp>
        <p:nvCxnSpPr>
          <p:cNvPr id="26" name="Straight Connector 25">
            <a:extLst>
              <a:ext uri="{FF2B5EF4-FFF2-40B4-BE49-F238E27FC236}">
                <a16:creationId xmlns:a16="http://schemas.microsoft.com/office/drawing/2014/main" id="{98333AC4-BCE0-F849-414A-65C2ABDC93A1}"/>
              </a:ext>
            </a:extLst>
          </p:cNvPr>
          <p:cNvCxnSpPr>
            <a:cxnSpLocks/>
          </p:cNvCxnSpPr>
          <p:nvPr/>
        </p:nvCxnSpPr>
        <p:spPr>
          <a:xfrm>
            <a:off x="5173434" y="4359812"/>
            <a:ext cx="3020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30B9FE-6358-A1EF-3E46-2EC604808D87}"/>
              </a:ext>
            </a:extLst>
          </p:cNvPr>
          <p:cNvCxnSpPr>
            <a:cxnSpLocks/>
          </p:cNvCxnSpPr>
          <p:nvPr/>
        </p:nvCxnSpPr>
        <p:spPr>
          <a:xfrm>
            <a:off x="5173434" y="5222008"/>
            <a:ext cx="3020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9CA57FF-D68B-8538-FD9F-7864241E3342}"/>
              </a:ext>
            </a:extLst>
          </p:cNvPr>
          <p:cNvSpPr txBox="1"/>
          <p:nvPr/>
        </p:nvSpPr>
        <p:spPr>
          <a:xfrm>
            <a:off x="645410" y="4543542"/>
            <a:ext cx="3271455" cy="373692"/>
          </a:xfrm>
          <a:prstGeom prst="rect">
            <a:avLst/>
          </a:prstGeom>
          <a:noFill/>
        </p:spPr>
        <p:txBody>
          <a:bodyPr wrap="square" rtlCol="0">
            <a:spAutoFit/>
          </a:bodyPr>
          <a:lstStyle/>
          <a:p>
            <a:pPr marL="0" marR="0" lvl="0" indent="0" algn="l" defTabSz="457200" rtl="0" eaLnBrk="1" fontAlgn="auto" latinLnBrk="0" hangingPunct="1">
              <a:lnSpc>
                <a:spcPct val="112000"/>
              </a:lnSpc>
              <a:spcBef>
                <a:spcPts val="0"/>
              </a:spcBef>
              <a:spcAft>
                <a:spcPts val="0"/>
              </a:spcAft>
              <a:buClr>
                <a:srgbClr val="0099CB"/>
              </a:buClr>
              <a:buSzTx/>
              <a:buFontTx/>
              <a:buNone/>
              <a:tabLst/>
              <a:defRPr/>
            </a:pPr>
            <a:r>
              <a:rPr kumimoji="0" lang="en-US" sz="17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VirtualCheckup® Onsite</a:t>
            </a:r>
          </a:p>
        </p:txBody>
      </p:sp>
      <p:pic>
        <p:nvPicPr>
          <p:cNvPr id="4" name="Picture 3" descr="A picture containing logo&#10;&#10;Description automatically generated">
            <a:extLst>
              <a:ext uri="{FF2B5EF4-FFF2-40B4-BE49-F238E27FC236}">
                <a16:creationId xmlns:a16="http://schemas.microsoft.com/office/drawing/2014/main" id="{7FFF055A-C8D4-0801-CB78-2FB24DE887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784" y="383229"/>
            <a:ext cx="3746990" cy="717127"/>
          </a:xfrm>
          <a:prstGeom prst="rect">
            <a:avLst/>
          </a:prstGeom>
        </p:spPr>
      </p:pic>
    </p:spTree>
    <p:extLst>
      <p:ext uri="{BB962C8B-B14F-4D97-AF65-F5344CB8AC3E}">
        <p14:creationId xmlns:p14="http://schemas.microsoft.com/office/powerpoint/2010/main" val="1331235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F643AB3-8CA3-4BF3-8C58-7B548AE8136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7054850" y="0"/>
            <a:ext cx="5137150" cy="6858000"/>
          </a:xfrm>
          <a:prstGeom prst="rect">
            <a:avLst/>
          </a:prstGeom>
        </p:spPr>
      </p:pic>
      <p:sp>
        <p:nvSpPr>
          <p:cNvPr id="7" name="Content Placeholder 6">
            <a:extLst>
              <a:ext uri="{FF2B5EF4-FFF2-40B4-BE49-F238E27FC236}">
                <a16:creationId xmlns:a16="http://schemas.microsoft.com/office/drawing/2014/main" id="{37237AF1-8ACA-4CA3-A477-53F04449CC71}"/>
              </a:ext>
            </a:extLst>
          </p:cNvPr>
          <p:cNvSpPr>
            <a:spLocks noGrp="1"/>
          </p:cNvSpPr>
          <p:nvPr>
            <p:ph idx="1"/>
          </p:nvPr>
        </p:nvSpPr>
        <p:spPr>
          <a:xfrm>
            <a:off x="457200" y="1600200"/>
            <a:ext cx="6140451" cy="4572000"/>
          </a:xfrm>
        </p:spPr>
        <p:txBody>
          <a:bodyPr/>
          <a:lstStyle/>
          <a:p>
            <a:pPr marL="274320" indent="-274320" eaLnBrk="0" fontAlgn="base" hangingPunct="0">
              <a:spcBef>
                <a:spcPts val="1200"/>
              </a:spcBef>
              <a:buSzPct val="100000"/>
              <a:defRPr/>
            </a:pPr>
            <a:r>
              <a:rPr lang="en-US" sz="2200" kern="0" dirty="0">
                <a:solidFill>
                  <a:srgbClr val="000000"/>
                </a:solidFill>
              </a:rPr>
              <a:t>Whether you’re at home or traveling, access </a:t>
            </a:r>
            <a:br>
              <a:rPr lang="en-US" sz="2200" kern="0" dirty="0">
                <a:solidFill>
                  <a:srgbClr val="000000"/>
                </a:solidFill>
              </a:rPr>
            </a:br>
            <a:r>
              <a:rPr lang="en-US" sz="2200" kern="0" dirty="0">
                <a:solidFill>
                  <a:srgbClr val="000000"/>
                </a:solidFill>
              </a:rPr>
              <a:t>to an independently contracted, board-certified doctor is available 24/7. </a:t>
            </a:r>
          </a:p>
          <a:p>
            <a:pPr marL="274320" indent="-274320" eaLnBrk="0" fontAlgn="base" hangingPunct="0">
              <a:spcBef>
                <a:spcPts val="1200"/>
              </a:spcBef>
              <a:buSzPct val="100000"/>
              <a:defRPr/>
            </a:pPr>
            <a:r>
              <a:rPr lang="en-US" sz="2200" kern="0" dirty="0">
                <a:solidFill>
                  <a:srgbClr val="000000"/>
                </a:solidFill>
              </a:rPr>
              <a:t>You can speak to an MDLIVE</a:t>
            </a:r>
            <a:r>
              <a:rPr lang="en-US" sz="2200" kern="0" baseline="30000" dirty="0">
                <a:solidFill>
                  <a:srgbClr val="000000"/>
                </a:solidFill>
              </a:rPr>
              <a:t>®</a:t>
            </a:r>
            <a:r>
              <a:rPr lang="en-US" sz="2200" kern="0" dirty="0">
                <a:solidFill>
                  <a:srgbClr val="000000"/>
                </a:solidFill>
              </a:rPr>
              <a:t> doctor immediately or schedule an appointment </a:t>
            </a:r>
            <a:br>
              <a:rPr lang="en-US" sz="2200" kern="0" dirty="0">
                <a:solidFill>
                  <a:srgbClr val="000000"/>
                </a:solidFill>
              </a:rPr>
            </a:br>
            <a:r>
              <a:rPr lang="en-US" sz="2200" kern="0" dirty="0">
                <a:solidFill>
                  <a:srgbClr val="000000"/>
                </a:solidFill>
              </a:rPr>
              <a:t>for a time that works for you.</a:t>
            </a:r>
          </a:p>
          <a:p>
            <a:pPr marL="274320" indent="-274320" eaLnBrk="0" fontAlgn="base" hangingPunct="0">
              <a:spcBef>
                <a:spcPts val="1200"/>
              </a:spcBef>
              <a:buSzPct val="100000"/>
              <a:defRPr/>
            </a:pPr>
            <a:r>
              <a:rPr lang="en-US" sz="2200" kern="0" dirty="0">
                <a:solidFill>
                  <a:srgbClr val="000000"/>
                </a:solidFill>
              </a:rPr>
              <a:t>MDLIVE doctors can help treat many </a:t>
            </a:r>
            <a:br>
              <a:rPr lang="en-US" sz="2200" kern="0" dirty="0">
                <a:solidFill>
                  <a:srgbClr val="000000"/>
                </a:solidFill>
              </a:rPr>
            </a:br>
            <a:r>
              <a:rPr lang="en-US" sz="2200" kern="0" dirty="0">
                <a:solidFill>
                  <a:srgbClr val="000000"/>
                </a:solidFill>
              </a:rPr>
              <a:t>non-emergency conditions.</a:t>
            </a:r>
          </a:p>
          <a:p>
            <a:pPr marL="274320" indent="-274320" eaLnBrk="0" fontAlgn="base" hangingPunct="0">
              <a:spcBef>
                <a:spcPts val="1200"/>
              </a:spcBef>
              <a:buSzPct val="100000"/>
              <a:defRPr/>
            </a:pPr>
            <a:r>
              <a:rPr lang="en-US" sz="2200" kern="0" dirty="0">
                <a:solidFill>
                  <a:srgbClr val="000000"/>
                </a:solidFill>
              </a:rPr>
              <a:t>A Virtual Visit may be a better alternative </a:t>
            </a:r>
            <a:br>
              <a:rPr lang="en-US" sz="2200" kern="0" dirty="0">
                <a:solidFill>
                  <a:srgbClr val="000000"/>
                </a:solidFill>
              </a:rPr>
            </a:br>
            <a:r>
              <a:rPr lang="en-US" sz="2200" kern="0" dirty="0">
                <a:solidFill>
                  <a:srgbClr val="000000"/>
                </a:solidFill>
              </a:rPr>
              <a:t>to the emergency room or urgent care center.</a:t>
            </a:r>
          </a:p>
        </p:txBody>
      </p:sp>
      <p:sp>
        <p:nvSpPr>
          <p:cNvPr id="6" name="Title 5">
            <a:extLst>
              <a:ext uri="{FF2B5EF4-FFF2-40B4-BE49-F238E27FC236}">
                <a16:creationId xmlns:a16="http://schemas.microsoft.com/office/drawing/2014/main" id="{4DC4D2DC-7444-4941-B46B-F6E522FE08BA}"/>
              </a:ext>
            </a:extLst>
          </p:cNvPr>
          <p:cNvSpPr>
            <a:spLocks noGrp="1"/>
          </p:cNvSpPr>
          <p:nvPr>
            <p:ph type="title"/>
          </p:nvPr>
        </p:nvSpPr>
        <p:spPr/>
        <p:txBody>
          <a:bodyPr/>
          <a:lstStyle/>
          <a:p>
            <a:r>
              <a:rPr lang="en-US" dirty="0"/>
              <a:t>Get Care When and Where </a:t>
            </a:r>
            <a:br>
              <a:rPr lang="en-US" dirty="0"/>
            </a:br>
            <a:r>
              <a:rPr lang="en-US" dirty="0"/>
              <a:t>You Need It</a:t>
            </a:r>
          </a:p>
        </p:txBody>
      </p:sp>
      <p:sp>
        <p:nvSpPr>
          <p:cNvPr id="10" name="TextBox 9" hidden="1">
            <a:extLst>
              <a:ext uri="{FF2B5EF4-FFF2-40B4-BE49-F238E27FC236}">
                <a16:creationId xmlns:a16="http://schemas.microsoft.com/office/drawing/2014/main" id="{E1B3571D-2C60-4E31-B715-AA4F7CE7B3E6}"/>
              </a:ext>
            </a:extLst>
          </p:cNvPr>
          <p:cNvSpPr txBox="1"/>
          <p:nvPr/>
        </p:nvSpPr>
        <p:spPr>
          <a:xfrm>
            <a:off x="11384087" y="827901"/>
            <a:ext cx="795089" cy="276999"/>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JEFF K</a:t>
            </a:r>
          </a:p>
        </p:txBody>
      </p:sp>
      <p:sp>
        <p:nvSpPr>
          <p:cNvPr id="8" name="Text Placeholder 7">
            <a:extLst>
              <a:ext uri="{FF2B5EF4-FFF2-40B4-BE49-F238E27FC236}">
                <a16:creationId xmlns:a16="http://schemas.microsoft.com/office/drawing/2014/main" id="{024AF03E-38F5-443C-A417-5D7D9C062E4E}"/>
              </a:ext>
            </a:extLst>
          </p:cNvPr>
          <p:cNvSpPr>
            <a:spLocks noGrp="1"/>
          </p:cNvSpPr>
          <p:nvPr>
            <p:ph type="body" sz="quarter" idx="13"/>
          </p:nvPr>
        </p:nvSpPr>
        <p:spPr>
          <a:xfrm>
            <a:off x="457201" y="6219700"/>
            <a:ext cx="6140450" cy="312420"/>
          </a:xfrm>
        </p:spPr>
        <p:txBody>
          <a:bodyPr/>
          <a:lstStyle/>
          <a:p>
            <a:r>
              <a:rPr lang="en-US" sz="600" dirty="0">
                <a:latin typeface="+mj-lt"/>
              </a:rPr>
              <a:t>Virtual Visits may be limited by plan. For providers licensed in New Mexico and the District of Columbia, Urgent Care service is limited to interactive online video; Behavioral Health service requires video for the initial visit but may use video or audio for follow-up visits, based on the provider’s clinical judgment. Behavioral Health is not available on all plans. </a:t>
            </a:r>
            <a:br>
              <a:rPr lang="en-US" sz="600" dirty="0">
                <a:latin typeface="+mj-lt"/>
              </a:rPr>
            </a:br>
            <a:br>
              <a:rPr lang="en-US" sz="600" dirty="0">
                <a:latin typeface="+mj-lt"/>
              </a:rPr>
            </a:br>
            <a:r>
              <a:rPr lang="en-US" sz="600" i="0" dirty="0">
                <a:effectLst/>
                <a:latin typeface="+mj-lt"/>
              </a:rPr>
              <a:t>MDLIVE is a separate company that operates and administers Virtual Visits for Blue Cross and Blue Shield of New Mexico. MDLIVE is solely responsible for its operations </a:t>
            </a:r>
            <a:br>
              <a:rPr lang="en-US" sz="600" i="0" dirty="0">
                <a:effectLst/>
                <a:latin typeface="+mj-lt"/>
              </a:rPr>
            </a:br>
            <a:r>
              <a:rPr lang="en-US" sz="600" i="0" dirty="0">
                <a:effectLst/>
                <a:latin typeface="+mj-lt"/>
              </a:rPr>
              <a:t>and for those of its contracted providers. MDLIVE and the MDLIVE logo are registered trademarks of MDLIVE, Inc., and may not be used without permission.</a:t>
            </a:r>
            <a:br>
              <a:rPr lang="en-US" sz="600" dirty="0">
                <a:latin typeface="+mj-lt"/>
              </a:rPr>
            </a:br>
            <a:endParaRPr lang="en-US" sz="600" dirty="0">
              <a:latin typeface="+mj-lt"/>
            </a:endParaRPr>
          </a:p>
        </p:txBody>
      </p:sp>
      <p:pic>
        <p:nvPicPr>
          <p:cNvPr id="9" name="Picture 8" descr="A person sitting at a table with a computer&#10;&#10;AI-generated content may be incorrect.">
            <a:extLst>
              <a:ext uri="{FF2B5EF4-FFF2-40B4-BE49-F238E27FC236}">
                <a16:creationId xmlns:a16="http://schemas.microsoft.com/office/drawing/2014/main" id="{7A18B8D9-A41E-EC5A-7A1F-791E20CC7D2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7054848" y="0"/>
            <a:ext cx="5137151" cy="6858000"/>
          </a:xfrm>
          <a:prstGeom prst="rect">
            <a:avLst/>
          </a:prstGeom>
        </p:spPr>
      </p:pic>
      <p:sp>
        <p:nvSpPr>
          <p:cNvPr id="2" name="Slide Number Placeholder 1">
            <a:extLst>
              <a:ext uri="{FF2B5EF4-FFF2-40B4-BE49-F238E27FC236}">
                <a16:creationId xmlns:a16="http://schemas.microsoft.com/office/drawing/2014/main" id="{A357882A-A50C-44BC-8B96-24776B7C292E}"/>
              </a:ext>
            </a:extLst>
          </p:cNvPr>
          <p:cNvSpPr>
            <a:spLocks noGrp="1"/>
          </p:cNvSpPr>
          <p:nvPr>
            <p:ph type="sldNum" sz="quarter" idx="12"/>
          </p:nvPr>
        </p:nvSpPr>
        <p:spPr/>
        <p:txBody>
          <a:bodyPr/>
          <a:lstStyle/>
          <a:p>
            <a:fld id="{2D55A223-BDE3-4662-BD05-6BDBDD27824A}" type="slidenum">
              <a:rPr lang="en-US" smtClean="0">
                <a:solidFill>
                  <a:schemeClr val="bg1">
                    <a:lumMod val="85000"/>
                  </a:schemeClr>
                </a:solidFill>
              </a:rPr>
              <a:pPr/>
              <a:t>15</a:t>
            </a:fld>
            <a:endParaRPr lang="en-US" dirty="0">
              <a:solidFill>
                <a:schemeClr val="bg1">
                  <a:lumMod val="85000"/>
                </a:schemeClr>
              </a:solidFill>
            </a:endParaRPr>
          </a:p>
        </p:txBody>
      </p:sp>
    </p:spTree>
    <p:extLst>
      <p:ext uri="{BB962C8B-B14F-4D97-AF65-F5344CB8AC3E}">
        <p14:creationId xmlns:p14="http://schemas.microsoft.com/office/powerpoint/2010/main" val="1215734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headphones talking to a person on a computer&#10;&#10;AI-generated content may be incorrect.">
            <a:extLst>
              <a:ext uri="{FF2B5EF4-FFF2-40B4-BE49-F238E27FC236}">
                <a16:creationId xmlns:a16="http://schemas.microsoft.com/office/drawing/2014/main" id="{9E4E272A-1328-CD73-59BB-CBEEAC6CC41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19497" y="0"/>
            <a:ext cx="6572035" cy="6553200"/>
          </a:xfrm>
          <a:prstGeom prst="rect">
            <a:avLst/>
          </a:prstGeom>
        </p:spPr>
      </p:pic>
      <p:sp>
        <p:nvSpPr>
          <p:cNvPr id="2" name="Slide Number Placeholder 1">
            <a:extLst>
              <a:ext uri="{FF2B5EF4-FFF2-40B4-BE49-F238E27FC236}">
                <a16:creationId xmlns:a16="http://schemas.microsoft.com/office/drawing/2014/main" id="{8E4FBBCE-114E-3703-697B-23AFC1274367}"/>
              </a:ext>
            </a:extLst>
          </p:cNvPr>
          <p:cNvSpPr>
            <a:spLocks noGrp="1"/>
          </p:cNvSpPr>
          <p:nvPr>
            <p:ph type="sldNum" sz="quarter" idx="12"/>
          </p:nvPr>
        </p:nvSpPr>
        <p:spPr/>
        <p:txBody>
          <a:bodyPr/>
          <a:lstStyle/>
          <a:p>
            <a:fld id="{1384FA50-8B36-4B06-A05C-1E58CBA999B5}" type="slidenum">
              <a:rPr lang="en-US" smtClean="0"/>
              <a:pPr/>
              <a:t>16</a:t>
            </a:fld>
            <a:endParaRPr lang="en-US" dirty="0"/>
          </a:p>
        </p:txBody>
      </p:sp>
      <p:sp>
        <p:nvSpPr>
          <p:cNvPr id="5" name="Title 4">
            <a:extLst>
              <a:ext uri="{FF2B5EF4-FFF2-40B4-BE49-F238E27FC236}">
                <a16:creationId xmlns:a16="http://schemas.microsoft.com/office/drawing/2014/main" id="{83B81987-2011-9A39-765C-B4A865303CBF}"/>
              </a:ext>
            </a:extLst>
          </p:cNvPr>
          <p:cNvSpPr>
            <a:spLocks noGrp="1"/>
          </p:cNvSpPr>
          <p:nvPr>
            <p:ph type="title"/>
          </p:nvPr>
        </p:nvSpPr>
        <p:spPr/>
        <p:txBody>
          <a:bodyPr/>
          <a:lstStyle/>
          <a:p>
            <a:r>
              <a:rPr lang="en-US" kern="0" spc="-10" dirty="0">
                <a:solidFill>
                  <a:schemeClr val="tx2"/>
                </a:solidFill>
                <a:cs typeface="Arial Black"/>
              </a:rPr>
              <a:t>Mental Health Hub</a:t>
            </a:r>
            <a:br>
              <a:rPr lang="en-US" sz="3200" kern="0" dirty="0">
                <a:solidFill>
                  <a:schemeClr val="tx2"/>
                </a:solidFill>
                <a:latin typeface="Arial Black"/>
                <a:cs typeface="Arial Black"/>
              </a:rPr>
            </a:br>
            <a:endParaRPr lang="en-US" dirty="0"/>
          </a:p>
        </p:txBody>
      </p:sp>
      <p:sp>
        <p:nvSpPr>
          <p:cNvPr id="10" name="Rectangle 9">
            <a:extLst>
              <a:ext uri="{FF2B5EF4-FFF2-40B4-BE49-F238E27FC236}">
                <a16:creationId xmlns:a16="http://schemas.microsoft.com/office/drawing/2014/main" id="{B3CA3491-338F-4DB7-C684-EEE8CEB11B4C}"/>
              </a:ext>
            </a:extLst>
          </p:cNvPr>
          <p:cNvSpPr/>
          <p:nvPr/>
        </p:nvSpPr>
        <p:spPr>
          <a:xfrm rot="16200000">
            <a:off x="3999067" y="1588177"/>
            <a:ext cx="6552603" cy="3376246"/>
          </a:xfrm>
          <a:prstGeom prst="rect">
            <a:avLst/>
          </a:prstGeom>
          <a:gradFill>
            <a:gsLst>
              <a:gs pos="0">
                <a:schemeClr val="bg1">
                  <a:lumMod val="0"/>
                  <a:lumOff val="100000"/>
                </a:schemeClr>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16" name="Content Placeholder 4">
            <a:extLst>
              <a:ext uri="{FF2B5EF4-FFF2-40B4-BE49-F238E27FC236}">
                <a16:creationId xmlns:a16="http://schemas.microsoft.com/office/drawing/2014/main" id="{91129CFD-EF56-B167-99BC-42AB2E8B7064}"/>
              </a:ext>
            </a:extLst>
          </p:cNvPr>
          <p:cNvSpPr txBox="1">
            <a:spLocks/>
          </p:cNvSpPr>
          <p:nvPr/>
        </p:nvSpPr>
        <p:spPr>
          <a:xfrm>
            <a:off x="353156" y="1203960"/>
            <a:ext cx="5899359" cy="1917878"/>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078" indent="0" defTabSz="914126">
              <a:lnSpc>
                <a:spcPct val="99700"/>
              </a:lnSpc>
              <a:spcBef>
                <a:spcPts val="105"/>
              </a:spcBef>
              <a:buNone/>
            </a:pPr>
            <a:r>
              <a:rPr lang="en-US" sz="1999" kern="0" spc="-10" dirty="0">
                <a:solidFill>
                  <a:sysClr val="windowText" lastClr="000000"/>
                </a:solidFill>
                <a:cs typeface="Arial Narrow"/>
              </a:rPr>
              <a:t>Expanded</a:t>
            </a:r>
            <a:r>
              <a:rPr lang="en-US" sz="1999" b="1" kern="0" spc="-40" dirty="0">
                <a:solidFill>
                  <a:sysClr val="windowText" lastClr="000000"/>
                </a:solidFill>
                <a:cs typeface="Arial Narrow"/>
              </a:rPr>
              <a:t> </a:t>
            </a:r>
            <a:r>
              <a:rPr lang="en-US" sz="1999" b="1" kern="0" spc="-10" dirty="0">
                <a:solidFill>
                  <a:sysClr val="windowText" lastClr="000000"/>
                </a:solidFill>
                <a:cs typeface="Arial Narrow"/>
              </a:rPr>
              <a:t>Access </a:t>
            </a:r>
            <a:r>
              <a:rPr lang="en-US" sz="1999" b="1" kern="0" dirty="0">
                <a:solidFill>
                  <a:sysClr val="windowText" lastClr="000000"/>
                </a:solidFill>
                <a:cs typeface="Arial Narrow"/>
              </a:rPr>
              <a:t>to</a:t>
            </a:r>
            <a:r>
              <a:rPr lang="en-US" sz="1999" b="1" kern="0" spc="-30" dirty="0">
                <a:solidFill>
                  <a:sysClr val="windowText" lastClr="000000"/>
                </a:solidFill>
                <a:cs typeface="Arial Narrow"/>
              </a:rPr>
              <a:t> </a:t>
            </a:r>
            <a:r>
              <a:rPr lang="en-US" sz="1999" b="1" kern="0" spc="-10" dirty="0">
                <a:solidFill>
                  <a:sysClr val="windowText" lastClr="000000"/>
                </a:solidFill>
                <a:cs typeface="Arial Narrow"/>
              </a:rPr>
              <a:t>Innovative Treatment</a:t>
            </a:r>
            <a:r>
              <a:rPr lang="en-US" sz="1999" b="1" kern="0" spc="-70" dirty="0">
                <a:solidFill>
                  <a:sysClr val="windowText" lastClr="000000"/>
                </a:solidFill>
                <a:cs typeface="Arial Narrow"/>
              </a:rPr>
              <a:t> </a:t>
            </a:r>
            <a:br>
              <a:rPr lang="en-US" sz="1999" b="1" kern="0" spc="-70" dirty="0">
                <a:solidFill>
                  <a:sysClr val="windowText" lastClr="000000"/>
                </a:solidFill>
                <a:cs typeface="Arial Narrow"/>
              </a:rPr>
            </a:br>
            <a:r>
              <a:rPr lang="en-US" sz="1999" b="1" kern="0" spc="-70" dirty="0">
                <a:solidFill>
                  <a:sysClr val="windowText" lastClr="000000"/>
                </a:solidFill>
                <a:cs typeface="Arial Narrow"/>
              </a:rPr>
              <a:t>and Solutions </a:t>
            </a:r>
            <a:r>
              <a:rPr lang="en-US" sz="1999" b="1" kern="0" spc="-25" dirty="0">
                <a:solidFill>
                  <a:sysClr val="windowText" lastClr="000000"/>
                </a:solidFill>
                <a:cs typeface="Arial Narrow"/>
              </a:rPr>
              <a:t>for:</a:t>
            </a:r>
            <a:endParaRPr lang="en-US" sz="1999" kern="0" dirty="0">
              <a:solidFill>
                <a:sysClr val="windowText" lastClr="000000"/>
              </a:solidFill>
              <a:cs typeface="Arial Narrow"/>
            </a:endParaRPr>
          </a:p>
          <a:p>
            <a:pPr marL="238125" marR="5078" indent="-225425" defTabSz="914126">
              <a:spcBef>
                <a:spcPts val="100"/>
              </a:spcBef>
            </a:pPr>
            <a:r>
              <a:rPr lang="en-US" sz="1800" b="0" kern="0" dirty="0">
                <a:solidFill>
                  <a:srgbClr val="1E1E1E"/>
                </a:solidFill>
                <a:cs typeface="Arial Narrow"/>
              </a:rPr>
              <a:t>Substance</a:t>
            </a:r>
            <a:r>
              <a:rPr lang="en-US" sz="1800" b="0" kern="0" spc="-45" dirty="0">
                <a:solidFill>
                  <a:srgbClr val="1E1E1E"/>
                </a:solidFill>
                <a:cs typeface="Arial Narrow"/>
              </a:rPr>
              <a:t> </a:t>
            </a:r>
            <a:r>
              <a:rPr lang="en-US" sz="1800" b="0" kern="0" spc="-25" dirty="0">
                <a:solidFill>
                  <a:srgbClr val="1E1E1E"/>
                </a:solidFill>
                <a:cs typeface="Arial Narrow"/>
              </a:rPr>
              <a:t>Use </a:t>
            </a:r>
            <a:r>
              <a:rPr lang="en-US" sz="1800" b="0" kern="0" spc="-10" dirty="0">
                <a:solidFill>
                  <a:srgbClr val="1E1E1E"/>
                </a:solidFill>
                <a:cs typeface="Arial Narrow"/>
              </a:rPr>
              <a:t>Disorders</a:t>
            </a:r>
            <a:endParaRPr lang="en-US" sz="1800" b="0" kern="0" dirty="0">
              <a:solidFill>
                <a:sysClr val="windowText" lastClr="000000"/>
              </a:solidFill>
              <a:cs typeface="Arial Narrow"/>
            </a:endParaRPr>
          </a:p>
          <a:p>
            <a:pPr marL="238125" marR="5078" indent="-225425" defTabSz="914126">
              <a:spcBef>
                <a:spcPts val="100"/>
              </a:spcBef>
            </a:pPr>
            <a:r>
              <a:rPr lang="en-US" sz="1800" b="0" kern="0" spc="-10" dirty="0">
                <a:solidFill>
                  <a:srgbClr val="1E1E1E"/>
                </a:solidFill>
                <a:cs typeface="Arial Narrow"/>
              </a:rPr>
              <a:t>Pediatric </a:t>
            </a:r>
            <a:r>
              <a:rPr lang="en-US" sz="1800" b="0" kern="0" dirty="0">
                <a:solidFill>
                  <a:srgbClr val="1E1E1E"/>
                </a:solidFill>
                <a:cs typeface="Arial Narrow"/>
              </a:rPr>
              <a:t>Mental</a:t>
            </a:r>
            <a:r>
              <a:rPr lang="en-US" sz="1800" b="0" kern="0" spc="-40" dirty="0">
                <a:solidFill>
                  <a:srgbClr val="1E1E1E"/>
                </a:solidFill>
                <a:cs typeface="Arial Narrow"/>
              </a:rPr>
              <a:t> </a:t>
            </a:r>
            <a:r>
              <a:rPr lang="en-US" sz="1800" b="0" kern="0" spc="-10" dirty="0">
                <a:solidFill>
                  <a:srgbClr val="1E1E1E"/>
                </a:solidFill>
                <a:cs typeface="Arial Narrow"/>
              </a:rPr>
              <a:t>Illness</a:t>
            </a:r>
            <a:endParaRPr lang="en-US" sz="1800" b="0" kern="0" dirty="0">
              <a:solidFill>
                <a:sysClr val="windowText" lastClr="000000"/>
              </a:solidFill>
              <a:cs typeface="Arial Narrow"/>
            </a:endParaRPr>
          </a:p>
          <a:p>
            <a:pPr marL="238125" marR="5078" indent="-225425" defTabSz="914126">
              <a:spcBef>
                <a:spcPts val="100"/>
              </a:spcBef>
            </a:pPr>
            <a:r>
              <a:rPr lang="en-US" sz="1800" b="0" kern="0" spc="-10" dirty="0">
                <a:solidFill>
                  <a:srgbClr val="1E1E1E"/>
                </a:solidFill>
                <a:cs typeface="Arial Narrow"/>
              </a:rPr>
              <a:t>Eating Disorders</a:t>
            </a:r>
          </a:p>
          <a:p>
            <a:pPr marL="238125" marR="5078" indent="-225425" defTabSz="914126">
              <a:spcBef>
                <a:spcPts val="100"/>
              </a:spcBef>
            </a:pPr>
            <a:r>
              <a:rPr lang="en-US" sz="1800" b="0" kern="0" spc="-10" dirty="0">
                <a:solidFill>
                  <a:srgbClr val="1E1E1E"/>
                </a:solidFill>
                <a:cs typeface="Arial Narrow"/>
              </a:rPr>
              <a:t>Obsessive Compulsive Disorders</a:t>
            </a:r>
            <a:endParaRPr lang="en-US" sz="1800" b="0" kern="0" dirty="0">
              <a:solidFill>
                <a:sysClr val="windowText" lastClr="000000"/>
              </a:solidFill>
              <a:cs typeface="Arial Narrow"/>
            </a:endParaRPr>
          </a:p>
          <a:p>
            <a:pPr marL="12696" marR="5078" indent="133945" defTabSz="914126">
              <a:spcBef>
                <a:spcPts val="100"/>
              </a:spcBef>
            </a:pPr>
            <a:endParaRPr lang="en-US" sz="2000" b="0" kern="0" spc="-10" dirty="0">
              <a:solidFill>
                <a:srgbClr val="1E1E1E"/>
              </a:solidFill>
              <a:cs typeface="Arial Narrow"/>
            </a:endParaRPr>
          </a:p>
          <a:p>
            <a:pPr marL="12696" marR="5078" indent="133945" defTabSz="914126">
              <a:spcBef>
                <a:spcPts val="100"/>
              </a:spcBef>
            </a:pPr>
            <a:endParaRPr lang="en-US" sz="2000" b="0" kern="0" dirty="0">
              <a:solidFill>
                <a:sysClr val="windowText" lastClr="000000"/>
              </a:solidFill>
              <a:cs typeface="Arial Narrow"/>
            </a:endParaRPr>
          </a:p>
          <a:p>
            <a:pPr fontAlgn="auto"/>
            <a:endParaRPr lang="en-US" sz="1800" b="0" dirty="0"/>
          </a:p>
        </p:txBody>
      </p:sp>
      <p:sp>
        <p:nvSpPr>
          <p:cNvPr id="45" name="Content Placeholder 4">
            <a:extLst>
              <a:ext uri="{FF2B5EF4-FFF2-40B4-BE49-F238E27FC236}">
                <a16:creationId xmlns:a16="http://schemas.microsoft.com/office/drawing/2014/main" id="{DA996C9D-0213-CEC5-CB08-ECFA573864EE}"/>
              </a:ext>
            </a:extLst>
          </p:cNvPr>
          <p:cNvSpPr txBox="1">
            <a:spLocks/>
          </p:cNvSpPr>
          <p:nvPr/>
        </p:nvSpPr>
        <p:spPr>
          <a:xfrm>
            <a:off x="364341" y="3638008"/>
            <a:ext cx="5888174" cy="1917878"/>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078" indent="0" defTabSz="914126">
              <a:lnSpc>
                <a:spcPct val="99700"/>
              </a:lnSpc>
              <a:spcBef>
                <a:spcPts val="105"/>
              </a:spcBef>
              <a:buNone/>
            </a:pPr>
            <a:r>
              <a:rPr lang="en-US" sz="1999" kern="0" spc="-10" dirty="0">
                <a:solidFill>
                  <a:sysClr val="windowText" lastClr="000000"/>
                </a:solidFill>
                <a:cs typeface="Arial Narrow"/>
              </a:rPr>
              <a:t>Mental Health Hub </a:t>
            </a:r>
            <a:r>
              <a:rPr lang="en-US" sz="1999" b="1" kern="0" spc="-10" dirty="0">
                <a:solidFill>
                  <a:sysClr val="windowText" lastClr="000000"/>
                </a:solidFill>
                <a:cs typeface="Arial Narrow"/>
              </a:rPr>
              <a:t>offers:</a:t>
            </a:r>
            <a:endParaRPr lang="en-US" sz="1999" kern="0" dirty="0">
              <a:solidFill>
                <a:sysClr val="windowText" lastClr="000000"/>
              </a:solidFill>
              <a:cs typeface="Arial Narrow"/>
            </a:endParaRPr>
          </a:p>
          <a:p>
            <a:pPr marL="238125" marR="5078" indent="-225425" defTabSz="914126">
              <a:spcBef>
                <a:spcPts val="100"/>
              </a:spcBef>
            </a:pPr>
            <a:r>
              <a:rPr lang="en-US" sz="1800" b="0" kern="0" dirty="0">
                <a:solidFill>
                  <a:srgbClr val="1E1E1E"/>
                </a:solidFill>
                <a:cs typeface="Arial Narrow"/>
              </a:rPr>
              <a:t>Digital, one-stop-shop for mental health resources</a:t>
            </a:r>
          </a:p>
          <a:p>
            <a:pPr marL="238125" marR="5078" indent="-225425" defTabSz="914126">
              <a:spcBef>
                <a:spcPts val="100"/>
              </a:spcBef>
            </a:pPr>
            <a:r>
              <a:rPr lang="en-US" sz="1800" b="0" kern="0" dirty="0">
                <a:solidFill>
                  <a:srgbClr val="1E1E1E"/>
                </a:solidFill>
                <a:cs typeface="Arial Narrow"/>
              </a:rPr>
              <a:t>Direct access from </a:t>
            </a:r>
            <a:r>
              <a:rPr lang="en-US" sz="1800" b="0" kern="0" dirty="0" err="1">
                <a:solidFill>
                  <a:srgbClr val="1E1E1E"/>
                </a:solidFill>
                <a:cs typeface="Arial Narrow"/>
              </a:rPr>
              <a:t>bcbsnm.com</a:t>
            </a:r>
            <a:endParaRPr lang="en-US" sz="1800" b="0" kern="0" dirty="0">
              <a:solidFill>
                <a:sysClr val="windowText" lastClr="000000"/>
              </a:solidFill>
              <a:cs typeface="Arial Narrow"/>
            </a:endParaRPr>
          </a:p>
          <a:p>
            <a:pPr marL="238125" marR="5078" indent="-225425" defTabSz="914126">
              <a:spcBef>
                <a:spcPts val="100"/>
              </a:spcBef>
            </a:pPr>
            <a:r>
              <a:rPr lang="en-US" sz="1800" b="0" kern="0" spc="-10" dirty="0">
                <a:solidFill>
                  <a:srgbClr val="1E1E1E"/>
                </a:solidFill>
                <a:cs typeface="Arial Narrow"/>
              </a:rPr>
              <a:t>Wellness check-in to assess your mental health needs</a:t>
            </a:r>
            <a:endParaRPr lang="en-US" sz="1800" b="0" kern="0" dirty="0">
              <a:solidFill>
                <a:sysClr val="windowText" lastClr="000000"/>
              </a:solidFill>
              <a:cs typeface="Arial Narrow"/>
            </a:endParaRPr>
          </a:p>
          <a:p>
            <a:pPr marL="238125" marR="5078" indent="-225425" defTabSz="914126">
              <a:spcBef>
                <a:spcPts val="100"/>
              </a:spcBef>
            </a:pPr>
            <a:r>
              <a:rPr lang="en-US" sz="1800" b="0" kern="0" spc="-10" dirty="0">
                <a:solidFill>
                  <a:srgbClr val="1E1E1E"/>
                </a:solidFill>
                <a:cs typeface="Arial Narrow"/>
              </a:rPr>
              <a:t>Personalized recommendations</a:t>
            </a:r>
          </a:p>
          <a:p>
            <a:pPr marL="238125" marR="5078" indent="-225425" defTabSz="914126">
              <a:spcBef>
                <a:spcPts val="100"/>
              </a:spcBef>
            </a:pPr>
            <a:r>
              <a:rPr lang="en-US" sz="1800" b="0" kern="0" spc="-10" dirty="0">
                <a:solidFill>
                  <a:srgbClr val="1E1E1E"/>
                </a:solidFill>
                <a:cs typeface="Arial Narrow"/>
              </a:rPr>
              <a:t>Condition-specific articles, videos, podcasts, tools </a:t>
            </a:r>
            <a:br>
              <a:rPr lang="en-US" sz="1800" b="0" kern="0" spc="-10" dirty="0">
                <a:solidFill>
                  <a:srgbClr val="1E1E1E"/>
                </a:solidFill>
                <a:cs typeface="Arial Narrow"/>
              </a:rPr>
            </a:br>
            <a:r>
              <a:rPr lang="en-US" sz="1800" b="0" kern="0" spc="-10" dirty="0">
                <a:solidFill>
                  <a:srgbClr val="1E1E1E"/>
                </a:solidFill>
                <a:cs typeface="Arial Narrow"/>
              </a:rPr>
              <a:t>and more</a:t>
            </a:r>
            <a:endParaRPr lang="en-US" sz="1800" b="0" kern="0" dirty="0">
              <a:solidFill>
                <a:sysClr val="windowText" lastClr="000000"/>
              </a:solidFill>
              <a:cs typeface="Arial Narrow"/>
            </a:endParaRPr>
          </a:p>
          <a:p>
            <a:pPr marL="12696" marR="5078" indent="133945" defTabSz="914126">
              <a:spcBef>
                <a:spcPts val="100"/>
              </a:spcBef>
            </a:pPr>
            <a:endParaRPr lang="en-US" sz="2000" b="0" kern="0" spc="-10" dirty="0">
              <a:solidFill>
                <a:srgbClr val="1E1E1E"/>
              </a:solidFill>
              <a:cs typeface="Arial Narrow"/>
            </a:endParaRPr>
          </a:p>
          <a:p>
            <a:pPr marL="12696" marR="5078" indent="133945" defTabSz="914126">
              <a:spcBef>
                <a:spcPts val="100"/>
              </a:spcBef>
            </a:pPr>
            <a:endParaRPr lang="en-US" sz="2000" b="0" kern="0" dirty="0">
              <a:solidFill>
                <a:sysClr val="windowText" lastClr="000000"/>
              </a:solidFill>
              <a:cs typeface="Arial Narrow"/>
            </a:endParaRPr>
          </a:p>
          <a:p>
            <a:pPr fontAlgn="auto"/>
            <a:endParaRPr lang="en-US" sz="1800" b="0" dirty="0"/>
          </a:p>
        </p:txBody>
      </p:sp>
      <p:sp>
        <p:nvSpPr>
          <p:cNvPr id="3" name="Text Placeholder 9">
            <a:extLst>
              <a:ext uri="{FF2B5EF4-FFF2-40B4-BE49-F238E27FC236}">
                <a16:creationId xmlns:a16="http://schemas.microsoft.com/office/drawing/2014/main" id="{518957B5-A477-0653-73C7-B6C7207E5FA9}"/>
              </a:ext>
            </a:extLst>
          </p:cNvPr>
          <p:cNvSpPr>
            <a:spLocks noGrp="1"/>
          </p:cNvSpPr>
          <p:nvPr>
            <p:ph type="body" sz="quarter" idx="14"/>
          </p:nvPr>
        </p:nvSpPr>
        <p:spPr>
          <a:xfrm>
            <a:off x="457200" y="6553200"/>
            <a:ext cx="10967545" cy="304800"/>
          </a:xfrm>
        </p:spPr>
        <p:txBody>
          <a:bodyPr/>
          <a:lstStyle/>
          <a:p>
            <a:r>
              <a:rPr lang="en-US" dirty="0"/>
              <a:t>The Mental Health Hub is administered by </a:t>
            </a:r>
            <a:r>
              <a:rPr lang="en-US" dirty="0" err="1"/>
              <a:t>NovaWell</a:t>
            </a:r>
            <a:r>
              <a:rPr lang="en-US" dirty="0"/>
              <a:t>. </a:t>
            </a:r>
            <a:r>
              <a:rPr lang="en-US" dirty="0" err="1"/>
              <a:t>NovaWell</a:t>
            </a:r>
            <a:r>
              <a:rPr lang="en-US" dirty="0"/>
              <a:t> is an independent company that has contracted with Blue Cross and Blue Shield of New Mexico to provide member health platform and tools, mental health administration network and health information content for members with coverage through BCBSNM.</a:t>
            </a:r>
            <a:br>
              <a:rPr lang="en-US" dirty="0"/>
            </a:br>
            <a:r>
              <a:rPr lang="en-US" dirty="0"/>
              <a:t>BCBSNM makes no endorsement, representations or warranties regarding third-party vendors and the products and services offered by them.</a:t>
            </a:r>
          </a:p>
        </p:txBody>
      </p:sp>
    </p:spTree>
    <p:extLst>
      <p:ext uri="{BB962C8B-B14F-4D97-AF65-F5344CB8AC3E}">
        <p14:creationId xmlns:p14="http://schemas.microsoft.com/office/powerpoint/2010/main" val="179058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55E7B8-D3A0-7BD0-8E31-991CD4318662}"/>
              </a:ext>
            </a:extLst>
          </p:cNvPr>
          <p:cNvSpPr/>
          <p:nvPr/>
        </p:nvSpPr>
        <p:spPr>
          <a:xfrm>
            <a:off x="7048500" y="0"/>
            <a:ext cx="51435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4" name="Slide Number Placeholder 3">
            <a:extLst>
              <a:ext uri="{FF2B5EF4-FFF2-40B4-BE49-F238E27FC236}">
                <a16:creationId xmlns:a16="http://schemas.microsoft.com/office/drawing/2014/main" id="{CC117BF3-C94B-4429-B869-AF313223C9F2}"/>
              </a:ext>
            </a:extLst>
          </p:cNvPr>
          <p:cNvSpPr>
            <a:spLocks noGrp="1"/>
          </p:cNvSpPr>
          <p:nvPr>
            <p:ph type="sldNum" sz="quarter" idx="12"/>
          </p:nvPr>
        </p:nvSpPr>
        <p:spPr>
          <a:xfrm>
            <a:off x="11734800" y="6553200"/>
            <a:ext cx="457200" cy="3048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800" b="0" i="0" u="none" strike="noStrike" kern="1200" cap="none" spc="0" normalizeH="0" baseline="0" noProof="0" smtClean="0">
                <a:ln>
                  <a:noFill/>
                </a:ln>
                <a:solidFill>
                  <a:schemeClr val="bg1">
                    <a:lumMod val="85000"/>
                  </a:scheme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schemeClr val="bg1">
                  <a:lumMod val="85000"/>
                </a:schemeClr>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7B3B7ADB-86AE-4E9E-BF57-A635B7225648}"/>
              </a:ext>
            </a:extLst>
          </p:cNvPr>
          <p:cNvSpPr>
            <a:spLocks noGrp="1"/>
          </p:cNvSpPr>
          <p:nvPr>
            <p:ph idx="1"/>
          </p:nvPr>
        </p:nvSpPr>
        <p:spPr>
          <a:xfrm>
            <a:off x="1503033" y="1618098"/>
            <a:ext cx="4654614" cy="2930151"/>
          </a:xfrm>
        </p:spPr>
        <p:txBody>
          <a:bodyPr/>
          <a:lstStyle/>
          <a:p>
            <a:pPr marL="0" indent="0">
              <a:spcBef>
                <a:spcPts val="6400"/>
              </a:spcBef>
              <a:buNone/>
            </a:pPr>
            <a:r>
              <a:rPr lang="en-US" sz="1700" dirty="0"/>
              <a:t>Online programs and services based on </a:t>
            </a:r>
            <a:br>
              <a:rPr lang="en-US" sz="1700" dirty="0"/>
            </a:br>
            <a:r>
              <a:rPr lang="en-US" sz="1700" dirty="0"/>
              <a:t>proven therapy techniques (English and Spanish); personal coaching is also available </a:t>
            </a:r>
            <a:br>
              <a:rPr lang="en-US" sz="1700" dirty="0"/>
            </a:br>
            <a:r>
              <a:rPr lang="en-US" sz="1700" dirty="0"/>
              <a:t>by phone, text or email</a:t>
            </a:r>
          </a:p>
          <a:p>
            <a:pPr marL="0" indent="0">
              <a:spcBef>
                <a:spcPts val="1200"/>
              </a:spcBef>
              <a:spcAft>
                <a:spcPts val="300"/>
              </a:spcAft>
              <a:buNone/>
            </a:pPr>
            <a:r>
              <a:rPr lang="en-US" sz="1700" dirty="0"/>
              <a:t>Private, convenient way to get help for </a:t>
            </a:r>
            <a:br>
              <a:rPr lang="en-US" sz="1700" dirty="0"/>
            </a:br>
            <a:r>
              <a:rPr lang="en-US" sz="1700" dirty="0"/>
              <a:t>mental health concerns:</a:t>
            </a:r>
          </a:p>
          <a:p>
            <a:pPr>
              <a:spcBef>
                <a:spcPts val="200"/>
              </a:spcBef>
              <a:spcAft>
                <a:spcPts val="200"/>
              </a:spcAft>
            </a:pPr>
            <a:r>
              <a:rPr lang="en-US" sz="1400" dirty="0"/>
              <a:t>Depression</a:t>
            </a:r>
          </a:p>
          <a:p>
            <a:pPr>
              <a:spcBef>
                <a:spcPts val="200"/>
              </a:spcBef>
              <a:spcAft>
                <a:spcPts val="200"/>
              </a:spcAft>
            </a:pPr>
            <a:r>
              <a:rPr lang="en-US" sz="1400" dirty="0"/>
              <a:t>Insomnia</a:t>
            </a:r>
          </a:p>
          <a:p>
            <a:pPr>
              <a:spcBef>
                <a:spcPts val="200"/>
              </a:spcBef>
              <a:spcAft>
                <a:spcPts val="200"/>
              </a:spcAft>
            </a:pPr>
            <a:r>
              <a:rPr lang="en-US" sz="1400" dirty="0"/>
              <a:t>Panic </a:t>
            </a:r>
            <a:endParaRPr lang="en-US" sz="1400" b="1" dirty="0">
              <a:solidFill>
                <a:srgbClr val="FF0066"/>
              </a:solidFill>
              <a:highlight>
                <a:srgbClr val="FFFF00"/>
              </a:highlight>
            </a:endParaRPr>
          </a:p>
          <a:p>
            <a:pPr>
              <a:spcBef>
                <a:spcPts val="200"/>
              </a:spcBef>
              <a:spcAft>
                <a:spcPts val="200"/>
              </a:spcAft>
            </a:pPr>
            <a:r>
              <a:rPr lang="en-US" sz="1400" dirty="0"/>
              <a:t>Resilience</a:t>
            </a:r>
            <a:endParaRPr lang="en-US" sz="1400" b="1" dirty="0">
              <a:solidFill>
                <a:srgbClr val="FF0066"/>
              </a:solidFill>
              <a:highlight>
                <a:srgbClr val="FFFF00"/>
              </a:highlight>
            </a:endParaRPr>
          </a:p>
          <a:p>
            <a:pPr>
              <a:spcBef>
                <a:spcPts val="200"/>
              </a:spcBef>
              <a:spcAft>
                <a:spcPts val="200"/>
              </a:spcAft>
            </a:pPr>
            <a:r>
              <a:rPr lang="en-US" sz="1400" dirty="0"/>
              <a:t>Stress, Anxiety and Worry</a:t>
            </a:r>
          </a:p>
          <a:p>
            <a:pPr>
              <a:spcBef>
                <a:spcPts val="200"/>
              </a:spcBef>
              <a:spcAft>
                <a:spcPts val="200"/>
              </a:spcAft>
            </a:pPr>
            <a:r>
              <a:rPr lang="en-US" sz="1400" dirty="0"/>
              <a:t>Social Anxiety</a:t>
            </a:r>
          </a:p>
          <a:p>
            <a:pPr>
              <a:spcBef>
                <a:spcPts val="200"/>
              </a:spcBef>
            </a:pPr>
            <a:r>
              <a:rPr lang="en-US" sz="1400" dirty="0"/>
              <a:t>Substance Use</a:t>
            </a:r>
          </a:p>
          <a:p>
            <a:pPr marL="0" indent="0">
              <a:spcBef>
                <a:spcPts val="1200"/>
              </a:spcBef>
              <a:spcAft>
                <a:spcPts val="300"/>
              </a:spcAft>
              <a:buNone/>
            </a:pPr>
            <a:r>
              <a:rPr lang="en-US" sz="1700" dirty="0"/>
              <a:t>Available to employees and family members </a:t>
            </a:r>
            <a:br>
              <a:rPr lang="en-US" sz="1700" dirty="0"/>
            </a:br>
            <a:r>
              <a:rPr lang="en-US" sz="1700" dirty="0"/>
              <a:t>(13 and older) at no cost to you</a:t>
            </a:r>
          </a:p>
        </p:txBody>
      </p:sp>
      <p:sp>
        <p:nvSpPr>
          <p:cNvPr id="9" name="Title 8">
            <a:extLst>
              <a:ext uri="{FF2B5EF4-FFF2-40B4-BE49-F238E27FC236}">
                <a16:creationId xmlns:a16="http://schemas.microsoft.com/office/drawing/2014/main" id="{383FD8A4-CDE5-8A2D-0960-199F28231715}"/>
              </a:ext>
            </a:extLst>
          </p:cNvPr>
          <p:cNvSpPr>
            <a:spLocks noGrp="1"/>
          </p:cNvSpPr>
          <p:nvPr>
            <p:ph type="title"/>
          </p:nvPr>
        </p:nvSpPr>
        <p:spPr>
          <a:xfrm>
            <a:off x="461539" y="375855"/>
            <a:ext cx="5622586" cy="1341120"/>
          </a:xfrm>
        </p:spPr>
        <p:txBody>
          <a:bodyPr/>
          <a:lstStyle/>
          <a:p>
            <a:pPr>
              <a:lnSpc>
                <a:spcPct val="100000"/>
              </a:lnSpc>
            </a:pPr>
            <a:r>
              <a:rPr lang="en-US" dirty="0"/>
              <a:t>Digital Mental Health</a:t>
            </a:r>
            <a:br>
              <a:rPr lang="en-US" dirty="0"/>
            </a:br>
            <a:r>
              <a:rPr lang="en-US" sz="2200" dirty="0"/>
              <a:t>Delivered by</a:t>
            </a:r>
          </a:p>
        </p:txBody>
      </p:sp>
      <p:sp>
        <p:nvSpPr>
          <p:cNvPr id="5" name="Text Placeholder 4">
            <a:extLst>
              <a:ext uri="{FF2B5EF4-FFF2-40B4-BE49-F238E27FC236}">
                <a16:creationId xmlns:a16="http://schemas.microsoft.com/office/drawing/2014/main" id="{64F8C72F-453E-45AF-B144-7065B4DBDA0C}"/>
              </a:ext>
            </a:extLst>
          </p:cNvPr>
          <p:cNvSpPr>
            <a:spLocks noGrp="1"/>
          </p:cNvSpPr>
          <p:nvPr>
            <p:ph type="body" sz="quarter" idx="13"/>
          </p:nvPr>
        </p:nvSpPr>
        <p:spPr>
          <a:xfrm>
            <a:off x="7236340" y="6023915"/>
            <a:ext cx="4879457" cy="541021"/>
          </a:xfrm>
        </p:spPr>
        <p:txBody>
          <a:bodyPr/>
          <a:lstStyle/>
          <a:p>
            <a:r>
              <a:rPr lang="en-US" sz="600" dirty="0">
                <a:solidFill>
                  <a:schemeClr val="bg1"/>
                </a:solidFill>
              </a:rPr>
              <a:t>*National Alliance on Mental Illness, Mental Health by the Numbers, 2019</a:t>
            </a:r>
          </a:p>
          <a:p>
            <a:pPr>
              <a:spcAft>
                <a:spcPts val="100"/>
              </a:spcAft>
            </a:pPr>
            <a:r>
              <a:rPr lang="en-US" sz="600" dirty="0">
                <a:solidFill>
                  <a:schemeClr val="bg1"/>
                </a:solidFill>
              </a:rPr>
              <a:t>Learn to Live provides educational behavioral health programs. Members considering further medical treatment should consult with a physician. Learn to Live, Inc. is an independent company that provides online behavioral health programs and tools for members with coverage through Blue Cross and Blue Shield of New Mexico.</a:t>
            </a:r>
          </a:p>
          <a:p>
            <a:pPr>
              <a:spcAft>
                <a:spcPts val="100"/>
              </a:spcAft>
            </a:pPr>
            <a:r>
              <a:rPr lang="en-US" sz="600" dirty="0">
                <a:solidFill>
                  <a:schemeClr val="bg1"/>
                </a:solidFill>
              </a:rPr>
              <a:t>BCBSNM makes no endorsement, representations or warranties regarding third-party vendors and the products and services offered by them.</a:t>
            </a:r>
          </a:p>
        </p:txBody>
      </p:sp>
      <p:grpSp>
        <p:nvGrpSpPr>
          <p:cNvPr id="54" name="Group 8">
            <a:extLst>
              <a:ext uri="{FF2B5EF4-FFF2-40B4-BE49-F238E27FC236}">
                <a16:creationId xmlns:a16="http://schemas.microsoft.com/office/drawing/2014/main" id="{96135AE5-1F38-4E09-9615-A4724C6344A1}"/>
              </a:ext>
            </a:extLst>
          </p:cNvPr>
          <p:cNvGrpSpPr>
            <a:grpSpLocks noChangeAspect="1"/>
          </p:cNvGrpSpPr>
          <p:nvPr/>
        </p:nvGrpSpPr>
        <p:grpSpPr bwMode="auto">
          <a:xfrm>
            <a:off x="553580" y="5449474"/>
            <a:ext cx="635319" cy="635319"/>
            <a:chOff x="3875" y="3276"/>
            <a:chExt cx="651" cy="651"/>
          </a:xfrm>
        </p:grpSpPr>
        <p:sp>
          <p:nvSpPr>
            <p:cNvPr id="56" name="Freeform 9">
              <a:extLst>
                <a:ext uri="{FF2B5EF4-FFF2-40B4-BE49-F238E27FC236}">
                  <a16:creationId xmlns:a16="http://schemas.microsoft.com/office/drawing/2014/main" id="{A1436279-886A-497B-9651-34F88856F864}"/>
                </a:ext>
              </a:extLst>
            </p:cNvPr>
            <p:cNvSpPr>
              <a:spLocks/>
            </p:cNvSpPr>
            <p:nvPr/>
          </p:nvSpPr>
          <p:spPr bwMode="auto">
            <a:xfrm>
              <a:off x="4093" y="3366"/>
              <a:ext cx="210" cy="233"/>
            </a:xfrm>
            <a:custGeom>
              <a:avLst/>
              <a:gdLst>
                <a:gd name="T0" fmla="*/ 30 w 172"/>
                <a:gd name="T1" fmla="*/ 190 h 190"/>
                <a:gd name="T2" fmla="*/ 80 w 172"/>
                <a:gd name="T3" fmla="*/ 140 h 190"/>
                <a:gd name="T4" fmla="*/ 65 w 172"/>
                <a:gd name="T5" fmla="*/ 117 h 190"/>
                <a:gd name="T6" fmla="*/ 102 w 172"/>
                <a:gd name="T7" fmla="*/ 89 h 190"/>
                <a:gd name="T8" fmla="*/ 128 w 172"/>
                <a:gd name="T9" fmla="*/ 92 h 190"/>
                <a:gd name="T10" fmla="*/ 172 w 172"/>
                <a:gd name="T11" fmla="*/ 48 h 190"/>
                <a:gd name="T12" fmla="*/ 114 w 172"/>
                <a:gd name="T13" fmla="*/ 35 h 190"/>
                <a:gd name="T14" fmla="*/ 114 w 172"/>
                <a:gd name="T15" fmla="*/ 0 h 190"/>
                <a:gd name="T16" fmla="*/ 72 w 172"/>
                <a:gd name="T17" fmla="*/ 0 h 190"/>
                <a:gd name="T18" fmla="*/ 72 w 172"/>
                <a:gd name="T19" fmla="*/ 38 h 190"/>
                <a:gd name="T20" fmla="*/ 0 w 172"/>
                <a:gd name="T21" fmla="*/ 126 h 190"/>
                <a:gd name="T22" fmla="*/ 30 w 172"/>
                <a:gd name="T23"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190">
                  <a:moveTo>
                    <a:pt x="30" y="190"/>
                  </a:moveTo>
                  <a:cubicBezTo>
                    <a:pt x="80" y="140"/>
                    <a:pt x="80" y="140"/>
                    <a:pt x="80" y="140"/>
                  </a:cubicBezTo>
                  <a:cubicBezTo>
                    <a:pt x="70" y="133"/>
                    <a:pt x="65" y="126"/>
                    <a:pt x="65" y="117"/>
                  </a:cubicBezTo>
                  <a:cubicBezTo>
                    <a:pt x="65" y="104"/>
                    <a:pt x="74" y="89"/>
                    <a:pt x="102" y="89"/>
                  </a:cubicBezTo>
                  <a:cubicBezTo>
                    <a:pt x="111" y="89"/>
                    <a:pt x="120" y="90"/>
                    <a:pt x="128" y="92"/>
                  </a:cubicBezTo>
                  <a:cubicBezTo>
                    <a:pt x="172" y="48"/>
                    <a:pt x="172" y="48"/>
                    <a:pt x="172" y="48"/>
                  </a:cubicBezTo>
                  <a:cubicBezTo>
                    <a:pt x="156" y="42"/>
                    <a:pt x="135" y="35"/>
                    <a:pt x="114" y="35"/>
                  </a:cubicBezTo>
                  <a:cubicBezTo>
                    <a:pt x="114" y="0"/>
                    <a:pt x="114" y="0"/>
                    <a:pt x="114" y="0"/>
                  </a:cubicBezTo>
                  <a:cubicBezTo>
                    <a:pt x="72" y="0"/>
                    <a:pt x="72" y="0"/>
                    <a:pt x="72" y="0"/>
                  </a:cubicBezTo>
                  <a:cubicBezTo>
                    <a:pt x="72" y="38"/>
                    <a:pt x="72" y="38"/>
                    <a:pt x="72" y="38"/>
                  </a:cubicBezTo>
                  <a:cubicBezTo>
                    <a:pt x="26" y="48"/>
                    <a:pt x="0" y="82"/>
                    <a:pt x="0" y="126"/>
                  </a:cubicBezTo>
                  <a:cubicBezTo>
                    <a:pt x="0" y="154"/>
                    <a:pt x="11" y="175"/>
                    <a:pt x="30" y="19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57" name="Freeform 10">
              <a:extLst>
                <a:ext uri="{FF2B5EF4-FFF2-40B4-BE49-F238E27FC236}">
                  <a16:creationId xmlns:a16="http://schemas.microsoft.com/office/drawing/2014/main" id="{CE18C6EE-5775-4EE3-ABAD-B9C1DABDF4A0}"/>
                </a:ext>
              </a:extLst>
            </p:cNvPr>
            <p:cNvSpPr>
              <a:spLocks/>
            </p:cNvSpPr>
            <p:nvPr/>
          </p:nvSpPr>
          <p:spPr bwMode="auto">
            <a:xfrm>
              <a:off x="4106" y="3589"/>
              <a:ext cx="217" cy="247"/>
            </a:xfrm>
            <a:custGeom>
              <a:avLst/>
              <a:gdLst>
                <a:gd name="T0" fmla="*/ 147 w 177"/>
                <a:gd name="T1" fmla="*/ 0 h 202"/>
                <a:gd name="T2" fmla="*/ 97 w 177"/>
                <a:gd name="T3" fmla="*/ 50 h 202"/>
                <a:gd name="T4" fmla="*/ 111 w 177"/>
                <a:gd name="T5" fmla="*/ 76 h 202"/>
                <a:gd name="T6" fmla="*/ 70 w 177"/>
                <a:gd name="T7" fmla="*/ 107 h 202"/>
                <a:gd name="T8" fmla="*/ 44 w 177"/>
                <a:gd name="T9" fmla="*/ 103 h 202"/>
                <a:gd name="T10" fmla="*/ 0 w 177"/>
                <a:gd name="T11" fmla="*/ 147 h 202"/>
                <a:gd name="T12" fmla="*/ 59 w 177"/>
                <a:gd name="T13" fmla="*/ 163 h 202"/>
                <a:gd name="T14" fmla="*/ 59 w 177"/>
                <a:gd name="T15" fmla="*/ 202 h 202"/>
                <a:gd name="T16" fmla="*/ 101 w 177"/>
                <a:gd name="T17" fmla="*/ 202 h 202"/>
                <a:gd name="T18" fmla="*/ 101 w 177"/>
                <a:gd name="T19" fmla="*/ 160 h 202"/>
                <a:gd name="T20" fmla="*/ 177 w 177"/>
                <a:gd name="T21" fmla="*/ 69 h 202"/>
                <a:gd name="T22" fmla="*/ 147 w 177"/>
                <a:gd name="T23"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02">
                  <a:moveTo>
                    <a:pt x="147" y="0"/>
                  </a:moveTo>
                  <a:cubicBezTo>
                    <a:pt x="97" y="50"/>
                    <a:pt x="97" y="50"/>
                    <a:pt x="97" y="50"/>
                  </a:cubicBezTo>
                  <a:cubicBezTo>
                    <a:pt x="107" y="57"/>
                    <a:pt x="111" y="66"/>
                    <a:pt x="111" y="76"/>
                  </a:cubicBezTo>
                  <a:cubicBezTo>
                    <a:pt x="111" y="96"/>
                    <a:pt x="94" y="107"/>
                    <a:pt x="70" y="107"/>
                  </a:cubicBezTo>
                  <a:cubicBezTo>
                    <a:pt x="61" y="107"/>
                    <a:pt x="53" y="105"/>
                    <a:pt x="44" y="103"/>
                  </a:cubicBezTo>
                  <a:cubicBezTo>
                    <a:pt x="0" y="147"/>
                    <a:pt x="0" y="147"/>
                    <a:pt x="0" y="147"/>
                  </a:cubicBezTo>
                  <a:cubicBezTo>
                    <a:pt x="18" y="155"/>
                    <a:pt x="40" y="163"/>
                    <a:pt x="59" y="163"/>
                  </a:cubicBezTo>
                  <a:cubicBezTo>
                    <a:pt x="59" y="202"/>
                    <a:pt x="59" y="202"/>
                    <a:pt x="59" y="202"/>
                  </a:cubicBezTo>
                  <a:cubicBezTo>
                    <a:pt x="101" y="202"/>
                    <a:pt x="101" y="202"/>
                    <a:pt x="101" y="202"/>
                  </a:cubicBezTo>
                  <a:cubicBezTo>
                    <a:pt x="101" y="160"/>
                    <a:pt x="101" y="160"/>
                    <a:pt x="101" y="160"/>
                  </a:cubicBezTo>
                  <a:cubicBezTo>
                    <a:pt x="150" y="150"/>
                    <a:pt x="177" y="113"/>
                    <a:pt x="177" y="69"/>
                  </a:cubicBezTo>
                  <a:cubicBezTo>
                    <a:pt x="177" y="40"/>
                    <a:pt x="168" y="18"/>
                    <a:pt x="14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58" name="Freeform 11">
              <a:extLst>
                <a:ext uri="{FF2B5EF4-FFF2-40B4-BE49-F238E27FC236}">
                  <a16:creationId xmlns:a16="http://schemas.microsoft.com/office/drawing/2014/main" id="{94ADD365-7F86-4090-AF67-3E1848C9729B}"/>
                </a:ext>
              </a:extLst>
            </p:cNvPr>
            <p:cNvSpPr>
              <a:spLocks noEditPoints="1"/>
            </p:cNvSpPr>
            <p:nvPr/>
          </p:nvSpPr>
          <p:spPr bwMode="auto">
            <a:xfrm>
              <a:off x="3875" y="3276"/>
              <a:ext cx="651" cy="651"/>
            </a:xfrm>
            <a:custGeom>
              <a:avLst/>
              <a:gdLst>
                <a:gd name="T0" fmla="*/ 266 w 532"/>
                <a:gd name="T1" fmla="*/ 0 h 532"/>
                <a:gd name="T2" fmla="*/ 0 w 532"/>
                <a:gd name="T3" fmla="*/ 266 h 532"/>
                <a:gd name="T4" fmla="*/ 266 w 532"/>
                <a:gd name="T5" fmla="*/ 532 h 532"/>
                <a:gd name="T6" fmla="*/ 532 w 532"/>
                <a:gd name="T7" fmla="*/ 266 h 532"/>
                <a:gd name="T8" fmla="*/ 266 w 532"/>
                <a:gd name="T9" fmla="*/ 0 h 532"/>
                <a:gd name="T10" fmla="*/ 24 w 532"/>
                <a:gd name="T11" fmla="*/ 266 h 532"/>
                <a:gd name="T12" fmla="*/ 266 w 532"/>
                <a:gd name="T13" fmla="*/ 24 h 532"/>
                <a:gd name="T14" fmla="*/ 422 w 532"/>
                <a:gd name="T15" fmla="*/ 82 h 532"/>
                <a:gd name="T16" fmla="*/ 82 w 532"/>
                <a:gd name="T17" fmla="*/ 422 h 532"/>
                <a:gd name="T18" fmla="*/ 24 w 532"/>
                <a:gd name="T19" fmla="*/ 266 h 532"/>
                <a:gd name="T20" fmla="*/ 266 w 532"/>
                <a:gd name="T21" fmla="*/ 508 h 532"/>
                <a:gd name="T22" fmla="*/ 110 w 532"/>
                <a:gd name="T23" fmla="*/ 450 h 532"/>
                <a:gd name="T24" fmla="*/ 451 w 532"/>
                <a:gd name="T25" fmla="*/ 110 h 532"/>
                <a:gd name="T26" fmla="*/ 508 w 532"/>
                <a:gd name="T27" fmla="*/ 266 h 532"/>
                <a:gd name="T28" fmla="*/ 266 w 532"/>
                <a:gd name="T29" fmla="*/ 50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2" h="532">
                  <a:moveTo>
                    <a:pt x="266" y="0"/>
                  </a:moveTo>
                  <a:cubicBezTo>
                    <a:pt x="120" y="0"/>
                    <a:pt x="0" y="119"/>
                    <a:pt x="0" y="266"/>
                  </a:cubicBezTo>
                  <a:cubicBezTo>
                    <a:pt x="0" y="413"/>
                    <a:pt x="120" y="532"/>
                    <a:pt x="266" y="532"/>
                  </a:cubicBezTo>
                  <a:cubicBezTo>
                    <a:pt x="413" y="532"/>
                    <a:pt x="532" y="413"/>
                    <a:pt x="532" y="266"/>
                  </a:cubicBezTo>
                  <a:cubicBezTo>
                    <a:pt x="532" y="119"/>
                    <a:pt x="413" y="0"/>
                    <a:pt x="266" y="0"/>
                  </a:cubicBezTo>
                  <a:close/>
                  <a:moveTo>
                    <a:pt x="24" y="266"/>
                  </a:moveTo>
                  <a:cubicBezTo>
                    <a:pt x="24" y="133"/>
                    <a:pt x="133" y="24"/>
                    <a:pt x="266" y="24"/>
                  </a:cubicBezTo>
                  <a:cubicBezTo>
                    <a:pt x="326" y="24"/>
                    <a:pt x="380" y="46"/>
                    <a:pt x="422" y="82"/>
                  </a:cubicBezTo>
                  <a:cubicBezTo>
                    <a:pt x="82" y="422"/>
                    <a:pt x="82" y="422"/>
                    <a:pt x="82" y="422"/>
                  </a:cubicBezTo>
                  <a:cubicBezTo>
                    <a:pt x="46" y="380"/>
                    <a:pt x="24" y="325"/>
                    <a:pt x="24" y="266"/>
                  </a:cubicBezTo>
                  <a:close/>
                  <a:moveTo>
                    <a:pt x="266" y="508"/>
                  </a:moveTo>
                  <a:cubicBezTo>
                    <a:pt x="207" y="508"/>
                    <a:pt x="152" y="486"/>
                    <a:pt x="110" y="450"/>
                  </a:cubicBezTo>
                  <a:cubicBezTo>
                    <a:pt x="451" y="110"/>
                    <a:pt x="451" y="110"/>
                    <a:pt x="451" y="110"/>
                  </a:cubicBezTo>
                  <a:cubicBezTo>
                    <a:pt x="486" y="152"/>
                    <a:pt x="508" y="207"/>
                    <a:pt x="508" y="266"/>
                  </a:cubicBezTo>
                  <a:cubicBezTo>
                    <a:pt x="508" y="399"/>
                    <a:pt x="400" y="508"/>
                    <a:pt x="266" y="50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854D3A6D-130C-4314-9709-3ABD464C329E}"/>
              </a:ext>
            </a:extLst>
          </p:cNvPr>
          <p:cNvGrpSpPr/>
          <p:nvPr/>
        </p:nvGrpSpPr>
        <p:grpSpPr>
          <a:xfrm>
            <a:off x="486261" y="1659303"/>
            <a:ext cx="769957" cy="570172"/>
            <a:chOff x="1200022" y="2593620"/>
            <a:chExt cx="653436" cy="483885"/>
          </a:xfrm>
        </p:grpSpPr>
        <p:sp>
          <p:nvSpPr>
            <p:cNvPr id="28" name="Freeform 6940">
              <a:extLst>
                <a:ext uri="{FF2B5EF4-FFF2-40B4-BE49-F238E27FC236}">
                  <a16:creationId xmlns:a16="http://schemas.microsoft.com/office/drawing/2014/main" id="{A99E0B23-6E00-4022-9724-7BFDC6CCB202}"/>
                </a:ext>
              </a:extLst>
            </p:cNvPr>
            <p:cNvSpPr>
              <a:spLocks noEditPoints="1"/>
            </p:cNvSpPr>
            <p:nvPr/>
          </p:nvSpPr>
          <p:spPr bwMode="auto">
            <a:xfrm>
              <a:off x="1200022" y="2593620"/>
              <a:ext cx="653436" cy="483885"/>
            </a:xfrm>
            <a:custGeom>
              <a:avLst/>
              <a:gdLst>
                <a:gd name="T0" fmla="*/ 725 w 823"/>
                <a:gd name="T1" fmla="*/ 260 h 609"/>
                <a:gd name="T2" fmla="*/ 725 w 823"/>
                <a:gd name="T3" fmla="*/ 0 h 609"/>
                <a:gd name="T4" fmla="*/ 0 w 823"/>
                <a:gd name="T5" fmla="*/ 0 h 609"/>
                <a:gd name="T6" fmla="*/ 0 w 823"/>
                <a:gd name="T7" fmla="*/ 502 h 609"/>
                <a:gd name="T8" fmla="*/ 298 w 823"/>
                <a:gd name="T9" fmla="*/ 502 h 609"/>
                <a:gd name="T10" fmla="*/ 239 w 823"/>
                <a:gd name="T11" fmla="*/ 609 h 609"/>
                <a:gd name="T12" fmla="*/ 486 w 823"/>
                <a:gd name="T13" fmla="*/ 609 h 609"/>
                <a:gd name="T14" fmla="*/ 426 w 823"/>
                <a:gd name="T15" fmla="*/ 502 h 609"/>
                <a:gd name="T16" fmla="*/ 627 w 823"/>
                <a:gd name="T17" fmla="*/ 502 h 609"/>
                <a:gd name="T18" fmla="*/ 627 w 823"/>
                <a:gd name="T19" fmla="*/ 609 h 609"/>
                <a:gd name="T20" fmla="*/ 823 w 823"/>
                <a:gd name="T21" fmla="*/ 609 h 609"/>
                <a:gd name="T22" fmla="*/ 823 w 823"/>
                <a:gd name="T23" fmla="*/ 260 h 609"/>
                <a:gd name="T24" fmla="*/ 725 w 823"/>
                <a:gd name="T25" fmla="*/ 260 h 609"/>
                <a:gd name="T26" fmla="*/ 725 w 823"/>
                <a:gd name="T27" fmla="*/ 278 h 609"/>
                <a:gd name="T28" fmla="*/ 732 w 823"/>
                <a:gd name="T29" fmla="*/ 285 h 609"/>
                <a:gd name="T30" fmla="*/ 725 w 823"/>
                <a:gd name="T31" fmla="*/ 292 h 609"/>
                <a:gd name="T32" fmla="*/ 718 w 823"/>
                <a:gd name="T33" fmla="*/ 285 h 609"/>
                <a:gd name="T34" fmla="*/ 725 w 823"/>
                <a:gd name="T35" fmla="*/ 278 h 609"/>
                <a:gd name="T36" fmla="*/ 448 w 823"/>
                <a:gd name="T37" fmla="*/ 589 h 609"/>
                <a:gd name="T38" fmla="*/ 273 w 823"/>
                <a:gd name="T39" fmla="*/ 589 h 609"/>
                <a:gd name="T40" fmla="*/ 324 w 823"/>
                <a:gd name="T41" fmla="*/ 502 h 609"/>
                <a:gd name="T42" fmla="*/ 401 w 823"/>
                <a:gd name="T43" fmla="*/ 502 h 609"/>
                <a:gd name="T44" fmla="*/ 448 w 823"/>
                <a:gd name="T45" fmla="*/ 589 h 609"/>
                <a:gd name="T46" fmla="*/ 627 w 823"/>
                <a:gd name="T47" fmla="*/ 427 h 609"/>
                <a:gd name="T48" fmla="*/ 28 w 823"/>
                <a:gd name="T49" fmla="*/ 427 h 609"/>
                <a:gd name="T50" fmla="*/ 28 w 823"/>
                <a:gd name="T51" fmla="*/ 27 h 609"/>
                <a:gd name="T52" fmla="*/ 698 w 823"/>
                <a:gd name="T53" fmla="*/ 27 h 609"/>
                <a:gd name="T54" fmla="*/ 698 w 823"/>
                <a:gd name="T55" fmla="*/ 260 h 609"/>
                <a:gd name="T56" fmla="*/ 627 w 823"/>
                <a:gd name="T57" fmla="*/ 260 h 609"/>
                <a:gd name="T58" fmla="*/ 627 w 823"/>
                <a:gd name="T59" fmla="*/ 427 h 609"/>
                <a:gd name="T60" fmla="*/ 754 w 823"/>
                <a:gd name="T61" fmla="*/ 587 h 609"/>
                <a:gd name="T62" fmla="*/ 696 w 823"/>
                <a:gd name="T63" fmla="*/ 587 h 609"/>
                <a:gd name="T64" fmla="*/ 696 w 823"/>
                <a:gd name="T65" fmla="*/ 577 h 609"/>
                <a:gd name="T66" fmla="*/ 754 w 823"/>
                <a:gd name="T67" fmla="*/ 577 h 609"/>
                <a:gd name="T68" fmla="*/ 754 w 823"/>
                <a:gd name="T69" fmla="*/ 587 h 609"/>
                <a:gd name="T70" fmla="*/ 808 w 823"/>
                <a:gd name="T71" fmla="*/ 553 h 609"/>
                <a:gd name="T72" fmla="*/ 642 w 823"/>
                <a:gd name="T73" fmla="*/ 553 h 609"/>
                <a:gd name="T74" fmla="*/ 642 w 823"/>
                <a:gd name="T75" fmla="*/ 310 h 609"/>
                <a:gd name="T76" fmla="*/ 808 w 823"/>
                <a:gd name="T77" fmla="*/ 310 h 609"/>
                <a:gd name="T78" fmla="*/ 808 w 823"/>
                <a:gd name="T79" fmla="*/ 55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3" h="609">
                  <a:moveTo>
                    <a:pt x="725" y="260"/>
                  </a:moveTo>
                  <a:cubicBezTo>
                    <a:pt x="725" y="0"/>
                    <a:pt x="725" y="0"/>
                    <a:pt x="725" y="0"/>
                  </a:cubicBezTo>
                  <a:cubicBezTo>
                    <a:pt x="0" y="0"/>
                    <a:pt x="0" y="0"/>
                    <a:pt x="0" y="0"/>
                  </a:cubicBezTo>
                  <a:cubicBezTo>
                    <a:pt x="0" y="502"/>
                    <a:pt x="0" y="502"/>
                    <a:pt x="0" y="502"/>
                  </a:cubicBezTo>
                  <a:cubicBezTo>
                    <a:pt x="298" y="502"/>
                    <a:pt x="298" y="502"/>
                    <a:pt x="298" y="502"/>
                  </a:cubicBezTo>
                  <a:cubicBezTo>
                    <a:pt x="239" y="609"/>
                    <a:pt x="239" y="609"/>
                    <a:pt x="239" y="609"/>
                  </a:cubicBezTo>
                  <a:cubicBezTo>
                    <a:pt x="486" y="609"/>
                    <a:pt x="486" y="609"/>
                    <a:pt x="486" y="609"/>
                  </a:cubicBezTo>
                  <a:cubicBezTo>
                    <a:pt x="426" y="502"/>
                    <a:pt x="426" y="502"/>
                    <a:pt x="426" y="502"/>
                  </a:cubicBezTo>
                  <a:cubicBezTo>
                    <a:pt x="627" y="502"/>
                    <a:pt x="627" y="502"/>
                    <a:pt x="627" y="502"/>
                  </a:cubicBezTo>
                  <a:cubicBezTo>
                    <a:pt x="627" y="609"/>
                    <a:pt x="627" y="609"/>
                    <a:pt x="627" y="609"/>
                  </a:cubicBezTo>
                  <a:cubicBezTo>
                    <a:pt x="823" y="609"/>
                    <a:pt x="823" y="609"/>
                    <a:pt x="823" y="609"/>
                  </a:cubicBezTo>
                  <a:cubicBezTo>
                    <a:pt x="823" y="260"/>
                    <a:pt x="823" y="260"/>
                    <a:pt x="823" y="260"/>
                  </a:cubicBezTo>
                  <a:lnTo>
                    <a:pt x="725" y="260"/>
                  </a:lnTo>
                  <a:close/>
                  <a:moveTo>
                    <a:pt x="725" y="278"/>
                  </a:moveTo>
                  <a:cubicBezTo>
                    <a:pt x="729" y="278"/>
                    <a:pt x="732" y="281"/>
                    <a:pt x="732" y="285"/>
                  </a:cubicBezTo>
                  <a:cubicBezTo>
                    <a:pt x="732" y="289"/>
                    <a:pt x="729" y="292"/>
                    <a:pt x="725" y="292"/>
                  </a:cubicBezTo>
                  <a:cubicBezTo>
                    <a:pt x="721" y="292"/>
                    <a:pt x="718" y="289"/>
                    <a:pt x="718" y="285"/>
                  </a:cubicBezTo>
                  <a:cubicBezTo>
                    <a:pt x="718" y="281"/>
                    <a:pt x="721" y="278"/>
                    <a:pt x="725" y="278"/>
                  </a:cubicBezTo>
                  <a:close/>
                  <a:moveTo>
                    <a:pt x="448" y="589"/>
                  </a:moveTo>
                  <a:cubicBezTo>
                    <a:pt x="273" y="589"/>
                    <a:pt x="273" y="589"/>
                    <a:pt x="273" y="589"/>
                  </a:cubicBezTo>
                  <a:cubicBezTo>
                    <a:pt x="324" y="502"/>
                    <a:pt x="324" y="502"/>
                    <a:pt x="324" y="502"/>
                  </a:cubicBezTo>
                  <a:cubicBezTo>
                    <a:pt x="401" y="502"/>
                    <a:pt x="401" y="502"/>
                    <a:pt x="401" y="502"/>
                  </a:cubicBezTo>
                  <a:lnTo>
                    <a:pt x="448" y="589"/>
                  </a:lnTo>
                  <a:close/>
                  <a:moveTo>
                    <a:pt x="627" y="427"/>
                  </a:moveTo>
                  <a:cubicBezTo>
                    <a:pt x="28" y="427"/>
                    <a:pt x="28" y="427"/>
                    <a:pt x="28" y="427"/>
                  </a:cubicBezTo>
                  <a:cubicBezTo>
                    <a:pt x="28" y="27"/>
                    <a:pt x="28" y="27"/>
                    <a:pt x="28" y="27"/>
                  </a:cubicBezTo>
                  <a:cubicBezTo>
                    <a:pt x="698" y="27"/>
                    <a:pt x="698" y="27"/>
                    <a:pt x="698" y="27"/>
                  </a:cubicBezTo>
                  <a:cubicBezTo>
                    <a:pt x="698" y="260"/>
                    <a:pt x="698" y="260"/>
                    <a:pt x="698" y="260"/>
                  </a:cubicBezTo>
                  <a:cubicBezTo>
                    <a:pt x="627" y="260"/>
                    <a:pt x="627" y="260"/>
                    <a:pt x="627" y="260"/>
                  </a:cubicBezTo>
                  <a:lnTo>
                    <a:pt x="627" y="427"/>
                  </a:lnTo>
                  <a:close/>
                  <a:moveTo>
                    <a:pt x="754" y="587"/>
                  </a:moveTo>
                  <a:cubicBezTo>
                    <a:pt x="696" y="587"/>
                    <a:pt x="696" y="587"/>
                    <a:pt x="696" y="587"/>
                  </a:cubicBezTo>
                  <a:cubicBezTo>
                    <a:pt x="696" y="577"/>
                    <a:pt x="696" y="577"/>
                    <a:pt x="696" y="577"/>
                  </a:cubicBezTo>
                  <a:cubicBezTo>
                    <a:pt x="754" y="577"/>
                    <a:pt x="754" y="577"/>
                    <a:pt x="754" y="577"/>
                  </a:cubicBezTo>
                  <a:lnTo>
                    <a:pt x="754" y="587"/>
                  </a:lnTo>
                  <a:close/>
                  <a:moveTo>
                    <a:pt x="808" y="553"/>
                  </a:moveTo>
                  <a:cubicBezTo>
                    <a:pt x="642" y="553"/>
                    <a:pt x="642" y="553"/>
                    <a:pt x="642" y="553"/>
                  </a:cubicBezTo>
                  <a:cubicBezTo>
                    <a:pt x="642" y="310"/>
                    <a:pt x="642" y="310"/>
                    <a:pt x="642" y="310"/>
                  </a:cubicBezTo>
                  <a:cubicBezTo>
                    <a:pt x="808" y="310"/>
                    <a:pt x="808" y="310"/>
                    <a:pt x="808" y="310"/>
                  </a:cubicBezTo>
                  <a:lnTo>
                    <a:pt x="808" y="5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6105C0AE-C165-4E17-807A-FF362FE08D97}"/>
                </a:ext>
              </a:extLst>
            </p:cNvPr>
            <p:cNvGrpSpPr/>
            <p:nvPr/>
          </p:nvGrpSpPr>
          <p:grpSpPr>
            <a:xfrm>
              <a:off x="1262418" y="2662082"/>
              <a:ext cx="439085" cy="216421"/>
              <a:chOff x="2635804" y="950985"/>
              <a:chExt cx="730520" cy="309584"/>
            </a:xfrm>
            <a:solidFill>
              <a:schemeClr val="tx2"/>
            </a:solidFill>
          </p:grpSpPr>
          <p:sp>
            <p:nvSpPr>
              <p:cNvPr id="36" name="Rectangle 113">
                <a:extLst>
                  <a:ext uri="{FF2B5EF4-FFF2-40B4-BE49-F238E27FC236}">
                    <a16:creationId xmlns:a16="http://schemas.microsoft.com/office/drawing/2014/main" id="{3519F283-5308-4AF1-8733-E80BB59395D8}"/>
                  </a:ext>
                </a:extLst>
              </p:cNvPr>
              <p:cNvSpPr>
                <a:spLocks noChangeArrowheads="1"/>
              </p:cNvSpPr>
              <p:nvPr/>
            </p:nvSpPr>
            <p:spPr bwMode="auto">
              <a:xfrm>
                <a:off x="2635804" y="950985"/>
                <a:ext cx="302613" cy="3095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7" name="Rectangle 114">
                <a:extLst>
                  <a:ext uri="{FF2B5EF4-FFF2-40B4-BE49-F238E27FC236}">
                    <a16:creationId xmlns:a16="http://schemas.microsoft.com/office/drawing/2014/main" id="{553FBB12-1E8D-4B35-9FB7-59BA905D8C5C}"/>
                  </a:ext>
                </a:extLst>
              </p:cNvPr>
              <p:cNvSpPr>
                <a:spLocks noChangeArrowheads="1"/>
              </p:cNvSpPr>
              <p:nvPr/>
            </p:nvSpPr>
            <p:spPr bwMode="auto">
              <a:xfrm>
                <a:off x="3001208" y="950985"/>
                <a:ext cx="365116" cy="59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8" name="Rectangle 115">
                <a:extLst>
                  <a:ext uri="{FF2B5EF4-FFF2-40B4-BE49-F238E27FC236}">
                    <a16:creationId xmlns:a16="http://schemas.microsoft.com/office/drawing/2014/main" id="{AA58A823-800F-4B09-8177-EFAAD07ACDA7}"/>
                  </a:ext>
                </a:extLst>
              </p:cNvPr>
              <p:cNvSpPr>
                <a:spLocks noChangeArrowheads="1"/>
              </p:cNvSpPr>
              <p:nvPr/>
            </p:nvSpPr>
            <p:spPr bwMode="auto">
              <a:xfrm>
                <a:off x="3001210" y="1076570"/>
                <a:ext cx="304263" cy="59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9" name="Rectangle 116">
                <a:extLst>
                  <a:ext uri="{FF2B5EF4-FFF2-40B4-BE49-F238E27FC236}">
                    <a16:creationId xmlns:a16="http://schemas.microsoft.com/office/drawing/2014/main" id="{D79F35CD-46D1-4489-B485-4322950C0D03}"/>
                  </a:ext>
                </a:extLst>
              </p:cNvPr>
              <p:cNvSpPr>
                <a:spLocks noChangeArrowheads="1"/>
              </p:cNvSpPr>
              <p:nvPr/>
            </p:nvSpPr>
            <p:spPr bwMode="auto">
              <a:xfrm>
                <a:off x="3001210" y="1199236"/>
                <a:ext cx="304263" cy="613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sp>
          <p:nvSpPr>
            <p:cNvPr id="30" name="Freeform 6736">
              <a:extLst>
                <a:ext uri="{FF2B5EF4-FFF2-40B4-BE49-F238E27FC236}">
                  <a16:creationId xmlns:a16="http://schemas.microsoft.com/office/drawing/2014/main" id="{0CBBB516-2646-450D-B6F4-BE79A6ABB248}"/>
                </a:ext>
              </a:extLst>
            </p:cNvPr>
            <p:cNvSpPr>
              <a:spLocks/>
            </p:cNvSpPr>
            <p:nvPr/>
          </p:nvSpPr>
          <p:spPr bwMode="auto">
            <a:xfrm>
              <a:off x="1731648" y="2862915"/>
              <a:ext cx="89983" cy="73206"/>
            </a:xfrm>
            <a:custGeom>
              <a:avLst/>
              <a:gdLst>
                <a:gd name="T0" fmla="*/ 18 w 59"/>
                <a:gd name="T1" fmla="*/ 48 h 48"/>
                <a:gd name="T2" fmla="*/ 0 w 59"/>
                <a:gd name="T3" fmla="*/ 30 h 48"/>
                <a:gd name="T4" fmla="*/ 7 w 59"/>
                <a:gd name="T5" fmla="*/ 23 h 48"/>
                <a:gd name="T6" fmla="*/ 18 w 59"/>
                <a:gd name="T7" fmla="*/ 33 h 48"/>
                <a:gd name="T8" fmla="*/ 52 w 59"/>
                <a:gd name="T9" fmla="*/ 0 h 48"/>
                <a:gd name="T10" fmla="*/ 59 w 59"/>
                <a:gd name="T11" fmla="*/ 7 h 48"/>
                <a:gd name="T12" fmla="*/ 18 w 5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9" h="48">
                  <a:moveTo>
                    <a:pt x="18" y="48"/>
                  </a:moveTo>
                  <a:lnTo>
                    <a:pt x="0" y="30"/>
                  </a:lnTo>
                  <a:lnTo>
                    <a:pt x="7" y="23"/>
                  </a:lnTo>
                  <a:lnTo>
                    <a:pt x="18" y="33"/>
                  </a:lnTo>
                  <a:lnTo>
                    <a:pt x="52" y="0"/>
                  </a:lnTo>
                  <a:lnTo>
                    <a:pt x="59" y="7"/>
                  </a:lnTo>
                  <a:lnTo>
                    <a:pt x="18" y="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nvGrpSpPr>
            <p:cNvPr id="31" name="Group 30">
              <a:extLst>
                <a:ext uri="{FF2B5EF4-FFF2-40B4-BE49-F238E27FC236}">
                  <a16:creationId xmlns:a16="http://schemas.microsoft.com/office/drawing/2014/main" id="{C2E48795-7C75-4DB1-9D26-32A0859AB32F}"/>
                </a:ext>
              </a:extLst>
            </p:cNvPr>
            <p:cNvGrpSpPr/>
            <p:nvPr/>
          </p:nvGrpSpPr>
          <p:grpSpPr>
            <a:xfrm>
              <a:off x="1730919" y="2957454"/>
              <a:ext cx="91440" cy="50101"/>
              <a:chOff x="1730919" y="2959042"/>
              <a:chExt cx="91440" cy="50101"/>
            </a:xfrm>
          </p:grpSpPr>
          <p:sp>
            <p:nvSpPr>
              <p:cNvPr id="32" name="Rectangle 114">
                <a:extLst>
                  <a:ext uri="{FF2B5EF4-FFF2-40B4-BE49-F238E27FC236}">
                    <a16:creationId xmlns:a16="http://schemas.microsoft.com/office/drawing/2014/main" id="{3341694C-8B3A-4B20-AB10-EEC978C5AC1B}"/>
                  </a:ext>
                </a:extLst>
              </p:cNvPr>
              <p:cNvSpPr>
                <a:spLocks noChangeArrowheads="1"/>
              </p:cNvSpPr>
              <p:nvPr/>
            </p:nvSpPr>
            <p:spPr bwMode="auto">
              <a:xfrm>
                <a:off x="1730919" y="2959042"/>
                <a:ext cx="91440" cy="177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5" name="Rectangle 115">
                <a:extLst>
                  <a:ext uri="{FF2B5EF4-FFF2-40B4-BE49-F238E27FC236}">
                    <a16:creationId xmlns:a16="http://schemas.microsoft.com/office/drawing/2014/main" id="{C574A516-26B4-4179-B48A-2C3ADFD7965C}"/>
                  </a:ext>
                </a:extLst>
              </p:cNvPr>
              <p:cNvSpPr>
                <a:spLocks noChangeArrowheads="1"/>
              </p:cNvSpPr>
              <p:nvPr/>
            </p:nvSpPr>
            <p:spPr bwMode="auto">
              <a:xfrm>
                <a:off x="1730919" y="2991431"/>
                <a:ext cx="91440" cy="177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grpSp>
      <p:pic>
        <p:nvPicPr>
          <p:cNvPr id="8" name="Picture 7" descr="A picture containing text, clipart&#10;&#10;Description automatically generated">
            <a:extLst>
              <a:ext uri="{FF2B5EF4-FFF2-40B4-BE49-F238E27FC236}">
                <a16:creationId xmlns:a16="http://schemas.microsoft.com/office/drawing/2014/main" id="{DFB4BC3F-84D7-4E32-98B8-B34EF4B3BA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8298" y="821215"/>
            <a:ext cx="1543980" cy="275514"/>
          </a:xfrm>
          <a:prstGeom prst="rect">
            <a:avLst/>
          </a:prstGeom>
        </p:spPr>
      </p:pic>
      <p:sp>
        <p:nvSpPr>
          <p:cNvPr id="40" name="Content Placeholder 1">
            <a:extLst>
              <a:ext uri="{FF2B5EF4-FFF2-40B4-BE49-F238E27FC236}">
                <a16:creationId xmlns:a16="http://schemas.microsoft.com/office/drawing/2014/main" id="{439735C6-F90D-E5A6-6295-82AC035106FC}"/>
              </a:ext>
            </a:extLst>
          </p:cNvPr>
          <p:cNvSpPr txBox="1">
            <a:spLocks/>
          </p:cNvSpPr>
          <p:nvPr/>
        </p:nvSpPr>
        <p:spPr>
          <a:xfrm>
            <a:off x="7685205" y="4743632"/>
            <a:ext cx="4132998" cy="868680"/>
          </a:xfrm>
          <a:prstGeom prst="rect">
            <a:avLst/>
          </a:prstGeom>
          <a:noFill/>
        </p:spPr>
        <p:txBody>
          <a:bodyPr vert="horz" wrap="square" lIns="137160" tIns="0" rIns="137160" bIns="0" rtlCol="0" anchor="ctr" anchorCtr="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685800" rtl="0" eaLnBrk="1" fontAlgn="auto" latinLnBrk="0" hangingPunct="1">
              <a:lnSpc>
                <a:spcPct val="100000"/>
              </a:lnSpc>
              <a:spcBef>
                <a:spcPts val="6400"/>
              </a:spcBef>
              <a:spcAft>
                <a:spcPts val="600"/>
              </a:spcAft>
              <a:buClr>
                <a:srgbClr val="0080C7"/>
              </a:buClr>
              <a:buSzTx/>
              <a:buFont typeface="Arial" panose="020B0604020202020204" pitchFamily="34" charset="0"/>
              <a:buNone/>
              <a:tabLst/>
              <a:defRPr/>
            </a:pPr>
            <a:r>
              <a:rPr kumimoji="0" lang="en-US" sz="2200" b="0" i="0" u="none" strike="noStrike" kern="600" cap="none" spc="0" normalizeH="0" baseline="0" noProof="0" dirty="0">
                <a:ln>
                  <a:noFill/>
                </a:ln>
                <a:solidFill>
                  <a:schemeClr val="accent2">
                    <a:lumMod val="20000"/>
                    <a:lumOff val="80000"/>
                  </a:schemeClr>
                </a:solidFill>
                <a:effectLst/>
                <a:uLnTx/>
                <a:uFillTx/>
                <a:latin typeface="Arial Black" panose="020B0A04020102020204" pitchFamily="34" charset="0"/>
                <a:ea typeface="+mn-ea"/>
                <a:cs typeface="+mn-cs"/>
              </a:rPr>
              <a:t>Less than 50% </a:t>
            </a:r>
            <a:r>
              <a:rPr kumimoji="0" lang="en-US" sz="2000" b="0" i="0" u="none" strike="noStrike" kern="600" cap="none" spc="0" normalizeH="0" baseline="0" noProof="0" dirty="0">
                <a:ln>
                  <a:noFill/>
                </a:ln>
                <a:solidFill>
                  <a:schemeClr val="accent2">
                    <a:lumMod val="20000"/>
                    <a:lumOff val="80000"/>
                  </a:schemeClr>
                </a:solidFill>
                <a:effectLst/>
                <a:uLnTx/>
                <a:uFillTx/>
                <a:latin typeface="Arial" panose="020B0604020202020204"/>
                <a:ea typeface="+mn-ea"/>
                <a:cs typeface="+mn-cs"/>
              </a:rPr>
              <a:t>of people with a mental health condition receive treatment*</a:t>
            </a:r>
            <a:endParaRPr kumimoji="0" lang="en-US" sz="1000" b="0" i="0" u="none" strike="noStrike" kern="600" cap="none" spc="0" normalizeH="0" baseline="100000" noProof="0" dirty="0">
              <a:ln>
                <a:noFill/>
              </a:ln>
              <a:solidFill>
                <a:schemeClr val="accent2">
                  <a:lumMod val="20000"/>
                  <a:lumOff val="80000"/>
                </a:schemeClr>
              </a:solidFill>
              <a:effectLst/>
              <a:uLnTx/>
              <a:uFillTx/>
              <a:latin typeface="Arial" panose="020B0604020202020204"/>
              <a:ea typeface="+mn-ea"/>
              <a:cs typeface="+mn-cs"/>
            </a:endParaRPr>
          </a:p>
        </p:txBody>
      </p:sp>
      <p:grpSp>
        <p:nvGrpSpPr>
          <p:cNvPr id="41" name="Group 40">
            <a:extLst>
              <a:ext uri="{FF2B5EF4-FFF2-40B4-BE49-F238E27FC236}">
                <a16:creationId xmlns:a16="http://schemas.microsoft.com/office/drawing/2014/main" id="{22541420-BBB2-7F1C-824D-903E6C73A545}"/>
              </a:ext>
            </a:extLst>
          </p:cNvPr>
          <p:cNvGrpSpPr/>
          <p:nvPr/>
        </p:nvGrpSpPr>
        <p:grpSpPr>
          <a:xfrm>
            <a:off x="521684" y="2859844"/>
            <a:ext cx="699110" cy="591942"/>
            <a:chOff x="2686064" y="3020232"/>
            <a:chExt cx="984793" cy="833832"/>
          </a:xfrm>
        </p:grpSpPr>
        <p:sp>
          <p:nvSpPr>
            <p:cNvPr id="42" name="Freeform 107">
              <a:extLst>
                <a:ext uri="{FF2B5EF4-FFF2-40B4-BE49-F238E27FC236}">
                  <a16:creationId xmlns:a16="http://schemas.microsoft.com/office/drawing/2014/main" id="{D1036193-9304-5E7A-C5F4-C83B87310E36}"/>
                </a:ext>
              </a:extLst>
            </p:cNvPr>
            <p:cNvSpPr>
              <a:spLocks/>
            </p:cNvSpPr>
            <p:nvPr/>
          </p:nvSpPr>
          <p:spPr bwMode="auto">
            <a:xfrm>
              <a:off x="2731333" y="3043597"/>
              <a:ext cx="405964" cy="772499"/>
            </a:xfrm>
            <a:custGeom>
              <a:avLst/>
              <a:gdLst>
                <a:gd name="T0" fmla="*/ 231 w 231"/>
                <a:gd name="T1" fmla="*/ 56 h 440"/>
                <a:gd name="T2" fmla="*/ 211 w 231"/>
                <a:gd name="T3" fmla="*/ 35 h 440"/>
                <a:gd name="T4" fmla="*/ 145 w 231"/>
                <a:gd name="T5" fmla="*/ 2 h 440"/>
                <a:gd name="T6" fmla="*/ 97 w 231"/>
                <a:gd name="T7" fmla="*/ 2 h 440"/>
                <a:gd name="T8" fmla="*/ 43 w 231"/>
                <a:gd name="T9" fmla="*/ 25 h 440"/>
                <a:gd name="T10" fmla="*/ 8 w 231"/>
                <a:gd name="T11" fmla="*/ 67 h 440"/>
                <a:gd name="T12" fmla="*/ 0 w 231"/>
                <a:gd name="T13" fmla="*/ 118 h 440"/>
                <a:gd name="T14" fmla="*/ 0 w 231"/>
                <a:gd name="T15" fmla="*/ 169 h 440"/>
                <a:gd name="T16" fmla="*/ 8 w 231"/>
                <a:gd name="T17" fmla="*/ 203 h 440"/>
                <a:gd name="T18" fmla="*/ 93 w 231"/>
                <a:gd name="T19" fmla="*/ 319 h 440"/>
                <a:gd name="T20" fmla="*/ 231 w 231"/>
                <a:gd name="T21" fmla="*/ 440 h 440"/>
                <a:gd name="T22" fmla="*/ 231 w 231"/>
                <a:gd name="T23" fmla="*/ 5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440">
                  <a:moveTo>
                    <a:pt x="231" y="56"/>
                  </a:moveTo>
                  <a:cubicBezTo>
                    <a:pt x="211" y="35"/>
                    <a:pt x="211" y="35"/>
                    <a:pt x="211" y="35"/>
                  </a:cubicBezTo>
                  <a:cubicBezTo>
                    <a:pt x="145" y="2"/>
                    <a:pt x="145" y="2"/>
                    <a:pt x="145" y="2"/>
                  </a:cubicBezTo>
                  <a:cubicBezTo>
                    <a:pt x="145" y="2"/>
                    <a:pt x="99" y="3"/>
                    <a:pt x="97" y="2"/>
                  </a:cubicBezTo>
                  <a:cubicBezTo>
                    <a:pt x="95" y="0"/>
                    <a:pt x="45" y="25"/>
                    <a:pt x="43" y="25"/>
                  </a:cubicBezTo>
                  <a:cubicBezTo>
                    <a:pt x="41" y="24"/>
                    <a:pt x="8" y="67"/>
                    <a:pt x="8" y="67"/>
                  </a:cubicBezTo>
                  <a:cubicBezTo>
                    <a:pt x="8" y="67"/>
                    <a:pt x="0" y="112"/>
                    <a:pt x="0" y="118"/>
                  </a:cubicBezTo>
                  <a:cubicBezTo>
                    <a:pt x="0" y="123"/>
                    <a:pt x="0" y="169"/>
                    <a:pt x="0" y="169"/>
                  </a:cubicBezTo>
                  <a:cubicBezTo>
                    <a:pt x="8" y="203"/>
                    <a:pt x="8" y="203"/>
                    <a:pt x="8" y="203"/>
                  </a:cubicBezTo>
                  <a:cubicBezTo>
                    <a:pt x="93" y="319"/>
                    <a:pt x="93" y="319"/>
                    <a:pt x="93" y="319"/>
                  </a:cubicBezTo>
                  <a:cubicBezTo>
                    <a:pt x="231" y="440"/>
                    <a:pt x="231" y="440"/>
                    <a:pt x="231" y="440"/>
                  </a:cubicBezTo>
                  <a:lnTo>
                    <a:pt x="231" y="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43" name="Freeform 108">
              <a:extLst>
                <a:ext uri="{FF2B5EF4-FFF2-40B4-BE49-F238E27FC236}">
                  <a16:creationId xmlns:a16="http://schemas.microsoft.com/office/drawing/2014/main" id="{91F1A76F-9352-AB00-F4ED-9A42785481A0}"/>
                </a:ext>
              </a:extLst>
            </p:cNvPr>
            <p:cNvSpPr>
              <a:spLocks noEditPoints="1"/>
            </p:cNvSpPr>
            <p:nvPr/>
          </p:nvSpPr>
          <p:spPr bwMode="auto">
            <a:xfrm>
              <a:off x="3218163" y="3040676"/>
              <a:ext cx="452694" cy="803166"/>
            </a:xfrm>
            <a:custGeom>
              <a:avLst/>
              <a:gdLst>
                <a:gd name="T0" fmla="*/ 232 w 258"/>
                <a:gd name="T1" fmla="*/ 119 h 458"/>
                <a:gd name="T2" fmla="*/ 185 w 258"/>
                <a:gd name="T3" fmla="*/ 57 h 458"/>
                <a:gd name="T4" fmla="*/ 180 w 258"/>
                <a:gd name="T5" fmla="*/ 55 h 458"/>
                <a:gd name="T6" fmla="*/ 74 w 258"/>
                <a:gd name="T7" fmla="*/ 35 h 458"/>
                <a:gd name="T8" fmla="*/ 1 w 258"/>
                <a:gd name="T9" fmla="*/ 89 h 458"/>
                <a:gd name="T10" fmla="*/ 46 w 258"/>
                <a:gd name="T11" fmla="*/ 458 h 458"/>
                <a:gd name="T12" fmla="*/ 75 w 258"/>
                <a:gd name="T13" fmla="*/ 448 h 458"/>
                <a:gd name="T14" fmla="*/ 97 w 258"/>
                <a:gd name="T15" fmla="*/ 430 h 458"/>
                <a:gd name="T16" fmla="*/ 194 w 258"/>
                <a:gd name="T17" fmla="*/ 322 h 458"/>
                <a:gd name="T18" fmla="*/ 191 w 258"/>
                <a:gd name="T19" fmla="*/ 301 h 458"/>
                <a:gd name="T20" fmla="*/ 233 w 258"/>
                <a:gd name="T21" fmla="*/ 208 h 458"/>
                <a:gd name="T22" fmla="*/ 97 w 258"/>
                <a:gd name="T23" fmla="*/ 413 h 458"/>
                <a:gd name="T24" fmla="*/ 92 w 258"/>
                <a:gd name="T25" fmla="*/ 401 h 458"/>
                <a:gd name="T26" fmla="*/ 65 w 258"/>
                <a:gd name="T27" fmla="*/ 436 h 458"/>
                <a:gd name="T28" fmla="*/ 47 w 258"/>
                <a:gd name="T29" fmla="*/ 442 h 458"/>
                <a:gd name="T30" fmla="*/ 18 w 258"/>
                <a:gd name="T31" fmla="*/ 285 h 458"/>
                <a:gd name="T32" fmla="*/ 75 w 258"/>
                <a:gd name="T33" fmla="*/ 303 h 458"/>
                <a:gd name="T34" fmla="*/ 101 w 258"/>
                <a:gd name="T35" fmla="*/ 332 h 458"/>
                <a:gd name="T36" fmla="*/ 58 w 258"/>
                <a:gd name="T37" fmla="*/ 357 h 458"/>
                <a:gd name="T38" fmla="*/ 72 w 258"/>
                <a:gd name="T39" fmla="*/ 377 h 458"/>
                <a:gd name="T40" fmla="*/ 126 w 258"/>
                <a:gd name="T41" fmla="*/ 385 h 458"/>
                <a:gd name="T42" fmla="*/ 141 w 258"/>
                <a:gd name="T43" fmla="*/ 371 h 458"/>
                <a:gd name="T44" fmla="*/ 117 w 258"/>
                <a:gd name="T45" fmla="*/ 332 h 458"/>
                <a:gd name="T46" fmla="*/ 117 w 258"/>
                <a:gd name="T47" fmla="*/ 273 h 458"/>
                <a:gd name="T48" fmla="*/ 177 w 258"/>
                <a:gd name="T49" fmla="*/ 322 h 458"/>
                <a:gd name="T50" fmla="*/ 165 w 258"/>
                <a:gd name="T51" fmla="*/ 156 h 458"/>
                <a:gd name="T52" fmla="*/ 182 w 258"/>
                <a:gd name="T53" fmla="*/ 196 h 458"/>
                <a:gd name="T54" fmla="*/ 143 w 258"/>
                <a:gd name="T55" fmla="*/ 215 h 458"/>
                <a:gd name="T56" fmla="*/ 158 w 258"/>
                <a:gd name="T57" fmla="*/ 236 h 458"/>
                <a:gd name="T58" fmla="*/ 205 w 258"/>
                <a:gd name="T59" fmla="*/ 216 h 458"/>
                <a:gd name="T60" fmla="*/ 231 w 258"/>
                <a:gd name="T61" fmla="*/ 245 h 458"/>
                <a:gd name="T62" fmla="*/ 181 w 258"/>
                <a:gd name="T63" fmla="*/ 283 h 458"/>
                <a:gd name="T64" fmla="*/ 124 w 258"/>
                <a:gd name="T65" fmla="*/ 255 h 458"/>
                <a:gd name="T66" fmla="*/ 63 w 258"/>
                <a:gd name="T67" fmla="*/ 180 h 458"/>
                <a:gd name="T68" fmla="*/ 43 w 258"/>
                <a:gd name="T69" fmla="*/ 201 h 458"/>
                <a:gd name="T70" fmla="*/ 108 w 258"/>
                <a:gd name="T71" fmla="*/ 242 h 458"/>
                <a:gd name="T72" fmla="*/ 19 w 258"/>
                <a:gd name="T73" fmla="*/ 255 h 458"/>
                <a:gd name="T74" fmla="*/ 18 w 258"/>
                <a:gd name="T75" fmla="*/ 89 h 458"/>
                <a:gd name="T76" fmla="*/ 39 w 258"/>
                <a:gd name="T77" fmla="*/ 51 h 458"/>
                <a:gd name="T78" fmla="*/ 89 w 258"/>
                <a:gd name="T79" fmla="*/ 64 h 458"/>
                <a:gd name="T80" fmla="*/ 89 w 258"/>
                <a:gd name="T81" fmla="*/ 43 h 458"/>
                <a:gd name="T82" fmla="*/ 163 w 258"/>
                <a:gd name="T83" fmla="*/ 55 h 458"/>
                <a:gd name="T84" fmla="*/ 166 w 258"/>
                <a:gd name="T85" fmla="*/ 91 h 458"/>
                <a:gd name="T86" fmla="*/ 186 w 258"/>
                <a:gd name="T87" fmla="*/ 73 h 458"/>
                <a:gd name="T88" fmla="*/ 190 w 258"/>
                <a:gd name="T89" fmla="*/ 134 h 458"/>
                <a:gd name="T90" fmla="*/ 167 w 258"/>
                <a:gd name="T91" fmla="*/ 126 h 458"/>
                <a:gd name="T92" fmla="*/ 156 w 258"/>
                <a:gd name="T93" fmla="*/ 106 h 458"/>
                <a:gd name="T94" fmla="*/ 153 w 258"/>
                <a:gd name="T95" fmla="*/ 102 h 458"/>
                <a:gd name="T96" fmla="*/ 151 w 258"/>
                <a:gd name="T97" fmla="*/ 99 h 458"/>
                <a:gd name="T98" fmla="*/ 110 w 258"/>
                <a:gd name="T99" fmla="*/ 80 h 458"/>
                <a:gd name="T100" fmla="*/ 71 w 258"/>
                <a:gd name="T101" fmla="*/ 148 h 458"/>
                <a:gd name="T102" fmla="*/ 83 w 258"/>
                <a:gd name="T103" fmla="*/ 129 h 458"/>
                <a:gd name="T104" fmla="*/ 142 w 258"/>
                <a:gd name="T105" fmla="*/ 118 h 458"/>
                <a:gd name="T106" fmla="*/ 224 w 258"/>
                <a:gd name="T107" fmla="*/ 134 h 458"/>
                <a:gd name="T108" fmla="*/ 205 w 258"/>
                <a:gd name="T109" fmla="*/ 199 h 458"/>
                <a:gd name="T110" fmla="*/ 198 w 258"/>
                <a:gd name="T111" fmla="*/ 19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458">
                  <a:moveTo>
                    <a:pt x="258" y="164"/>
                  </a:moveTo>
                  <a:cubicBezTo>
                    <a:pt x="258" y="145"/>
                    <a:pt x="247" y="128"/>
                    <a:pt x="232" y="119"/>
                  </a:cubicBezTo>
                  <a:cubicBezTo>
                    <a:pt x="234" y="113"/>
                    <a:pt x="235" y="107"/>
                    <a:pt x="235" y="101"/>
                  </a:cubicBezTo>
                  <a:cubicBezTo>
                    <a:pt x="233" y="75"/>
                    <a:pt x="211" y="55"/>
                    <a:pt x="185" y="57"/>
                  </a:cubicBezTo>
                  <a:cubicBezTo>
                    <a:pt x="183" y="57"/>
                    <a:pt x="181" y="57"/>
                    <a:pt x="179" y="57"/>
                  </a:cubicBezTo>
                  <a:cubicBezTo>
                    <a:pt x="180" y="57"/>
                    <a:pt x="180" y="56"/>
                    <a:pt x="180" y="55"/>
                  </a:cubicBezTo>
                  <a:cubicBezTo>
                    <a:pt x="180" y="25"/>
                    <a:pt x="155" y="0"/>
                    <a:pt x="125" y="0"/>
                  </a:cubicBezTo>
                  <a:cubicBezTo>
                    <a:pt x="102" y="0"/>
                    <a:pt x="82" y="15"/>
                    <a:pt x="74" y="35"/>
                  </a:cubicBezTo>
                  <a:cubicBezTo>
                    <a:pt x="54" y="27"/>
                    <a:pt x="36" y="34"/>
                    <a:pt x="34" y="35"/>
                  </a:cubicBezTo>
                  <a:cubicBezTo>
                    <a:pt x="6" y="45"/>
                    <a:pt x="0" y="74"/>
                    <a:pt x="1" y="89"/>
                  </a:cubicBezTo>
                  <a:cubicBezTo>
                    <a:pt x="1" y="416"/>
                    <a:pt x="1" y="416"/>
                    <a:pt x="1" y="416"/>
                  </a:cubicBezTo>
                  <a:cubicBezTo>
                    <a:pt x="1" y="430"/>
                    <a:pt x="11" y="458"/>
                    <a:pt x="46" y="458"/>
                  </a:cubicBezTo>
                  <a:cubicBezTo>
                    <a:pt x="47" y="458"/>
                    <a:pt x="48" y="458"/>
                    <a:pt x="49" y="458"/>
                  </a:cubicBezTo>
                  <a:cubicBezTo>
                    <a:pt x="54" y="458"/>
                    <a:pt x="65" y="457"/>
                    <a:pt x="75" y="448"/>
                  </a:cubicBezTo>
                  <a:cubicBezTo>
                    <a:pt x="81" y="443"/>
                    <a:pt x="85" y="437"/>
                    <a:pt x="88" y="429"/>
                  </a:cubicBezTo>
                  <a:cubicBezTo>
                    <a:pt x="91" y="429"/>
                    <a:pt x="94" y="430"/>
                    <a:pt x="97" y="430"/>
                  </a:cubicBezTo>
                  <a:cubicBezTo>
                    <a:pt x="121" y="430"/>
                    <a:pt x="141" y="411"/>
                    <a:pt x="143" y="388"/>
                  </a:cubicBezTo>
                  <a:cubicBezTo>
                    <a:pt x="172" y="380"/>
                    <a:pt x="194" y="354"/>
                    <a:pt x="194" y="322"/>
                  </a:cubicBezTo>
                  <a:cubicBezTo>
                    <a:pt x="194" y="315"/>
                    <a:pt x="193" y="308"/>
                    <a:pt x="190" y="301"/>
                  </a:cubicBezTo>
                  <a:cubicBezTo>
                    <a:pt x="191" y="301"/>
                    <a:pt x="191" y="301"/>
                    <a:pt x="191" y="301"/>
                  </a:cubicBezTo>
                  <a:cubicBezTo>
                    <a:pt x="222" y="301"/>
                    <a:pt x="247" y="276"/>
                    <a:pt x="247" y="245"/>
                  </a:cubicBezTo>
                  <a:cubicBezTo>
                    <a:pt x="247" y="231"/>
                    <a:pt x="242" y="218"/>
                    <a:pt x="233" y="208"/>
                  </a:cubicBezTo>
                  <a:cubicBezTo>
                    <a:pt x="248" y="199"/>
                    <a:pt x="258" y="182"/>
                    <a:pt x="258" y="164"/>
                  </a:cubicBezTo>
                  <a:close/>
                  <a:moveTo>
                    <a:pt x="97" y="413"/>
                  </a:moveTo>
                  <a:cubicBezTo>
                    <a:pt x="95" y="413"/>
                    <a:pt x="93" y="413"/>
                    <a:pt x="92" y="413"/>
                  </a:cubicBezTo>
                  <a:cubicBezTo>
                    <a:pt x="92" y="409"/>
                    <a:pt x="92" y="405"/>
                    <a:pt x="92" y="401"/>
                  </a:cubicBezTo>
                  <a:cubicBezTo>
                    <a:pt x="76" y="401"/>
                    <a:pt x="76" y="401"/>
                    <a:pt x="76" y="401"/>
                  </a:cubicBezTo>
                  <a:cubicBezTo>
                    <a:pt x="76" y="417"/>
                    <a:pt x="72" y="429"/>
                    <a:pt x="65" y="436"/>
                  </a:cubicBezTo>
                  <a:cubicBezTo>
                    <a:pt x="57" y="442"/>
                    <a:pt x="48" y="442"/>
                    <a:pt x="48" y="442"/>
                  </a:cubicBezTo>
                  <a:cubicBezTo>
                    <a:pt x="47" y="442"/>
                    <a:pt x="47" y="442"/>
                    <a:pt x="47" y="442"/>
                  </a:cubicBezTo>
                  <a:cubicBezTo>
                    <a:pt x="19" y="442"/>
                    <a:pt x="18" y="420"/>
                    <a:pt x="18" y="416"/>
                  </a:cubicBezTo>
                  <a:cubicBezTo>
                    <a:pt x="18" y="285"/>
                    <a:pt x="18" y="285"/>
                    <a:pt x="18" y="285"/>
                  </a:cubicBezTo>
                  <a:cubicBezTo>
                    <a:pt x="29" y="297"/>
                    <a:pt x="45" y="304"/>
                    <a:pt x="63" y="304"/>
                  </a:cubicBezTo>
                  <a:cubicBezTo>
                    <a:pt x="67" y="304"/>
                    <a:pt x="71" y="304"/>
                    <a:pt x="75" y="303"/>
                  </a:cubicBezTo>
                  <a:cubicBezTo>
                    <a:pt x="75" y="303"/>
                    <a:pt x="75" y="303"/>
                    <a:pt x="75" y="303"/>
                  </a:cubicBezTo>
                  <a:cubicBezTo>
                    <a:pt x="89" y="304"/>
                    <a:pt x="101" y="317"/>
                    <a:pt x="101" y="332"/>
                  </a:cubicBezTo>
                  <a:cubicBezTo>
                    <a:pt x="101" y="348"/>
                    <a:pt x="88" y="361"/>
                    <a:pt x="72" y="361"/>
                  </a:cubicBezTo>
                  <a:cubicBezTo>
                    <a:pt x="67" y="361"/>
                    <a:pt x="62" y="359"/>
                    <a:pt x="58" y="357"/>
                  </a:cubicBezTo>
                  <a:cubicBezTo>
                    <a:pt x="51" y="372"/>
                    <a:pt x="51" y="372"/>
                    <a:pt x="51" y="372"/>
                  </a:cubicBezTo>
                  <a:cubicBezTo>
                    <a:pt x="57" y="375"/>
                    <a:pt x="64" y="377"/>
                    <a:pt x="72" y="377"/>
                  </a:cubicBezTo>
                  <a:cubicBezTo>
                    <a:pt x="87" y="377"/>
                    <a:pt x="100" y="370"/>
                    <a:pt x="109" y="358"/>
                  </a:cubicBezTo>
                  <a:cubicBezTo>
                    <a:pt x="119" y="363"/>
                    <a:pt x="126" y="373"/>
                    <a:pt x="126" y="385"/>
                  </a:cubicBezTo>
                  <a:cubicBezTo>
                    <a:pt x="126" y="400"/>
                    <a:pt x="113" y="413"/>
                    <a:pt x="97" y="413"/>
                  </a:cubicBezTo>
                  <a:close/>
                  <a:moveTo>
                    <a:pt x="141" y="371"/>
                  </a:moveTo>
                  <a:cubicBezTo>
                    <a:pt x="137" y="359"/>
                    <a:pt x="128" y="348"/>
                    <a:pt x="116" y="343"/>
                  </a:cubicBezTo>
                  <a:cubicBezTo>
                    <a:pt x="117" y="340"/>
                    <a:pt x="117" y="336"/>
                    <a:pt x="117" y="332"/>
                  </a:cubicBezTo>
                  <a:cubicBezTo>
                    <a:pt x="117" y="316"/>
                    <a:pt x="109" y="302"/>
                    <a:pt x="97" y="294"/>
                  </a:cubicBezTo>
                  <a:cubicBezTo>
                    <a:pt x="105" y="288"/>
                    <a:pt x="112" y="281"/>
                    <a:pt x="117" y="273"/>
                  </a:cubicBezTo>
                  <a:cubicBezTo>
                    <a:pt x="120" y="272"/>
                    <a:pt x="123" y="272"/>
                    <a:pt x="127" y="272"/>
                  </a:cubicBezTo>
                  <a:cubicBezTo>
                    <a:pt x="154" y="272"/>
                    <a:pt x="177" y="294"/>
                    <a:pt x="177" y="322"/>
                  </a:cubicBezTo>
                  <a:cubicBezTo>
                    <a:pt x="177" y="345"/>
                    <a:pt x="162" y="365"/>
                    <a:pt x="141" y="371"/>
                  </a:cubicBezTo>
                  <a:close/>
                  <a:moveTo>
                    <a:pt x="165" y="156"/>
                  </a:moveTo>
                  <a:cubicBezTo>
                    <a:pt x="160" y="172"/>
                    <a:pt x="160" y="172"/>
                    <a:pt x="160" y="172"/>
                  </a:cubicBezTo>
                  <a:cubicBezTo>
                    <a:pt x="172" y="173"/>
                    <a:pt x="182" y="183"/>
                    <a:pt x="182" y="196"/>
                  </a:cubicBezTo>
                  <a:cubicBezTo>
                    <a:pt x="182" y="209"/>
                    <a:pt x="171" y="219"/>
                    <a:pt x="158" y="219"/>
                  </a:cubicBezTo>
                  <a:cubicBezTo>
                    <a:pt x="152" y="219"/>
                    <a:pt x="147" y="218"/>
                    <a:pt x="143" y="215"/>
                  </a:cubicBezTo>
                  <a:cubicBezTo>
                    <a:pt x="138" y="231"/>
                    <a:pt x="138" y="231"/>
                    <a:pt x="138" y="231"/>
                  </a:cubicBezTo>
                  <a:cubicBezTo>
                    <a:pt x="143" y="234"/>
                    <a:pt x="150" y="236"/>
                    <a:pt x="158" y="236"/>
                  </a:cubicBezTo>
                  <a:cubicBezTo>
                    <a:pt x="173" y="236"/>
                    <a:pt x="186" y="228"/>
                    <a:pt x="193" y="215"/>
                  </a:cubicBezTo>
                  <a:cubicBezTo>
                    <a:pt x="197" y="216"/>
                    <a:pt x="201" y="216"/>
                    <a:pt x="205" y="216"/>
                  </a:cubicBezTo>
                  <a:cubicBezTo>
                    <a:pt x="209" y="216"/>
                    <a:pt x="213" y="216"/>
                    <a:pt x="217" y="215"/>
                  </a:cubicBezTo>
                  <a:cubicBezTo>
                    <a:pt x="225" y="222"/>
                    <a:pt x="231" y="233"/>
                    <a:pt x="231" y="245"/>
                  </a:cubicBezTo>
                  <a:cubicBezTo>
                    <a:pt x="231" y="267"/>
                    <a:pt x="213" y="284"/>
                    <a:pt x="191" y="284"/>
                  </a:cubicBezTo>
                  <a:cubicBezTo>
                    <a:pt x="188" y="284"/>
                    <a:pt x="184" y="284"/>
                    <a:pt x="181" y="283"/>
                  </a:cubicBezTo>
                  <a:cubicBezTo>
                    <a:pt x="169" y="266"/>
                    <a:pt x="149" y="255"/>
                    <a:pt x="127" y="255"/>
                  </a:cubicBezTo>
                  <a:cubicBezTo>
                    <a:pt x="126" y="255"/>
                    <a:pt x="125" y="255"/>
                    <a:pt x="124" y="255"/>
                  </a:cubicBezTo>
                  <a:cubicBezTo>
                    <a:pt x="125" y="251"/>
                    <a:pt x="125" y="246"/>
                    <a:pt x="125" y="242"/>
                  </a:cubicBezTo>
                  <a:cubicBezTo>
                    <a:pt x="125" y="207"/>
                    <a:pt x="97" y="180"/>
                    <a:pt x="63" y="180"/>
                  </a:cubicBezTo>
                  <a:cubicBezTo>
                    <a:pt x="55" y="180"/>
                    <a:pt x="47" y="181"/>
                    <a:pt x="40" y="184"/>
                  </a:cubicBezTo>
                  <a:cubicBezTo>
                    <a:pt x="43" y="201"/>
                    <a:pt x="43" y="201"/>
                    <a:pt x="43" y="201"/>
                  </a:cubicBezTo>
                  <a:cubicBezTo>
                    <a:pt x="49" y="198"/>
                    <a:pt x="56" y="196"/>
                    <a:pt x="63" y="196"/>
                  </a:cubicBezTo>
                  <a:cubicBezTo>
                    <a:pt x="88" y="196"/>
                    <a:pt x="108" y="217"/>
                    <a:pt x="108" y="242"/>
                  </a:cubicBezTo>
                  <a:cubicBezTo>
                    <a:pt x="108" y="267"/>
                    <a:pt x="88" y="287"/>
                    <a:pt x="63" y="287"/>
                  </a:cubicBezTo>
                  <a:cubicBezTo>
                    <a:pt x="42" y="287"/>
                    <a:pt x="25" y="274"/>
                    <a:pt x="19" y="255"/>
                  </a:cubicBezTo>
                  <a:cubicBezTo>
                    <a:pt x="19" y="255"/>
                    <a:pt x="19" y="254"/>
                    <a:pt x="18" y="249"/>
                  </a:cubicBezTo>
                  <a:cubicBezTo>
                    <a:pt x="18" y="89"/>
                    <a:pt x="18" y="89"/>
                    <a:pt x="18" y="89"/>
                  </a:cubicBezTo>
                  <a:cubicBezTo>
                    <a:pt x="18" y="88"/>
                    <a:pt x="18" y="88"/>
                    <a:pt x="18" y="88"/>
                  </a:cubicBezTo>
                  <a:cubicBezTo>
                    <a:pt x="18" y="88"/>
                    <a:pt x="16" y="59"/>
                    <a:pt x="39" y="51"/>
                  </a:cubicBezTo>
                  <a:cubicBezTo>
                    <a:pt x="40" y="50"/>
                    <a:pt x="40" y="50"/>
                    <a:pt x="40" y="50"/>
                  </a:cubicBezTo>
                  <a:cubicBezTo>
                    <a:pt x="40" y="50"/>
                    <a:pt x="66" y="39"/>
                    <a:pt x="89" y="64"/>
                  </a:cubicBezTo>
                  <a:cubicBezTo>
                    <a:pt x="101" y="53"/>
                    <a:pt x="101" y="53"/>
                    <a:pt x="101" y="53"/>
                  </a:cubicBezTo>
                  <a:cubicBezTo>
                    <a:pt x="97" y="49"/>
                    <a:pt x="93" y="45"/>
                    <a:pt x="89" y="43"/>
                  </a:cubicBezTo>
                  <a:cubicBezTo>
                    <a:pt x="94" y="28"/>
                    <a:pt x="108" y="17"/>
                    <a:pt x="125" y="17"/>
                  </a:cubicBezTo>
                  <a:cubicBezTo>
                    <a:pt x="146" y="17"/>
                    <a:pt x="163" y="34"/>
                    <a:pt x="163" y="55"/>
                  </a:cubicBezTo>
                  <a:cubicBezTo>
                    <a:pt x="163" y="65"/>
                    <a:pt x="159" y="73"/>
                    <a:pt x="154" y="80"/>
                  </a:cubicBezTo>
                  <a:cubicBezTo>
                    <a:pt x="166" y="91"/>
                    <a:pt x="166" y="91"/>
                    <a:pt x="166" y="91"/>
                  </a:cubicBezTo>
                  <a:cubicBezTo>
                    <a:pt x="170" y="87"/>
                    <a:pt x="173" y="81"/>
                    <a:pt x="175" y="76"/>
                  </a:cubicBezTo>
                  <a:cubicBezTo>
                    <a:pt x="179" y="74"/>
                    <a:pt x="182" y="73"/>
                    <a:pt x="186" y="73"/>
                  </a:cubicBezTo>
                  <a:cubicBezTo>
                    <a:pt x="202" y="72"/>
                    <a:pt x="217" y="85"/>
                    <a:pt x="218" y="102"/>
                  </a:cubicBezTo>
                  <a:cubicBezTo>
                    <a:pt x="219" y="119"/>
                    <a:pt x="206" y="133"/>
                    <a:pt x="190" y="134"/>
                  </a:cubicBezTo>
                  <a:cubicBezTo>
                    <a:pt x="181" y="135"/>
                    <a:pt x="173" y="132"/>
                    <a:pt x="167" y="126"/>
                  </a:cubicBezTo>
                  <a:cubicBezTo>
                    <a:pt x="167" y="126"/>
                    <a:pt x="167" y="126"/>
                    <a:pt x="167" y="126"/>
                  </a:cubicBezTo>
                  <a:cubicBezTo>
                    <a:pt x="166" y="125"/>
                    <a:pt x="162" y="120"/>
                    <a:pt x="160" y="115"/>
                  </a:cubicBezTo>
                  <a:cubicBezTo>
                    <a:pt x="160" y="115"/>
                    <a:pt x="158" y="111"/>
                    <a:pt x="156" y="106"/>
                  </a:cubicBezTo>
                  <a:cubicBezTo>
                    <a:pt x="156" y="106"/>
                    <a:pt x="155" y="105"/>
                    <a:pt x="155" y="105"/>
                  </a:cubicBezTo>
                  <a:cubicBezTo>
                    <a:pt x="154" y="104"/>
                    <a:pt x="154" y="103"/>
                    <a:pt x="153" y="102"/>
                  </a:cubicBezTo>
                  <a:cubicBezTo>
                    <a:pt x="153" y="102"/>
                    <a:pt x="153" y="101"/>
                    <a:pt x="153" y="101"/>
                  </a:cubicBezTo>
                  <a:cubicBezTo>
                    <a:pt x="152" y="101"/>
                    <a:pt x="152" y="100"/>
                    <a:pt x="151" y="99"/>
                  </a:cubicBezTo>
                  <a:cubicBezTo>
                    <a:pt x="151" y="98"/>
                    <a:pt x="150" y="98"/>
                    <a:pt x="149" y="97"/>
                  </a:cubicBezTo>
                  <a:cubicBezTo>
                    <a:pt x="140" y="86"/>
                    <a:pt x="126" y="79"/>
                    <a:pt x="110" y="80"/>
                  </a:cubicBezTo>
                  <a:cubicBezTo>
                    <a:pt x="84" y="82"/>
                    <a:pt x="65" y="104"/>
                    <a:pt x="66" y="130"/>
                  </a:cubicBezTo>
                  <a:cubicBezTo>
                    <a:pt x="67" y="137"/>
                    <a:pt x="68" y="143"/>
                    <a:pt x="71" y="148"/>
                  </a:cubicBezTo>
                  <a:cubicBezTo>
                    <a:pt x="86" y="141"/>
                    <a:pt x="86" y="141"/>
                    <a:pt x="86" y="141"/>
                  </a:cubicBezTo>
                  <a:cubicBezTo>
                    <a:pt x="84" y="137"/>
                    <a:pt x="83" y="133"/>
                    <a:pt x="83" y="129"/>
                  </a:cubicBezTo>
                  <a:cubicBezTo>
                    <a:pt x="82" y="112"/>
                    <a:pt x="95" y="98"/>
                    <a:pt x="112" y="97"/>
                  </a:cubicBezTo>
                  <a:cubicBezTo>
                    <a:pt x="126" y="96"/>
                    <a:pt x="138" y="105"/>
                    <a:pt x="142" y="118"/>
                  </a:cubicBezTo>
                  <a:cubicBezTo>
                    <a:pt x="149" y="138"/>
                    <a:pt x="168" y="152"/>
                    <a:pt x="191" y="151"/>
                  </a:cubicBezTo>
                  <a:cubicBezTo>
                    <a:pt x="204" y="150"/>
                    <a:pt x="216" y="143"/>
                    <a:pt x="224" y="134"/>
                  </a:cubicBezTo>
                  <a:cubicBezTo>
                    <a:pt x="234" y="140"/>
                    <a:pt x="241" y="151"/>
                    <a:pt x="241" y="164"/>
                  </a:cubicBezTo>
                  <a:cubicBezTo>
                    <a:pt x="241" y="183"/>
                    <a:pt x="225" y="199"/>
                    <a:pt x="205" y="199"/>
                  </a:cubicBezTo>
                  <a:cubicBezTo>
                    <a:pt x="203" y="199"/>
                    <a:pt x="200" y="199"/>
                    <a:pt x="198" y="199"/>
                  </a:cubicBezTo>
                  <a:cubicBezTo>
                    <a:pt x="198" y="198"/>
                    <a:pt x="198" y="197"/>
                    <a:pt x="198" y="196"/>
                  </a:cubicBezTo>
                  <a:cubicBezTo>
                    <a:pt x="198" y="176"/>
                    <a:pt x="184" y="160"/>
                    <a:pt x="165" y="15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44" name="Line 109">
              <a:extLst>
                <a:ext uri="{FF2B5EF4-FFF2-40B4-BE49-F238E27FC236}">
                  <a16:creationId xmlns:a16="http://schemas.microsoft.com/office/drawing/2014/main" id="{19E35035-152B-42E8-CE38-84BDD03550AF}"/>
                </a:ext>
              </a:extLst>
            </p:cNvPr>
            <p:cNvSpPr>
              <a:spLocks noChangeShapeType="1"/>
            </p:cNvSpPr>
            <p:nvPr/>
          </p:nvSpPr>
          <p:spPr bwMode="auto">
            <a:xfrm>
              <a:off x="3457104" y="31706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45" name="Line 110">
              <a:extLst>
                <a:ext uri="{FF2B5EF4-FFF2-40B4-BE49-F238E27FC236}">
                  <a16:creationId xmlns:a16="http://schemas.microsoft.com/office/drawing/2014/main" id="{FCCC5D22-E13A-B609-C965-BDE88A188029}"/>
                </a:ext>
              </a:extLst>
            </p:cNvPr>
            <p:cNvSpPr>
              <a:spLocks noChangeShapeType="1"/>
            </p:cNvSpPr>
            <p:nvPr/>
          </p:nvSpPr>
          <p:spPr bwMode="auto">
            <a:xfrm>
              <a:off x="3457104" y="31706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46" name="Freeform 111">
              <a:extLst>
                <a:ext uri="{FF2B5EF4-FFF2-40B4-BE49-F238E27FC236}">
                  <a16:creationId xmlns:a16="http://schemas.microsoft.com/office/drawing/2014/main" id="{C0D27F29-2793-A49F-01D1-B076AC926604}"/>
                </a:ext>
              </a:extLst>
            </p:cNvPr>
            <p:cNvSpPr>
              <a:spLocks noEditPoints="1"/>
            </p:cNvSpPr>
            <p:nvPr/>
          </p:nvSpPr>
          <p:spPr bwMode="auto">
            <a:xfrm>
              <a:off x="2686064" y="3020232"/>
              <a:ext cx="467297" cy="833832"/>
            </a:xfrm>
            <a:custGeom>
              <a:avLst/>
              <a:gdLst>
                <a:gd name="T0" fmla="*/ 246 w 266"/>
                <a:gd name="T1" fmla="*/ 435 h 475"/>
                <a:gd name="T2" fmla="*/ 69 w 266"/>
                <a:gd name="T3" fmla="*/ 256 h 475"/>
                <a:gd name="T4" fmla="*/ 68 w 266"/>
                <a:gd name="T5" fmla="*/ 255 h 475"/>
                <a:gd name="T6" fmla="*/ 32 w 266"/>
                <a:gd name="T7" fmla="*/ 114 h 475"/>
                <a:gd name="T8" fmla="*/ 121 w 266"/>
                <a:gd name="T9" fmla="*/ 23 h 475"/>
                <a:gd name="T10" fmla="*/ 121 w 266"/>
                <a:gd name="T11" fmla="*/ 23 h 475"/>
                <a:gd name="T12" fmla="*/ 145 w 266"/>
                <a:gd name="T13" fmla="*/ 20 h 475"/>
                <a:gd name="T14" fmla="*/ 246 w 266"/>
                <a:gd name="T15" fmla="*/ 68 h 475"/>
                <a:gd name="T16" fmla="*/ 246 w 266"/>
                <a:gd name="T17" fmla="*/ 435 h 475"/>
                <a:gd name="T18" fmla="*/ 255 w 266"/>
                <a:gd name="T19" fmla="*/ 48 h 475"/>
                <a:gd name="T20" fmla="*/ 145 w 266"/>
                <a:gd name="T21" fmla="*/ 0 h 475"/>
                <a:gd name="T22" fmla="*/ 117 w 266"/>
                <a:gd name="T23" fmla="*/ 3 h 475"/>
                <a:gd name="T24" fmla="*/ 13 w 266"/>
                <a:gd name="T25" fmla="*/ 111 h 475"/>
                <a:gd name="T26" fmla="*/ 52 w 266"/>
                <a:gd name="T27" fmla="*/ 267 h 475"/>
                <a:gd name="T28" fmla="*/ 250 w 266"/>
                <a:gd name="T29" fmla="*/ 463 h 475"/>
                <a:gd name="T30" fmla="*/ 257 w 266"/>
                <a:gd name="T31" fmla="*/ 468 h 475"/>
                <a:gd name="T32" fmla="*/ 266 w 266"/>
                <a:gd name="T33" fmla="*/ 475 h 475"/>
                <a:gd name="T34" fmla="*/ 266 w 266"/>
                <a:gd name="T35" fmla="*/ 59 h 475"/>
                <a:gd name="T36" fmla="*/ 255 w 266"/>
                <a:gd name="T37" fmla="*/ 4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475">
                  <a:moveTo>
                    <a:pt x="246" y="435"/>
                  </a:moveTo>
                  <a:cubicBezTo>
                    <a:pt x="127" y="344"/>
                    <a:pt x="69" y="257"/>
                    <a:pt x="69" y="256"/>
                  </a:cubicBezTo>
                  <a:cubicBezTo>
                    <a:pt x="68" y="255"/>
                    <a:pt x="68" y="255"/>
                    <a:pt x="68" y="255"/>
                  </a:cubicBezTo>
                  <a:cubicBezTo>
                    <a:pt x="21" y="193"/>
                    <a:pt x="32" y="114"/>
                    <a:pt x="32" y="114"/>
                  </a:cubicBezTo>
                  <a:cubicBezTo>
                    <a:pt x="46" y="37"/>
                    <a:pt x="118" y="23"/>
                    <a:pt x="121" y="23"/>
                  </a:cubicBezTo>
                  <a:cubicBezTo>
                    <a:pt x="121" y="23"/>
                    <a:pt x="121" y="23"/>
                    <a:pt x="121" y="23"/>
                  </a:cubicBezTo>
                  <a:cubicBezTo>
                    <a:pt x="129" y="21"/>
                    <a:pt x="137" y="20"/>
                    <a:pt x="145" y="20"/>
                  </a:cubicBezTo>
                  <a:cubicBezTo>
                    <a:pt x="195" y="20"/>
                    <a:pt x="236" y="57"/>
                    <a:pt x="246" y="68"/>
                  </a:cubicBezTo>
                  <a:lnTo>
                    <a:pt x="246" y="435"/>
                  </a:lnTo>
                  <a:close/>
                  <a:moveTo>
                    <a:pt x="255" y="48"/>
                  </a:moveTo>
                  <a:cubicBezTo>
                    <a:pt x="237" y="32"/>
                    <a:pt x="196" y="0"/>
                    <a:pt x="145" y="0"/>
                  </a:cubicBezTo>
                  <a:cubicBezTo>
                    <a:pt x="135" y="0"/>
                    <a:pt x="126" y="1"/>
                    <a:pt x="117" y="3"/>
                  </a:cubicBezTo>
                  <a:cubicBezTo>
                    <a:pt x="110" y="5"/>
                    <a:pt x="28" y="22"/>
                    <a:pt x="13" y="111"/>
                  </a:cubicBezTo>
                  <a:cubicBezTo>
                    <a:pt x="12" y="114"/>
                    <a:pt x="0" y="198"/>
                    <a:pt x="52" y="267"/>
                  </a:cubicBezTo>
                  <a:cubicBezTo>
                    <a:pt x="57" y="274"/>
                    <a:pt x="119" y="367"/>
                    <a:pt x="250" y="463"/>
                  </a:cubicBezTo>
                  <a:cubicBezTo>
                    <a:pt x="257" y="468"/>
                    <a:pt x="257" y="468"/>
                    <a:pt x="257" y="468"/>
                  </a:cubicBezTo>
                  <a:cubicBezTo>
                    <a:pt x="266" y="475"/>
                    <a:pt x="266" y="475"/>
                    <a:pt x="266" y="475"/>
                  </a:cubicBezTo>
                  <a:cubicBezTo>
                    <a:pt x="266" y="59"/>
                    <a:pt x="266" y="59"/>
                    <a:pt x="266" y="59"/>
                  </a:cubicBezTo>
                  <a:lnTo>
                    <a:pt x="255" y="4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sp>
        <p:nvSpPr>
          <p:cNvPr id="6" name="Content Placeholder 4">
            <a:extLst>
              <a:ext uri="{FF2B5EF4-FFF2-40B4-BE49-F238E27FC236}">
                <a16:creationId xmlns:a16="http://schemas.microsoft.com/office/drawing/2014/main" id="{9C295D36-BA58-9AB5-B5D2-A37882541BC1}"/>
              </a:ext>
            </a:extLst>
          </p:cNvPr>
          <p:cNvSpPr txBox="1">
            <a:spLocks/>
          </p:cNvSpPr>
          <p:nvPr/>
        </p:nvSpPr>
        <p:spPr>
          <a:xfrm>
            <a:off x="7429500" y="1450335"/>
            <a:ext cx="4463426" cy="3168791"/>
          </a:xfrm>
          <a:prstGeom prst="rect">
            <a:avLst/>
          </a:prstGeom>
          <a:noFill/>
        </p:spPr>
        <p:txBody>
          <a:bodyPr vert="horz" wrap="square" lIns="182880" tIns="182880" rIns="182880" bIns="182880" rtlCol="0" anchor="t">
            <a:noAutofit/>
          </a:bodyPr>
          <a:lstStyle>
            <a:defPPr>
              <a:defRPr lang="en-US"/>
            </a:defPPr>
            <a:lvl1pPr marL="228600" indent="-228600" defTabSz="685800" eaLnBrk="1" fontAlgn="auto" latinLnBrk="0" hangingPunct="1">
              <a:lnSpc>
                <a:spcPct val="100000"/>
              </a:lnSpc>
              <a:spcBef>
                <a:spcPts val="600"/>
              </a:spcBef>
              <a:spcAft>
                <a:spcPts val="600"/>
              </a:spcAft>
              <a:buClr>
                <a:schemeClr val="tx2"/>
              </a:buClr>
              <a:buFont typeface="Arial" panose="020B0604020202020204" pitchFamily="34" charset="0"/>
              <a:buChar char="•"/>
              <a:defRPr sz="1800" b="0" kern="600" baseline="0">
                <a:latin typeface="+mn-lt"/>
              </a:defRPr>
            </a:lvl1pPr>
            <a:lvl2pPr marL="429768" indent="-182880" defTabSz="685800" eaLnBrk="1" latinLnBrk="0" hangingPunct="1">
              <a:lnSpc>
                <a:spcPct val="100000"/>
              </a:lnSpc>
              <a:spcBef>
                <a:spcPts val="0"/>
              </a:spcBef>
              <a:spcAft>
                <a:spcPts val="600"/>
              </a:spcAft>
              <a:buClr>
                <a:schemeClr val="tx1"/>
              </a:buClr>
              <a:buFont typeface="Arial" panose="020B0604020202020204" pitchFamily="34" charset="0"/>
              <a:buChar char="–"/>
              <a:defRPr sz="1400" kern="600" baseline="0">
                <a:latin typeface="+mn-lt"/>
              </a:defRPr>
            </a:lvl2pPr>
            <a:lvl3pPr marL="857250" indent="-171450" defTabSz="685800" eaLnBrk="1" latinLnBrk="0" hangingPunct="1">
              <a:lnSpc>
                <a:spcPct val="90000"/>
              </a:lnSpc>
              <a:spcBef>
                <a:spcPts val="375"/>
              </a:spcBef>
              <a:buFont typeface="Arial" panose="020B0604020202020204" pitchFamily="34" charset="0"/>
              <a:buChar char="•"/>
              <a:defRPr sz="1500">
                <a:latin typeface="+mn-lt"/>
              </a:defRPr>
            </a:lvl3pPr>
            <a:lvl4pPr marL="1200150" indent="-171450" defTabSz="685800" eaLnBrk="1" latinLnBrk="0" hangingPunct="1">
              <a:lnSpc>
                <a:spcPct val="90000"/>
              </a:lnSpc>
              <a:spcBef>
                <a:spcPts val="375"/>
              </a:spcBef>
              <a:buFont typeface="Arial" panose="020B0604020202020204" pitchFamily="34" charset="0"/>
              <a:buChar char="•"/>
              <a:defRPr sz="1350">
                <a:latin typeface="+mn-lt"/>
              </a:defRPr>
            </a:lvl4pPr>
            <a:lvl5pPr marL="1543050" indent="-171450" defTabSz="685800" eaLnBrk="1" latinLnBrk="0" hangingPunct="1">
              <a:lnSpc>
                <a:spcPct val="90000"/>
              </a:lnSpc>
              <a:spcBef>
                <a:spcPts val="375"/>
              </a:spcBef>
              <a:buFont typeface="Arial" panose="020B0604020202020204" pitchFamily="34" charset="0"/>
              <a:buChar char="•"/>
              <a:defRPr sz="1350">
                <a:latin typeface="+mn-lt"/>
              </a:defRPr>
            </a:lvl5pPr>
            <a:lvl6pPr marL="1885950" indent="-171450" defTabSz="685800">
              <a:lnSpc>
                <a:spcPct val="90000"/>
              </a:lnSpc>
              <a:spcBef>
                <a:spcPts val="375"/>
              </a:spcBef>
              <a:buFont typeface="Arial" panose="020B0604020202020204" pitchFamily="34" charset="0"/>
              <a:buChar char="•"/>
              <a:defRPr sz="1350">
                <a:latin typeface="+mn-lt"/>
              </a:defRPr>
            </a:lvl6pPr>
            <a:lvl7pPr marL="2228850" indent="-171450" defTabSz="685800">
              <a:lnSpc>
                <a:spcPct val="90000"/>
              </a:lnSpc>
              <a:spcBef>
                <a:spcPts val="375"/>
              </a:spcBef>
              <a:buFont typeface="Arial" panose="020B0604020202020204" pitchFamily="34" charset="0"/>
              <a:buChar char="•"/>
              <a:defRPr sz="1350">
                <a:latin typeface="+mn-lt"/>
              </a:defRPr>
            </a:lvl7pPr>
            <a:lvl8pPr marL="2571750" indent="-171450" defTabSz="685800">
              <a:lnSpc>
                <a:spcPct val="90000"/>
              </a:lnSpc>
              <a:spcBef>
                <a:spcPts val="375"/>
              </a:spcBef>
              <a:buFont typeface="Arial" panose="020B0604020202020204" pitchFamily="34" charset="0"/>
              <a:buChar char="•"/>
              <a:defRPr sz="1350">
                <a:latin typeface="+mn-lt"/>
              </a:defRPr>
            </a:lvl8pPr>
            <a:lvl9pPr marL="2914650" indent="-171450" defTabSz="685800">
              <a:lnSpc>
                <a:spcPct val="90000"/>
              </a:lnSpc>
              <a:spcBef>
                <a:spcPts val="375"/>
              </a:spcBef>
              <a:buFont typeface="Arial" panose="020B0604020202020204" pitchFamily="34" charset="0"/>
              <a:buChar char="•"/>
              <a:defRPr sz="1350">
                <a:latin typeface="+mn-lt"/>
              </a:defRPr>
            </a:lvl9pPr>
          </a:lstStyle>
          <a:p>
            <a:pPr marL="0" marR="0" lvl="0" indent="0"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b="1" i="0" u="none" strike="noStrike" kern="600" cap="none" spc="0" normalizeH="0" baseline="0" noProof="0" dirty="0">
                <a:ln>
                  <a:noFill/>
                </a:ln>
                <a:solidFill>
                  <a:schemeClr val="bg1"/>
                </a:solidFill>
                <a:effectLst/>
                <a:uLnTx/>
                <a:uFillTx/>
                <a:latin typeface="Arial" panose="020B0604020202020204"/>
                <a:ea typeface="+mn-ea"/>
                <a:cs typeface="+mn-cs"/>
              </a:rPr>
              <a:t>GET STARTED WITH A MENTAL HEALTH ASSESSMENT:</a:t>
            </a:r>
          </a:p>
          <a:p>
            <a:pPr marL="228600" marR="0" lvl="0" indent="-228600" defTabSz="685800" rtl="0" eaLnBrk="1" fontAlgn="auto" latinLnBrk="0" hangingPunct="1">
              <a:lnSpc>
                <a:spcPct val="100000"/>
              </a:lnSpc>
              <a:spcBef>
                <a:spcPts val="1000"/>
              </a:spcBef>
              <a:spcAft>
                <a:spcPts val="1000"/>
              </a:spcAft>
              <a:buClr>
                <a:schemeClr val="bg1"/>
              </a:buClr>
              <a:buSzTx/>
              <a:buFont typeface="Arial" panose="020B0604020202020204" pitchFamily="34" charset="0"/>
              <a:buChar char="•"/>
              <a:tabLst/>
              <a:defRPr/>
            </a:pPr>
            <a:r>
              <a:rPr kumimoji="0" lang="en-US" sz="1800" b="0" i="0" u="none" strike="noStrike" kern="600" cap="none" spc="0" normalizeH="0" baseline="0" noProof="0" dirty="0">
                <a:ln>
                  <a:noFill/>
                </a:ln>
                <a:solidFill>
                  <a:schemeClr val="bg1"/>
                </a:solidFill>
                <a:effectLst/>
                <a:uLnTx/>
                <a:uFillTx/>
                <a:latin typeface="Arial" panose="020B0604020202020204"/>
                <a:ea typeface="+mn-ea"/>
                <a:cs typeface="+mn-cs"/>
              </a:rPr>
              <a:t>Go to </a:t>
            </a:r>
            <a:r>
              <a:rPr kumimoji="0" lang="en-US" sz="1800" b="1" i="0" u="none" strike="noStrike" kern="600" cap="none" spc="0" normalizeH="0" baseline="0" noProof="0" dirty="0">
                <a:ln>
                  <a:noFill/>
                </a:ln>
                <a:solidFill>
                  <a:schemeClr val="bg1"/>
                </a:solidFill>
                <a:effectLst/>
                <a:uLnTx/>
                <a:uFillTx/>
                <a:latin typeface="Arial" panose="020B0604020202020204"/>
                <a:ea typeface="+mn-ea"/>
                <a:cs typeface="+mn-cs"/>
              </a:rPr>
              <a:t>bcbsnm.com/</a:t>
            </a:r>
            <a:r>
              <a:rPr kumimoji="0" lang="en-US" sz="1800" b="1" i="0" u="none" strike="noStrike" kern="600" cap="none" spc="0" normalizeH="0" baseline="0" noProof="0" dirty="0" err="1">
                <a:ln>
                  <a:noFill/>
                </a:ln>
                <a:solidFill>
                  <a:schemeClr val="bg1"/>
                </a:solidFill>
                <a:effectLst/>
                <a:uLnTx/>
                <a:uFillTx/>
                <a:latin typeface="Arial" panose="020B0604020202020204"/>
                <a:ea typeface="+mn-ea"/>
                <a:cs typeface="+mn-cs"/>
              </a:rPr>
              <a:t>sonm</a:t>
            </a:r>
            <a:endParaRPr kumimoji="0" lang="en-US" sz="1800" b="1" i="0" u="none" strike="noStrike" kern="600" cap="none" spc="0" normalizeH="0" baseline="0" noProof="0" dirty="0">
              <a:ln>
                <a:noFill/>
              </a:ln>
              <a:solidFill>
                <a:schemeClr val="bg1"/>
              </a:solidFill>
              <a:effectLst/>
              <a:uLnTx/>
              <a:uFillTx/>
              <a:latin typeface="Arial" panose="020B0604020202020204"/>
              <a:ea typeface="+mn-ea"/>
              <a:cs typeface="+mn-cs"/>
            </a:endParaRPr>
          </a:p>
          <a:p>
            <a:pPr marL="228600" marR="0" lvl="0" indent="-228600" defTabSz="685800" rtl="0" eaLnBrk="1" fontAlgn="auto" latinLnBrk="0" hangingPunct="1">
              <a:lnSpc>
                <a:spcPct val="100000"/>
              </a:lnSpc>
              <a:spcBef>
                <a:spcPts val="1000"/>
              </a:spcBef>
              <a:spcAft>
                <a:spcPts val="1000"/>
              </a:spcAft>
              <a:buClr>
                <a:schemeClr val="bg1"/>
              </a:buClr>
              <a:buSzTx/>
              <a:buFont typeface="Arial" panose="020B0604020202020204" pitchFamily="34" charset="0"/>
              <a:buChar char="•"/>
              <a:tabLst/>
              <a:defRPr/>
            </a:pPr>
            <a:r>
              <a:rPr kumimoji="0" lang="en-US" sz="1800" b="0" i="0" u="none" strike="noStrike" kern="600" cap="none" spc="0" normalizeH="0" baseline="0" noProof="0" dirty="0">
                <a:ln>
                  <a:noFill/>
                </a:ln>
                <a:solidFill>
                  <a:schemeClr val="bg1"/>
                </a:solidFill>
                <a:effectLst/>
                <a:uLnTx/>
                <a:uFillTx/>
                <a:latin typeface="Arial" panose="020B0604020202020204"/>
                <a:ea typeface="+mn-ea"/>
                <a:cs typeface="+mn-cs"/>
              </a:rPr>
              <a:t>Log in to </a:t>
            </a:r>
            <a:r>
              <a:rPr kumimoji="0" lang="en-US" sz="1800" b="1" i="0" u="none" strike="noStrike" kern="600" cap="none" spc="0" normalizeH="0" baseline="0" noProof="0" dirty="0">
                <a:ln>
                  <a:noFill/>
                </a:ln>
                <a:solidFill>
                  <a:schemeClr val="bg1"/>
                </a:solidFill>
                <a:effectLst/>
                <a:uLnTx/>
                <a:uFillTx/>
                <a:latin typeface="Arial" panose="020B0604020202020204"/>
                <a:ea typeface="+mn-ea"/>
                <a:cs typeface="+mn-cs"/>
              </a:rPr>
              <a:t>Blue Access for Members</a:t>
            </a:r>
            <a:r>
              <a:rPr kumimoji="0" lang="en-US" sz="900" b="0" i="0" u="none" strike="noStrike" kern="600" cap="small" spc="0" normalizeH="0" baseline="100000" noProof="0" dirty="0">
                <a:ln>
                  <a:noFill/>
                </a:ln>
                <a:solidFill>
                  <a:schemeClr val="bg1"/>
                </a:solidFill>
                <a:effectLst/>
                <a:uLnTx/>
                <a:uFillTx/>
                <a:latin typeface="Arial" panose="020B0604020202020204"/>
                <a:ea typeface="+mn-ea"/>
                <a:cs typeface="+mn-cs"/>
              </a:rPr>
              <a:t>SM</a:t>
            </a:r>
          </a:p>
          <a:p>
            <a:pPr marL="228600" marR="0" lvl="0" indent="-228600" defTabSz="685800" rtl="0" eaLnBrk="1" fontAlgn="auto" latinLnBrk="0" hangingPunct="1">
              <a:lnSpc>
                <a:spcPct val="100000"/>
              </a:lnSpc>
              <a:spcBef>
                <a:spcPts val="1000"/>
              </a:spcBef>
              <a:spcAft>
                <a:spcPts val="1000"/>
              </a:spcAft>
              <a:buClr>
                <a:schemeClr val="bg1"/>
              </a:buClr>
              <a:buSzTx/>
              <a:buFont typeface="Arial" panose="020B0604020202020204" pitchFamily="34" charset="0"/>
              <a:buChar char="•"/>
              <a:tabLst/>
              <a:defRPr/>
            </a:pPr>
            <a:r>
              <a:rPr kumimoji="0" lang="en-US" sz="1800" b="0" i="0" u="none" strike="noStrike" kern="600" cap="none" spc="0" normalizeH="0" baseline="0" noProof="0" dirty="0">
                <a:ln>
                  <a:noFill/>
                </a:ln>
                <a:solidFill>
                  <a:schemeClr val="bg1"/>
                </a:solidFill>
                <a:effectLst/>
                <a:uLnTx/>
                <a:uFillTx/>
                <a:latin typeface="Arial" panose="020B0604020202020204"/>
                <a:ea typeface="+mn-ea"/>
                <a:cs typeface="+mn-cs"/>
              </a:rPr>
              <a:t>Choose </a:t>
            </a:r>
            <a:r>
              <a:rPr kumimoji="0" lang="en-US" sz="1800" b="1" i="0" u="none" strike="noStrike" kern="600" cap="none" spc="0" normalizeH="0" baseline="0" noProof="0" dirty="0">
                <a:ln>
                  <a:noFill/>
                </a:ln>
                <a:solidFill>
                  <a:schemeClr val="bg1"/>
                </a:solidFill>
                <a:effectLst/>
                <a:uLnTx/>
                <a:uFillTx/>
                <a:latin typeface="Arial" panose="020B0604020202020204"/>
                <a:ea typeface="+mn-ea"/>
                <a:cs typeface="+mn-cs"/>
              </a:rPr>
              <a:t>My </a:t>
            </a:r>
            <a:r>
              <a:rPr lang="en-US" b="1" dirty="0">
                <a:solidFill>
                  <a:schemeClr val="bg1"/>
                </a:solidFill>
                <a:latin typeface="Arial" panose="020B0604020202020204"/>
              </a:rPr>
              <a:t>Health </a:t>
            </a:r>
            <a:r>
              <a:rPr lang="en-US" dirty="0">
                <a:solidFill>
                  <a:schemeClr val="bg1"/>
                </a:solidFill>
                <a:latin typeface="Arial" panose="020B0604020202020204"/>
              </a:rPr>
              <a:t>then </a:t>
            </a:r>
            <a:r>
              <a:rPr kumimoji="0" lang="en-US" sz="1800" b="1" i="0" u="none" strike="noStrike" kern="600" cap="none" spc="0" normalizeH="0" baseline="0" noProof="0" dirty="0">
                <a:ln>
                  <a:noFill/>
                </a:ln>
                <a:solidFill>
                  <a:schemeClr val="bg1"/>
                </a:solidFill>
                <a:effectLst/>
                <a:uLnTx/>
                <a:uFillTx/>
                <a:latin typeface="Arial" panose="020B0604020202020204"/>
                <a:ea typeface="+mn-ea"/>
                <a:cs typeface="+mn-cs"/>
              </a:rPr>
              <a:t>Wellness</a:t>
            </a:r>
            <a:r>
              <a:rPr kumimoji="0" lang="en-US" sz="1800" b="0" i="0" u="none" strike="noStrike" kern="600" cap="none" spc="0" normalizeH="0" baseline="0" noProof="0" dirty="0">
                <a:ln>
                  <a:noFill/>
                </a:ln>
                <a:solidFill>
                  <a:schemeClr val="bg1"/>
                </a:solidFill>
                <a:effectLst/>
                <a:uLnTx/>
                <a:uFillTx/>
                <a:latin typeface="Arial" panose="020B0604020202020204"/>
                <a:ea typeface="+mn-ea"/>
                <a:cs typeface="+mn-cs"/>
              </a:rPr>
              <a:t>, then find </a:t>
            </a:r>
            <a:r>
              <a:rPr kumimoji="0" lang="en-US" sz="1800" b="1" i="0" u="none" strike="noStrike" kern="600" cap="none" spc="0" normalizeH="0" baseline="0" noProof="0" dirty="0">
                <a:ln>
                  <a:noFill/>
                </a:ln>
                <a:solidFill>
                  <a:schemeClr val="bg1"/>
                </a:solidFill>
                <a:effectLst/>
                <a:uLnTx/>
                <a:uFillTx/>
                <a:latin typeface="Arial" panose="020B0604020202020204"/>
                <a:ea typeface="+mn-ea"/>
                <a:cs typeface="+mn-cs"/>
              </a:rPr>
              <a:t>Digital Mental Health</a:t>
            </a:r>
          </a:p>
        </p:txBody>
      </p:sp>
    </p:spTree>
    <p:extLst>
      <p:ext uri="{BB962C8B-B14F-4D97-AF65-F5344CB8AC3E}">
        <p14:creationId xmlns:p14="http://schemas.microsoft.com/office/powerpoint/2010/main" val="1691082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ctor talking on the phone&#10;&#10;AI-generated content may be incorrect.">
            <a:extLst>
              <a:ext uri="{FF2B5EF4-FFF2-40B4-BE49-F238E27FC236}">
                <a16:creationId xmlns:a16="http://schemas.microsoft.com/office/drawing/2014/main" id="{8F603ABB-6964-0B0D-7426-0DF3B1BBECD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7072940" y="0"/>
            <a:ext cx="5119060" cy="6858000"/>
          </a:xfrm>
          <a:prstGeom prst="rect">
            <a:avLst/>
          </a:prstGeom>
        </p:spPr>
      </p:pic>
      <p:sp>
        <p:nvSpPr>
          <p:cNvPr id="5" name="Content Placeholder 4">
            <a:extLst>
              <a:ext uri="{FF2B5EF4-FFF2-40B4-BE49-F238E27FC236}">
                <a16:creationId xmlns:a16="http://schemas.microsoft.com/office/drawing/2014/main" id="{E4EB99C3-35B2-4008-B6A2-FF8189D60DDB}"/>
              </a:ext>
            </a:extLst>
          </p:cNvPr>
          <p:cNvSpPr>
            <a:spLocks noGrp="1"/>
          </p:cNvSpPr>
          <p:nvPr>
            <p:ph idx="1"/>
          </p:nvPr>
        </p:nvSpPr>
        <p:spPr>
          <a:xfrm>
            <a:off x="457200" y="1875990"/>
            <a:ext cx="6341165" cy="3872777"/>
          </a:xfrm>
        </p:spPr>
        <p:txBody>
          <a:bodyPr/>
          <a:lstStyle/>
          <a:p>
            <a:pPr marL="0" marR="0" indent="0">
              <a:lnSpc>
                <a:spcPct val="107000"/>
              </a:lnSpc>
              <a:spcBef>
                <a:spcPts val="0"/>
              </a:spcBef>
              <a:spcAft>
                <a:spcPts val="800"/>
              </a:spcAft>
              <a:buNone/>
            </a:pPr>
            <a:r>
              <a:rPr lang="en-US" sz="1800" dirty="0">
                <a:ea typeface="Calibri" panose="020F0502020204030204" pitchFamily="34" charset="0"/>
                <a:cs typeface="Times New Roman" panose="02020603050405020304" pitchFamily="18" charset="0"/>
              </a:rPr>
              <a:t>The Cancer Services and Support program will give you the tools, resources and expert advice to help you before, during and after cancer treatment. </a:t>
            </a:r>
          </a:p>
          <a:p>
            <a:pPr fontAlgn="base">
              <a:lnSpc>
                <a:spcPct val="107000"/>
              </a:lnSpc>
              <a:spcBef>
                <a:spcPts val="0"/>
              </a:spcBef>
              <a:spcAft>
                <a:spcPts val="0"/>
              </a:spcAft>
            </a:pPr>
            <a:r>
              <a:rPr lang="en-US" sz="1800" b="1" dirty="0"/>
              <a:t>Cancer Support: </a:t>
            </a:r>
            <a:r>
              <a:rPr lang="en-US" sz="1800" dirty="0"/>
              <a:t>Our skilled cancer care nurses are on hand to help you prepare for doctor office visits, share treatment information or give emotional support — </a:t>
            </a:r>
            <a:br>
              <a:rPr lang="en-US" sz="1800" dirty="0"/>
            </a:br>
            <a:r>
              <a:rPr lang="en-US" sz="1800" dirty="0"/>
              <a:t>wherever you are in your cancer journey. </a:t>
            </a:r>
          </a:p>
          <a:p>
            <a:r>
              <a:rPr lang="en-US" sz="1800" b="1" dirty="0"/>
              <a:t>Expert Review and Support: </a:t>
            </a:r>
            <a:r>
              <a:rPr lang="en-US" sz="1800" dirty="0"/>
              <a:t>If you are actively undergoing treatment or a cancer survivor, you can ask that a medical expert review your case. This allows you to get expert recommendations and clinical trial matches while staying close to home. </a:t>
            </a:r>
          </a:p>
          <a:p>
            <a:pPr>
              <a:spcAft>
                <a:spcPts val="0"/>
              </a:spcAft>
            </a:pPr>
            <a:endParaRPr lang="en-US" sz="1800" dirty="0"/>
          </a:p>
        </p:txBody>
      </p:sp>
      <p:sp>
        <p:nvSpPr>
          <p:cNvPr id="6" name="Title 5">
            <a:extLst>
              <a:ext uri="{FF2B5EF4-FFF2-40B4-BE49-F238E27FC236}">
                <a16:creationId xmlns:a16="http://schemas.microsoft.com/office/drawing/2014/main" id="{738FA3B3-6521-4AB8-BF4A-371BC4F565CA}"/>
              </a:ext>
            </a:extLst>
          </p:cNvPr>
          <p:cNvSpPr>
            <a:spLocks noGrp="1"/>
          </p:cNvSpPr>
          <p:nvPr>
            <p:ph type="title"/>
          </p:nvPr>
        </p:nvSpPr>
        <p:spPr/>
        <p:txBody>
          <a:bodyPr/>
          <a:lstStyle/>
          <a:p>
            <a:r>
              <a:rPr lang="en-US" dirty="0"/>
              <a:t>Cancer Services and Support</a:t>
            </a:r>
          </a:p>
        </p:txBody>
      </p:sp>
      <p:sp>
        <p:nvSpPr>
          <p:cNvPr id="2" name="Slide Number Placeholder 1">
            <a:extLst>
              <a:ext uri="{FF2B5EF4-FFF2-40B4-BE49-F238E27FC236}">
                <a16:creationId xmlns:a16="http://schemas.microsoft.com/office/drawing/2014/main" id="{57926DDE-2093-4D31-952E-AC0F58A95799}"/>
              </a:ext>
            </a:extLst>
          </p:cNvPr>
          <p:cNvSpPr>
            <a:spLocks noGrp="1"/>
          </p:cNvSpPr>
          <p:nvPr>
            <p:ph type="sldNum" sz="quarter" idx="12"/>
          </p:nvPr>
        </p:nvSpPr>
        <p:spPr/>
        <p:txBody>
          <a:bodyPr/>
          <a:lstStyle/>
          <a:p>
            <a:fld id="{2D55A223-BDE3-4662-BD05-6BDBDD27824A}" type="slidenum">
              <a:rPr lang="en-US" smtClean="0">
                <a:solidFill>
                  <a:schemeClr val="bg1">
                    <a:lumMod val="95000"/>
                  </a:schemeClr>
                </a:solidFill>
              </a:rPr>
              <a:pPr/>
              <a:t>18</a:t>
            </a:fld>
            <a:endParaRPr lang="en-US" dirty="0">
              <a:solidFill>
                <a:schemeClr val="bg1">
                  <a:lumMod val="95000"/>
                </a:schemeClr>
              </a:solidFill>
            </a:endParaRPr>
          </a:p>
        </p:txBody>
      </p:sp>
      <p:sp>
        <p:nvSpPr>
          <p:cNvPr id="9" name="TextBox 8" hidden="1">
            <a:extLst>
              <a:ext uri="{FF2B5EF4-FFF2-40B4-BE49-F238E27FC236}">
                <a16:creationId xmlns:a16="http://schemas.microsoft.com/office/drawing/2014/main" id="{EFFC378F-1CA0-40DA-AB82-244902D43A4D}"/>
              </a:ext>
            </a:extLst>
          </p:cNvPr>
          <p:cNvSpPr txBox="1"/>
          <p:nvPr/>
        </p:nvSpPr>
        <p:spPr>
          <a:xfrm>
            <a:off x="11537975" y="696528"/>
            <a:ext cx="654025" cy="276999"/>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DEBB</a:t>
            </a:r>
          </a:p>
        </p:txBody>
      </p:sp>
      <p:sp>
        <p:nvSpPr>
          <p:cNvPr id="4" name="TextBox 3">
            <a:extLst>
              <a:ext uri="{FF2B5EF4-FFF2-40B4-BE49-F238E27FC236}">
                <a16:creationId xmlns:a16="http://schemas.microsoft.com/office/drawing/2014/main" id="{75C78C51-D3E3-8544-DEF9-388A59431183}"/>
              </a:ext>
            </a:extLst>
          </p:cNvPr>
          <p:cNvSpPr txBox="1"/>
          <p:nvPr/>
        </p:nvSpPr>
        <p:spPr>
          <a:xfrm>
            <a:off x="457200" y="1054322"/>
            <a:ext cx="6509288" cy="969496"/>
          </a:xfrm>
          <a:prstGeom prst="rect">
            <a:avLst/>
          </a:prstGeom>
          <a:noFill/>
        </p:spPr>
        <p:txBody>
          <a:bodyPr wrap="square" lIns="0" tIns="0" rIns="0" bIns="0" rtlCol="0">
            <a:spAutoFit/>
          </a:bodyPr>
          <a:lstStyle/>
          <a:p>
            <a:pPr>
              <a:spcAft>
                <a:spcPts val="600"/>
              </a:spcAft>
            </a:pPr>
            <a:r>
              <a:rPr lang="en-US" dirty="0">
                <a:effectLst/>
                <a:latin typeface="+mn-lt"/>
                <a:ea typeface="Calibri" panose="020F0502020204030204" pitchFamily="34" charset="0"/>
                <a:cs typeface="Times New Roman" panose="02020603050405020304" pitchFamily="18" charset="0"/>
              </a:rPr>
              <a:t>A cancer diagnosis can change your life forever. </a:t>
            </a:r>
            <a:br>
              <a:rPr lang="en-US" dirty="0">
                <a:effectLst/>
                <a:latin typeface="+mn-lt"/>
                <a:ea typeface="Calibri" panose="020F0502020204030204" pitchFamily="34" charset="0"/>
                <a:cs typeface="Times New Roman" panose="02020603050405020304" pitchFamily="18" charset="0"/>
              </a:rPr>
            </a:br>
            <a:r>
              <a:rPr lang="en-US" dirty="0">
                <a:effectLst/>
                <a:latin typeface="+mn-lt"/>
                <a:ea typeface="Calibri" panose="020F0502020204030204" pitchFamily="34" charset="0"/>
                <a:cs typeface="Times New Roman" panose="02020603050405020304" pitchFamily="18" charset="0"/>
              </a:rPr>
              <a:t>We are here to help. </a:t>
            </a:r>
          </a:p>
          <a:p>
            <a:pPr>
              <a:spcAft>
                <a:spcPts val="600"/>
              </a:spcAft>
            </a:pPr>
            <a:endParaRPr lang="en-US" sz="1800" b="0" dirty="0"/>
          </a:p>
        </p:txBody>
      </p:sp>
      <p:sp>
        <p:nvSpPr>
          <p:cNvPr id="7" name="TextBox 6">
            <a:extLst>
              <a:ext uri="{FF2B5EF4-FFF2-40B4-BE49-F238E27FC236}">
                <a16:creationId xmlns:a16="http://schemas.microsoft.com/office/drawing/2014/main" id="{273E18C7-B504-2EB6-CAEE-6511E3860219}"/>
              </a:ext>
            </a:extLst>
          </p:cNvPr>
          <p:cNvSpPr txBox="1"/>
          <p:nvPr/>
        </p:nvSpPr>
        <p:spPr>
          <a:xfrm>
            <a:off x="457199" y="5589250"/>
            <a:ext cx="5638801" cy="907941"/>
          </a:xfrm>
          <a:prstGeom prst="rect">
            <a:avLst/>
          </a:prstGeom>
          <a:noFill/>
        </p:spPr>
        <p:txBody>
          <a:bodyPr wrap="square" lIns="0" tIns="0" rIns="0" bIns="0" rtlCol="0">
            <a:spAutoFit/>
          </a:bodyPr>
          <a:lstStyle/>
          <a:p>
            <a:pPr>
              <a:spcAft>
                <a:spcPts val="600"/>
              </a:spcAft>
            </a:pPr>
            <a:r>
              <a:rPr lang="en-US" sz="1800" b="1" dirty="0">
                <a:effectLst/>
                <a:ea typeface="Calibri" panose="020F0502020204030204" pitchFamily="34" charset="0"/>
                <a:cs typeface="Times New Roman" panose="02020603050405020304" pitchFamily="18" charset="0"/>
              </a:rPr>
              <a:t>Cancer care nurse support is available today by calling the number on the back of your ID card.</a:t>
            </a:r>
          </a:p>
          <a:p>
            <a:pPr>
              <a:spcAft>
                <a:spcPts val="600"/>
              </a:spcAft>
            </a:pPr>
            <a:endParaRPr lang="en-US" sz="1800" b="0" dirty="0"/>
          </a:p>
        </p:txBody>
      </p:sp>
    </p:spTree>
    <p:extLst>
      <p:ext uri="{BB962C8B-B14F-4D97-AF65-F5344CB8AC3E}">
        <p14:creationId xmlns:p14="http://schemas.microsoft.com/office/powerpoint/2010/main" val="4040181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613F594-23BA-4EDE-9240-0A59DC6FF8F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32742" r="17502" b="367"/>
          <a:stretch/>
        </p:blipFill>
        <p:spPr>
          <a:xfrm>
            <a:off x="7054850" y="0"/>
            <a:ext cx="5137150" cy="6858000"/>
          </a:xfrm>
        </p:spPr>
      </p:pic>
      <p:sp>
        <p:nvSpPr>
          <p:cNvPr id="3" name="Title 2">
            <a:extLst>
              <a:ext uri="{FF2B5EF4-FFF2-40B4-BE49-F238E27FC236}">
                <a16:creationId xmlns:a16="http://schemas.microsoft.com/office/drawing/2014/main" id="{75FFDB3B-3213-42CE-AF2B-C8F2C1CE5D8A}"/>
              </a:ext>
            </a:extLst>
          </p:cNvPr>
          <p:cNvSpPr>
            <a:spLocks noGrp="1"/>
          </p:cNvSpPr>
          <p:nvPr>
            <p:ph type="title"/>
          </p:nvPr>
        </p:nvSpPr>
        <p:spPr>
          <a:xfrm>
            <a:off x="854016" y="1389888"/>
            <a:ext cx="5580035" cy="2133600"/>
          </a:xfrm>
        </p:spPr>
        <p:txBody>
          <a:bodyPr/>
          <a:lstStyle/>
          <a:p>
            <a:r>
              <a:rPr lang="en-US" dirty="0"/>
              <a:t>Online Tools</a:t>
            </a:r>
            <a:endParaRPr lang="en-US" baseline="80000" dirty="0"/>
          </a:p>
        </p:txBody>
      </p:sp>
    </p:spTree>
    <p:extLst>
      <p:ext uri="{BB962C8B-B14F-4D97-AF65-F5344CB8AC3E}">
        <p14:creationId xmlns:p14="http://schemas.microsoft.com/office/powerpoint/2010/main" val="4180110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A7B09A-E816-4F2D-9528-EF280EF1A141}"/>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6" name="Title 5">
            <a:extLst>
              <a:ext uri="{FF2B5EF4-FFF2-40B4-BE49-F238E27FC236}">
                <a16:creationId xmlns:a16="http://schemas.microsoft.com/office/drawing/2014/main" id="{DA540E9F-8462-44DC-B2AA-7D06801A7A53}"/>
              </a:ext>
            </a:extLst>
          </p:cNvPr>
          <p:cNvSpPr>
            <a:spLocks noGrp="1"/>
          </p:cNvSpPr>
          <p:nvPr>
            <p:ph type="title"/>
          </p:nvPr>
        </p:nvSpPr>
        <p:spPr/>
        <p:txBody>
          <a:bodyPr/>
          <a:lstStyle/>
          <a:p>
            <a:r>
              <a:rPr lang="en-US" dirty="0"/>
              <a:t>Why Blue Cross and Blue Shield of New Mexico?</a:t>
            </a:r>
          </a:p>
        </p:txBody>
      </p:sp>
      <p:sp>
        <p:nvSpPr>
          <p:cNvPr id="9" name="AutoShape 6">
            <a:extLst>
              <a:ext uri="{FF2B5EF4-FFF2-40B4-BE49-F238E27FC236}">
                <a16:creationId xmlns:a16="http://schemas.microsoft.com/office/drawing/2014/main" id="{DDE1AB90-D3CC-46E3-BE03-79178739CE1B}"/>
              </a:ext>
            </a:extLst>
          </p:cNvPr>
          <p:cNvSpPr>
            <a:spLocks noChangeArrowheads="1"/>
          </p:cNvSpPr>
          <p:nvPr/>
        </p:nvSpPr>
        <p:spPr bwMode="auto">
          <a:xfrm>
            <a:off x="3258151" y="1820274"/>
            <a:ext cx="2555748"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More Doctors </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and Hospitals</a:t>
            </a:r>
          </a:p>
        </p:txBody>
      </p:sp>
      <p:sp>
        <p:nvSpPr>
          <p:cNvPr id="10" name="AutoShape 6">
            <a:extLst>
              <a:ext uri="{FF2B5EF4-FFF2-40B4-BE49-F238E27FC236}">
                <a16:creationId xmlns:a16="http://schemas.microsoft.com/office/drawing/2014/main" id="{464DF9B0-0569-40A2-B977-B926AA7FF353}"/>
              </a:ext>
            </a:extLst>
          </p:cNvPr>
          <p:cNvSpPr>
            <a:spLocks noChangeArrowheads="1"/>
          </p:cNvSpPr>
          <p:nvPr/>
        </p:nvSpPr>
        <p:spPr bwMode="auto">
          <a:xfrm>
            <a:off x="7448563" y="1820274"/>
            <a:ext cx="2938083"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Coverage</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Everywhere You Go</a:t>
            </a:r>
          </a:p>
        </p:txBody>
      </p:sp>
      <p:sp>
        <p:nvSpPr>
          <p:cNvPr id="11" name="AutoShape 6">
            <a:extLst>
              <a:ext uri="{FF2B5EF4-FFF2-40B4-BE49-F238E27FC236}">
                <a16:creationId xmlns:a16="http://schemas.microsoft.com/office/drawing/2014/main" id="{CF6B7EE4-C406-4050-B9D5-EC7D2CF708FA}"/>
              </a:ext>
            </a:extLst>
          </p:cNvPr>
          <p:cNvSpPr>
            <a:spLocks noChangeArrowheads="1"/>
          </p:cNvSpPr>
          <p:nvPr/>
        </p:nvSpPr>
        <p:spPr bwMode="auto">
          <a:xfrm>
            <a:off x="3258151" y="3323032"/>
            <a:ext cx="2555748"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Personalized</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Customer Service</a:t>
            </a:r>
          </a:p>
        </p:txBody>
      </p:sp>
      <p:sp>
        <p:nvSpPr>
          <p:cNvPr id="12" name="AutoShape 6">
            <a:extLst>
              <a:ext uri="{FF2B5EF4-FFF2-40B4-BE49-F238E27FC236}">
                <a16:creationId xmlns:a16="http://schemas.microsoft.com/office/drawing/2014/main" id="{7BCE8635-C70B-4CB4-98F7-E789E4174E0D}"/>
              </a:ext>
            </a:extLst>
          </p:cNvPr>
          <p:cNvSpPr>
            <a:spLocks noChangeArrowheads="1"/>
          </p:cNvSpPr>
          <p:nvPr/>
        </p:nvSpPr>
        <p:spPr bwMode="auto">
          <a:xfrm>
            <a:off x="3258151" y="4828471"/>
            <a:ext cx="2700747"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Tools and Resources</a:t>
            </a:r>
          </a:p>
        </p:txBody>
      </p:sp>
      <p:sp>
        <p:nvSpPr>
          <p:cNvPr id="13" name="AutoShape 6">
            <a:extLst>
              <a:ext uri="{FF2B5EF4-FFF2-40B4-BE49-F238E27FC236}">
                <a16:creationId xmlns:a16="http://schemas.microsoft.com/office/drawing/2014/main" id="{484FEBFE-8A37-4C4E-9579-27D6F1645574}"/>
              </a:ext>
            </a:extLst>
          </p:cNvPr>
          <p:cNvSpPr>
            <a:spLocks noChangeArrowheads="1"/>
          </p:cNvSpPr>
          <p:nvPr/>
        </p:nvSpPr>
        <p:spPr bwMode="auto">
          <a:xfrm>
            <a:off x="7448563" y="4828471"/>
            <a:ext cx="2938083"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Digital</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Capabilities</a:t>
            </a:r>
          </a:p>
        </p:txBody>
      </p:sp>
      <p:sp>
        <p:nvSpPr>
          <p:cNvPr id="14" name="AutoShape 6">
            <a:extLst>
              <a:ext uri="{FF2B5EF4-FFF2-40B4-BE49-F238E27FC236}">
                <a16:creationId xmlns:a16="http://schemas.microsoft.com/office/drawing/2014/main" id="{720DB747-B54A-439E-B9FC-E97EBE2A37DD}"/>
              </a:ext>
            </a:extLst>
          </p:cNvPr>
          <p:cNvSpPr>
            <a:spLocks noChangeArrowheads="1"/>
          </p:cNvSpPr>
          <p:nvPr/>
        </p:nvSpPr>
        <p:spPr bwMode="auto">
          <a:xfrm>
            <a:off x="7448563" y="3323032"/>
            <a:ext cx="2938083"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Health and</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Wellness Programs</a:t>
            </a:r>
          </a:p>
        </p:txBody>
      </p:sp>
      <p:grpSp>
        <p:nvGrpSpPr>
          <p:cNvPr id="15" name="Group 14">
            <a:extLst>
              <a:ext uri="{FF2B5EF4-FFF2-40B4-BE49-F238E27FC236}">
                <a16:creationId xmlns:a16="http://schemas.microsoft.com/office/drawing/2014/main" id="{9E89AC48-FCBC-4066-84C6-6D1FDA1F1D4F}"/>
              </a:ext>
            </a:extLst>
          </p:cNvPr>
          <p:cNvGrpSpPr/>
          <p:nvPr/>
        </p:nvGrpSpPr>
        <p:grpSpPr>
          <a:xfrm>
            <a:off x="2269690" y="1600200"/>
            <a:ext cx="847511" cy="747382"/>
            <a:chOff x="2589961" y="433736"/>
            <a:chExt cx="847511" cy="747382"/>
          </a:xfrm>
        </p:grpSpPr>
        <p:sp>
          <p:nvSpPr>
            <p:cNvPr id="16" name="Rectangle 6713">
              <a:extLst>
                <a:ext uri="{FF2B5EF4-FFF2-40B4-BE49-F238E27FC236}">
                  <a16:creationId xmlns:a16="http://schemas.microsoft.com/office/drawing/2014/main" id="{1FAB02D1-AA1E-4B38-AF30-BC154E73D816}"/>
                </a:ext>
              </a:extLst>
            </p:cNvPr>
            <p:cNvSpPr>
              <a:spLocks noChangeArrowheads="1"/>
            </p:cNvSpPr>
            <p:nvPr/>
          </p:nvSpPr>
          <p:spPr bwMode="auto">
            <a:xfrm>
              <a:off x="2733001" y="662599"/>
              <a:ext cx="160920" cy="5042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7" name="Rectangle 6714">
              <a:extLst>
                <a:ext uri="{FF2B5EF4-FFF2-40B4-BE49-F238E27FC236}">
                  <a16:creationId xmlns:a16="http://schemas.microsoft.com/office/drawing/2014/main" id="{9087C3EB-1F15-433F-997C-B0738970827B}"/>
                </a:ext>
              </a:extLst>
            </p:cNvPr>
            <p:cNvSpPr>
              <a:spLocks noChangeArrowheads="1"/>
            </p:cNvSpPr>
            <p:nvPr/>
          </p:nvSpPr>
          <p:spPr bwMode="auto">
            <a:xfrm>
              <a:off x="3133512" y="662599"/>
              <a:ext cx="160920" cy="5042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8" name="Freeform 6715">
              <a:extLst>
                <a:ext uri="{FF2B5EF4-FFF2-40B4-BE49-F238E27FC236}">
                  <a16:creationId xmlns:a16="http://schemas.microsoft.com/office/drawing/2014/main" id="{E28B19DD-F7FB-42F6-B872-4DD57B35B8E4}"/>
                </a:ext>
              </a:extLst>
            </p:cNvPr>
            <p:cNvSpPr>
              <a:spLocks noEditPoints="1"/>
            </p:cNvSpPr>
            <p:nvPr/>
          </p:nvSpPr>
          <p:spPr bwMode="auto">
            <a:xfrm>
              <a:off x="2589961" y="433736"/>
              <a:ext cx="847511" cy="747382"/>
            </a:xfrm>
            <a:custGeom>
              <a:avLst/>
              <a:gdLst>
                <a:gd name="T0" fmla="*/ 229 w 237"/>
                <a:gd name="T1" fmla="*/ 34 h 209"/>
                <a:gd name="T2" fmla="*/ 195 w 237"/>
                <a:gd name="T3" fmla="*/ 60 h 209"/>
                <a:gd name="T4" fmla="*/ 155 w 237"/>
                <a:gd name="T5" fmla="*/ 0 h 209"/>
                <a:gd name="T6" fmla="*/ 83 w 237"/>
                <a:gd name="T7" fmla="*/ 60 h 209"/>
                <a:gd name="T8" fmla="*/ 43 w 237"/>
                <a:gd name="T9" fmla="*/ 34 h 209"/>
                <a:gd name="T10" fmla="*/ 9 w 237"/>
                <a:gd name="T11" fmla="*/ 202 h 209"/>
                <a:gd name="T12" fmla="*/ 0 w 237"/>
                <a:gd name="T13" fmla="*/ 209 h 209"/>
                <a:gd name="T14" fmla="*/ 237 w 237"/>
                <a:gd name="T15" fmla="*/ 202 h 209"/>
                <a:gd name="T16" fmla="*/ 36 w 237"/>
                <a:gd name="T17" fmla="*/ 202 h 209"/>
                <a:gd name="T18" fmla="*/ 16 w 237"/>
                <a:gd name="T19" fmla="*/ 41 h 209"/>
                <a:gd name="T20" fmla="*/ 36 w 237"/>
                <a:gd name="T21" fmla="*/ 202 h 209"/>
                <a:gd name="T22" fmla="*/ 43 w 237"/>
                <a:gd name="T23" fmla="*/ 202 h 209"/>
                <a:gd name="T24" fmla="*/ 59 w 237"/>
                <a:gd name="T25" fmla="*/ 174 h 209"/>
                <a:gd name="T26" fmla="*/ 59 w 237"/>
                <a:gd name="T27" fmla="*/ 168 h 209"/>
                <a:gd name="T28" fmla="*/ 43 w 237"/>
                <a:gd name="T29" fmla="*/ 138 h 209"/>
                <a:gd name="T30" fmla="*/ 59 w 237"/>
                <a:gd name="T31" fmla="*/ 168 h 209"/>
                <a:gd name="T32" fmla="*/ 43 w 237"/>
                <a:gd name="T33" fmla="*/ 132 h 209"/>
                <a:gd name="T34" fmla="*/ 59 w 237"/>
                <a:gd name="T35" fmla="*/ 103 h 209"/>
                <a:gd name="T36" fmla="*/ 59 w 237"/>
                <a:gd name="T37" fmla="*/ 96 h 209"/>
                <a:gd name="T38" fmla="*/ 43 w 237"/>
                <a:gd name="T39" fmla="*/ 67 h 209"/>
                <a:gd name="T40" fmla="*/ 59 w 237"/>
                <a:gd name="T41" fmla="*/ 96 h 209"/>
                <a:gd name="T42" fmla="*/ 66 w 237"/>
                <a:gd name="T43" fmla="*/ 202 h 209"/>
                <a:gd name="T44" fmla="*/ 83 w 237"/>
                <a:gd name="T45" fmla="*/ 174 h 209"/>
                <a:gd name="T46" fmla="*/ 83 w 237"/>
                <a:gd name="T47" fmla="*/ 168 h 209"/>
                <a:gd name="T48" fmla="*/ 66 w 237"/>
                <a:gd name="T49" fmla="*/ 138 h 209"/>
                <a:gd name="T50" fmla="*/ 83 w 237"/>
                <a:gd name="T51" fmla="*/ 168 h 209"/>
                <a:gd name="T52" fmla="*/ 66 w 237"/>
                <a:gd name="T53" fmla="*/ 132 h 209"/>
                <a:gd name="T54" fmla="*/ 83 w 237"/>
                <a:gd name="T55" fmla="*/ 103 h 209"/>
                <a:gd name="T56" fmla="*/ 83 w 237"/>
                <a:gd name="T57" fmla="*/ 96 h 209"/>
                <a:gd name="T58" fmla="*/ 66 w 237"/>
                <a:gd name="T59" fmla="*/ 67 h 209"/>
                <a:gd name="T60" fmla="*/ 83 w 237"/>
                <a:gd name="T61" fmla="*/ 96 h 209"/>
                <a:gd name="T62" fmla="*/ 195 w 237"/>
                <a:gd name="T63" fmla="*/ 67 h 209"/>
                <a:gd name="T64" fmla="*/ 178 w 237"/>
                <a:gd name="T65" fmla="*/ 96 h 209"/>
                <a:gd name="T66" fmla="*/ 178 w 237"/>
                <a:gd name="T67" fmla="*/ 103 h 209"/>
                <a:gd name="T68" fmla="*/ 195 w 237"/>
                <a:gd name="T69" fmla="*/ 132 h 209"/>
                <a:gd name="T70" fmla="*/ 178 w 237"/>
                <a:gd name="T71" fmla="*/ 103 h 209"/>
                <a:gd name="T72" fmla="*/ 107 w 237"/>
                <a:gd name="T73" fmla="*/ 202 h 209"/>
                <a:gd name="T74" fmla="*/ 130 w 237"/>
                <a:gd name="T75" fmla="*/ 164 h 209"/>
                <a:gd name="T76" fmla="*/ 148 w 237"/>
                <a:gd name="T77" fmla="*/ 202 h 209"/>
                <a:gd name="T78" fmla="*/ 137 w 237"/>
                <a:gd name="T79" fmla="*/ 157 h 209"/>
                <a:gd name="T80" fmla="*/ 101 w 237"/>
                <a:gd name="T81" fmla="*/ 202 h 209"/>
                <a:gd name="T82" fmla="*/ 89 w 237"/>
                <a:gd name="T83" fmla="*/ 6 h 209"/>
                <a:gd name="T84" fmla="*/ 148 w 237"/>
                <a:gd name="T85" fmla="*/ 202 h 209"/>
                <a:gd name="T86" fmla="*/ 155 w 237"/>
                <a:gd name="T87" fmla="*/ 202 h 209"/>
                <a:gd name="T88" fmla="*/ 172 w 237"/>
                <a:gd name="T89" fmla="*/ 174 h 209"/>
                <a:gd name="T90" fmla="*/ 172 w 237"/>
                <a:gd name="T91" fmla="*/ 168 h 209"/>
                <a:gd name="T92" fmla="*/ 155 w 237"/>
                <a:gd name="T93" fmla="*/ 138 h 209"/>
                <a:gd name="T94" fmla="*/ 172 w 237"/>
                <a:gd name="T95" fmla="*/ 168 h 209"/>
                <a:gd name="T96" fmla="*/ 155 w 237"/>
                <a:gd name="T97" fmla="*/ 132 h 209"/>
                <a:gd name="T98" fmla="*/ 172 w 237"/>
                <a:gd name="T99" fmla="*/ 103 h 209"/>
                <a:gd name="T100" fmla="*/ 172 w 237"/>
                <a:gd name="T101" fmla="*/ 96 h 209"/>
                <a:gd name="T102" fmla="*/ 155 w 237"/>
                <a:gd name="T103" fmla="*/ 67 h 209"/>
                <a:gd name="T104" fmla="*/ 172 w 237"/>
                <a:gd name="T105" fmla="*/ 96 h 209"/>
                <a:gd name="T106" fmla="*/ 178 w 237"/>
                <a:gd name="T107" fmla="*/ 202 h 209"/>
                <a:gd name="T108" fmla="*/ 195 w 237"/>
                <a:gd name="T109" fmla="*/ 174 h 209"/>
                <a:gd name="T110" fmla="*/ 195 w 237"/>
                <a:gd name="T111" fmla="*/ 168 h 209"/>
                <a:gd name="T112" fmla="*/ 178 w 237"/>
                <a:gd name="T113" fmla="*/ 138 h 209"/>
                <a:gd name="T114" fmla="*/ 195 w 237"/>
                <a:gd name="T115" fmla="*/ 168 h 209"/>
                <a:gd name="T116" fmla="*/ 202 w 237"/>
                <a:gd name="T117" fmla="*/ 202 h 209"/>
                <a:gd name="T118" fmla="*/ 222 w 237"/>
                <a:gd name="T119" fmla="*/ 4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7" h="209">
                  <a:moveTo>
                    <a:pt x="229" y="202"/>
                  </a:moveTo>
                  <a:lnTo>
                    <a:pt x="229" y="34"/>
                  </a:lnTo>
                  <a:lnTo>
                    <a:pt x="195" y="34"/>
                  </a:lnTo>
                  <a:lnTo>
                    <a:pt x="195" y="60"/>
                  </a:lnTo>
                  <a:lnTo>
                    <a:pt x="155" y="60"/>
                  </a:lnTo>
                  <a:lnTo>
                    <a:pt x="155" y="0"/>
                  </a:lnTo>
                  <a:lnTo>
                    <a:pt x="83" y="0"/>
                  </a:lnTo>
                  <a:lnTo>
                    <a:pt x="83" y="60"/>
                  </a:lnTo>
                  <a:lnTo>
                    <a:pt x="43" y="60"/>
                  </a:lnTo>
                  <a:lnTo>
                    <a:pt x="43" y="34"/>
                  </a:lnTo>
                  <a:lnTo>
                    <a:pt x="9" y="34"/>
                  </a:lnTo>
                  <a:lnTo>
                    <a:pt x="9" y="202"/>
                  </a:lnTo>
                  <a:lnTo>
                    <a:pt x="0" y="202"/>
                  </a:lnTo>
                  <a:lnTo>
                    <a:pt x="0" y="209"/>
                  </a:lnTo>
                  <a:lnTo>
                    <a:pt x="237" y="209"/>
                  </a:lnTo>
                  <a:lnTo>
                    <a:pt x="237" y="202"/>
                  </a:lnTo>
                  <a:lnTo>
                    <a:pt x="229" y="202"/>
                  </a:lnTo>
                  <a:close/>
                  <a:moveTo>
                    <a:pt x="36" y="202"/>
                  </a:moveTo>
                  <a:lnTo>
                    <a:pt x="16" y="202"/>
                  </a:lnTo>
                  <a:lnTo>
                    <a:pt x="16" y="41"/>
                  </a:lnTo>
                  <a:lnTo>
                    <a:pt x="36" y="41"/>
                  </a:lnTo>
                  <a:lnTo>
                    <a:pt x="36" y="202"/>
                  </a:lnTo>
                  <a:close/>
                  <a:moveTo>
                    <a:pt x="59" y="202"/>
                  </a:moveTo>
                  <a:lnTo>
                    <a:pt x="43" y="202"/>
                  </a:lnTo>
                  <a:lnTo>
                    <a:pt x="43" y="174"/>
                  </a:lnTo>
                  <a:lnTo>
                    <a:pt x="59" y="174"/>
                  </a:lnTo>
                  <a:lnTo>
                    <a:pt x="59" y="202"/>
                  </a:lnTo>
                  <a:close/>
                  <a:moveTo>
                    <a:pt x="59" y="168"/>
                  </a:moveTo>
                  <a:lnTo>
                    <a:pt x="43" y="168"/>
                  </a:lnTo>
                  <a:lnTo>
                    <a:pt x="43" y="138"/>
                  </a:lnTo>
                  <a:lnTo>
                    <a:pt x="59" y="138"/>
                  </a:lnTo>
                  <a:lnTo>
                    <a:pt x="59" y="168"/>
                  </a:lnTo>
                  <a:close/>
                  <a:moveTo>
                    <a:pt x="59" y="132"/>
                  </a:moveTo>
                  <a:lnTo>
                    <a:pt x="43" y="132"/>
                  </a:lnTo>
                  <a:lnTo>
                    <a:pt x="43" y="103"/>
                  </a:lnTo>
                  <a:lnTo>
                    <a:pt x="59" y="103"/>
                  </a:lnTo>
                  <a:lnTo>
                    <a:pt x="59" y="132"/>
                  </a:lnTo>
                  <a:close/>
                  <a:moveTo>
                    <a:pt x="59" y="96"/>
                  </a:moveTo>
                  <a:lnTo>
                    <a:pt x="43" y="96"/>
                  </a:lnTo>
                  <a:lnTo>
                    <a:pt x="43" y="67"/>
                  </a:lnTo>
                  <a:lnTo>
                    <a:pt x="59" y="67"/>
                  </a:lnTo>
                  <a:lnTo>
                    <a:pt x="59" y="96"/>
                  </a:lnTo>
                  <a:close/>
                  <a:moveTo>
                    <a:pt x="83" y="202"/>
                  </a:moveTo>
                  <a:lnTo>
                    <a:pt x="66" y="202"/>
                  </a:lnTo>
                  <a:lnTo>
                    <a:pt x="66" y="174"/>
                  </a:lnTo>
                  <a:lnTo>
                    <a:pt x="83" y="174"/>
                  </a:lnTo>
                  <a:lnTo>
                    <a:pt x="83" y="202"/>
                  </a:lnTo>
                  <a:close/>
                  <a:moveTo>
                    <a:pt x="83" y="168"/>
                  </a:moveTo>
                  <a:lnTo>
                    <a:pt x="66" y="168"/>
                  </a:lnTo>
                  <a:lnTo>
                    <a:pt x="66" y="138"/>
                  </a:lnTo>
                  <a:lnTo>
                    <a:pt x="83" y="138"/>
                  </a:lnTo>
                  <a:lnTo>
                    <a:pt x="83" y="168"/>
                  </a:lnTo>
                  <a:close/>
                  <a:moveTo>
                    <a:pt x="83" y="132"/>
                  </a:moveTo>
                  <a:lnTo>
                    <a:pt x="66" y="132"/>
                  </a:lnTo>
                  <a:lnTo>
                    <a:pt x="66" y="103"/>
                  </a:lnTo>
                  <a:lnTo>
                    <a:pt x="83" y="103"/>
                  </a:lnTo>
                  <a:lnTo>
                    <a:pt x="83" y="132"/>
                  </a:lnTo>
                  <a:close/>
                  <a:moveTo>
                    <a:pt x="83" y="96"/>
                  </a:moveTo>
                  <a:lnTo>
                    <a:pt x="66" y="96"/>
                  </a:lnTo>
                  <a:lnTo>
                    <a:pt x="66" y="67"/>
                  </a:lnTo>
                  <a:lnTo>
                    <a:pt x="83" y="67"/>
                  </a:lnTo>
                  <a:lnTo>
                    <a:pt x="83" y="96"/>
                  </a:lnTo>
                  <a:close/>
                  <a:moveTo>
                    <a:pt x="178" y="67"/>
                  </a:moveTo>
                  <a:lnTo>
                    <a:pt x="195" y="67"/>
                  </a:lnTo>
                  <a:lnTo>
                    <a:pt x="195" y="96"/>
                  </a:lnTo>
                  <a:lnTo>
                    <a:pt x="178" y="96"/>
                  </a:lnTo>
                  <a:lnTo>
                    <a:pt x="178" y="67"/>
                  </a:lnTo>
                  <a:close/>
                  <a:moveTo>
                    <a:pt x="178" y="103"/>
                  </a:moveTo>
                  <a:lnTo>
                    <a:pt x="195" y="103"/>
                  </a:lnTo>
                  <a:lnTo>
                    <a:pt x="195" y="132"/>
                  </a:lnTo>
                  <a:lnTo>
                    <a:pt x="178" y="132"/>
                  </a:lnTo>
                  <a:lnTo>
                    <a:pt x="178" y="103"/>
                  </a:lnTo>
                  <a:close/>
                  <a:moveTo>
                    <a:pt x="130" y="202"/>
                  </a:moveTo>
                  <a:lnTo>
                    <a:pt x="107" y="202"/>
                  </a:lnTo>
                  <a:lnTo>
                    <a:pt x="107" y="164"/>
                  </a:lnTo>
                  <a:lnTo>
                    <a:pt x="130" y="164"/>
                  </a:lnTo>
                  <a:lnTo>
                    <a:pt x="130" y="202"/>
                  </a:lnTo>
                  <a:close/>
                  <a:moveTo>
                    <a:pt x="148" y="202"/>
                  </a:moveTo>
                  <a:lnTo>
                    <a:pt x="137" y="202"/>
                  </a:lnTo>
                  <a:lnTo>
                    <a:pt x="137" y="157"/>
                  </a:lnTo>
                  <a:lnTo>
                    <a:pt x="101" y="157"/>
                  </a:lnTo>
                  <a:lnTo>
                    <a:pt x="101" y="202"/>
                  </a:lnTo>
                  <a:lnTo>
                    <a:pt x="89" y="202"/>
                  </a:lnTo>
                  <a:lnTo>
                    <a:pt x="89" y="6"/>
                  </a:lnTo>
                  <a:lnTo>
                    <a:pt x="148" y="6"/>
                  </a:lnTo>
                  <a:lnTo>
                    <a:pt x="148" y="202"/>
                  </a:lnTo>
                  <a:close/>
                  <a:moveTo>
                    <a:pt x="172" y="202"/>
                  </a:moveTo>
                  <a:lnTo>
                    <a:pt x="155" y="202"/>
                  </a:lnTo>
                  <a:lnTo>
                    <a:pt x="155" y="174"/>
                  </a:lnTo>
                  <a:lnTo>
                    <a:pt x="172" y="174"/>
                  </a:lnTo>
                  <a:lnTo>
                    <a:pt x="172" y="202"/>
                  </a:lnTo>
                  <a:close/>
                  <a:moveTo>
                    <a:pt x="172" y="168"/>
                  </a:moveTo>
                  <a:lnTo>
                    <a:pt x="155" y="168"/>
                  </a:lnTo>
                  <a:lnTo>
                    <a:pt x="155" y="138"/>
                  </a:lnTo>
                  <a:lnTo>
                    <a:pt x="172" y="138"/>
                  </a:lnTo>
                  <a:lnTo>
                    <a:pt x="172" y="168"/>
                  </a:lnTo>
                  <a:close/>
                  <a:moveTo>
                    <a:pt x="172" y="132"/>
                  </a:moveTo>
                  <a:lnTo>
                    <a:pt x="155" y="132"/>
                  </a:lnTo>
                  <a:lnTo>
                    <a:pt x="155" y="103"/>
                  </a:lnTo>
                  <a:lnTo>
                    <a:pt x="172" y="103"/>
                  </a:lnTo>
                  <a:lnTo>
                    <a:pt x="172" y="132"/>
                  </a:lnTo>
                  <a:close/>
                  <a:moveTo>
                    <a:pt x="172" y="96"/>
                  </a:moveTo>
                  <a:lnTo>
                    <a:pt x="155" y="96"/>
                  </a:lnTo>
                  <a:lnTo>
                    <a:pt x="155" y="67"/>
                  </a:lnTo>
                  <a:lnTo>
                    <a:pt x="172" y="67"/>
                  </a:lnTo>
                  <a:lnTo>
                    <a:pt x="172" y="96"/>
                  </a:lnTo>
                  <a:close/>
                  <a:moveTo>
                    <a:pt x="195" y="202"/>
                  </a:moveTo>
                  <a:lnTo>
                    <a:pt x="178" y="202"/>
                  </a:lnTo>
                  <a:lnTo>
                    <a:pt x="178" y="174"/>
                  </a:lnTo>
                  <a:lnTo>
                    <a:pt x="195" y="174"/>
                  </a:lnTo>
                  <a:lnTo>
                    <a:pt x="195" y="202"/>
                  </a:lnTo>
                  <a:close/>
                  <a:moveTo>
                    <a:pt x="195" y="168"/>
                  </a:moveTo>
                  <a:lnTo>
                    <a:pt x="178" y="168"/>
                  </a:lnTo>
                  <a:lnTo>
                    <a:pt x="178" y="138"/>
                  </a:lnTo>
                  <a:lnTo>
                    <a:pt x="195" y="138"/>
                  </a:lnTo>
                  <a:lnTo>
                    <a:pt x="195" y="168"/>
                  </a:lnTo>
                  <a:close/>
                  <a:moveTo>
                    <a:pt x="222" y="202"/>
                  </a:moveTo>
                  <a:lnTo>
                    <a:pt x="202" y="202"/>
                  </a:lnTo>
                  <a:lnTo>
                    <a:pt x="202" y="41"/>
                  </a:lnTo>
                  <a:lnTo>
                    <a:pt x="222" y="41"/>
                  </a:lnTo>
                  <a:lnTo>
                    <a:pt x="222"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9" name="Freeform 6716">
              <a:extLst>
                <a:ext uri="{FF2B5EF4-FFF2-40B4-BE49-F238E27FC236}">
                  <a16:creationId xmlns:a16="http://schemas.microsoft.com/office/drawing/2014/main" id="{BEBD9D8C-DED1-4088-8F96-49B1FF3F5ECE}"/>
                </a:ext>
              </a:extLst>
            </p:cNvPr>
            <p:cNvSpPr>
              <a:spLocks/>
            </p:cNvSpPr>
            <p:nvPr/>
          </p:nvSpPr>
          <p:spPr bwMode="auto">
            <a:xfrm>
              <a:off x="2961864" y="519560"/>
              <a:ext cx="107280" cy="128736"/>
            </a:xfrm>
            <a:custGeom>
              <a:avLst/>
              <a:gdLst>
                <a:gd name="T0" fmla="*/ 0 w 30"/>
                <a:gd name="T1" fmla="*/ 36 h 36"/>
                <a:gd name="T2" fmla="*/ 0 w 30"/>
                <a:gd name="T3" fmla="*/ 0 h 36"/>
                <a:gd name="T4" fmla="*/ 8 w 30"/>
                <a:gd name="T5" fmla="*/ 0 h 36"/>
                <a:gd name="T6" fmla="*/ 8 w 30"/>
                <a:gd name="T7" fmla="*/ 14 h 36"/>
                <a:gd name="T8" fmla="*/ 22 w 30"/>
                <a:gd name="T9" fmla="*/ 14 h 36"/>
                <a:gd name="T10" fmla="*/ 22 w 30"/>
                <a:gd name="T11" fmla="*/ 0 h 36"/>
                <a:gd name="T12" fmla="*/ 30 w 30"/>
                <a:gd name="T13" fmla="*/ 0 h 36"/>
                <a:gd name="T14" fmla="*/ 30 w 30"/>
                <a:gd name="T15" fmla="*/ 36 h 36"/>
                <a:gd name="T16" fmla="*/ 22 w 30"/>
                <a:gd name="T17" fmla="*/ 36 h 36"/>
                <a:gd name="T18" fmla="*/ 22 w 30"/>
                <a:gd name="T19" fmla="*/ 21 h 36"/>
                <a:gd name="T20" fmla="*/ 8 w 30"/>
                <a:gd name="T21" fmla="*/ 21 h 36"/>
                <a:gd name="T22" fmla="*/ 8 w 30"/>
                <a:gd name="T23" fmla="*/ 36 h 36"/>
                <a:gd name="T24" fmla="*/ 0 w 30"/>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0" y="36"/>
                  </a:moveTo>
                  <a:lnTo>
                    <a:pt x="0" y="0"/>
                  </a:lnTo>
                  <a:lnTo>
                    <a:pt x="8" y="0"/>
                  </a:lnTo>
                  <a:lnTo>
                    <a:pt x="8" y="14"/>
                  </a:lnTo>
                  <a:lnTo>
                    <a:pt x="22" y="14"/>
                  </a:lnTo>
                  <a:lnTo>
                    <a:pt x="22" y="0"/>
                  </a:lnTo>
                  <a:lnTo>
                    <a:pt x="30" y="0"/>
                  </a:lnTo>
                  <a:lnTo>
                    <a:pt x="30" y="36"/>
                  </a:lnTo>
                  <a:lnTo>
                    <a:pt x="22" y="36"/>
                  </a:lnTo>
                  <a:lnTo>
                    <a:pt x="22" y="21"/>
                  </a:lnTo>
                  <a:lnTo>
                    <a:pt x="8" y="21"/>
                  </a:lnTo>
                  <a:lnTo>
                    <a:pt x="8" y="36"/>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20" name="Group 19">
            <a:extLst>
              <a:ext uri="{FF2B5EF4-FFF2-40B4-BE49-F238E27FC236}">
                <a16:creationId xmlns:a16="http://schemas.microsoft.com/office/drawing/2014/main" id="{9B0A7A0D-9E37-462A-AFCD-696262793BB2}"/>
              </a:ext>
            </a:extLst>
          </p:cNvPr>
          <p:cNvGrpSpPr/>
          <p:nvPr/>
        </p:nvGrpSpPr>
        <p:grpSpPr>
          <a:xfrm>
            <a:off x="2157046" y="4869270"/>
            <a:ext cx="1072798" cy="704470"/>
            <a:chOff x="8343735" y="4478020"/>
            <a:chExt cx="1072798" cy="704470"/>
          </a:xfrm>
        </p:grpSpPr>
        <p:sp>
          <p:nvSpPr>
            <p:cNvPr id="21" name="Rectangle 6663">
              <a:extLst>
                <a:ext uri="{FF2B5EF4-FFF2-40B4-BE49-F238E27FC236}">
                  <a16:creationId xmlns:a16="http://schemas.microsoft.com/office/drawing/2014/main" id="{54608149-D216-42A5-BB8A-9D4F407C8D6D}"/>
                </a:ext>
              </a:extLst>
            </p:cNvPr>
            <p:cNvSpPr>
              <a:spLocks noChangeArrowheads="1"/>
            </p:cNvSpPr>
            <p:nvPr/>
          </p:nvSpPr>
          <p:spPr bwMode="auto">
            <a:xfrm>
              <a:off x="8433135" y="4503052"/>
              <a:ext cx="893998" cy="5828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2" name="Freeform 6737">
              <a:extLst>
                <a:ext uri="{FF2B5EF4-FFF2-40B4-BE49-F238E27FC236}">
                  <a16:creationId xmlns:a16="http://schemas.microsoft.com/office/drawing/2014/main" id="{C085C3C8-9D20-4FFF-B289-846CC7322349}"/>
                </a:ext>
              </a:extLst>
            </p:cNvPr>
            <p:cNvSpPr>
              <a:spLocks noEditPoints="1"/>
            </p:cNvSpPr>
            <p:nvPr/>
          </p:nvSpPr>
          <p:spPr bwMode="auto">
            <a:xfrm>
              <a:off x="8343735" y="4478020"/>
              <a:ext cx="1072798" cy="704470"/>
            </a:xfrm>
            <a:custGeom>
              <a:avLst/>
              <a:gdLst>
                <a:gd name="T0" fmla="*/ 281 w 300"/>
                <a:gd name="T1" fmla="*/ 170 h 197"/>
                <a:gd name="T2" fmla="*/ 281 w 300"/>
                <a:gd name="T3" fmla="*/ 0 h 197"/>
                <a:gd name="T4" fmla="*/ 19 w 300"/>
                <a:gd name="T5" fmla="*/ 0 h 197"/>
                <a:gd name="T6" fmla="*/ 19 w 300"/>
                <a:gd name="T7" fmla="*/ 170 h 197"/>
                <a:gd name="T8" fmla="*/ 0 w 300"/>
                <a:gd name="T9" fmla="*/ 170 h 197"/>
                <a:gd name="T10" fmla="*/ 0 w 300"/>
                <a:gd name="T11" fmla="*/ 197 h 197"/>
                <a:gd name="T12" fmla="*/ 300 w 300"/>
                <a:gd name="T13" fmla="*/ 197 h 197"/>
                <a:gd name="T14" fmla="*/ 300 w 300"/>
                <a:gd name="T15" fmla="*/ 170 h 197"/>
                <a:gd name="T16" fmla="*/ 281 w 300"/>
                <a:gd name="T17" fmla="*/ 170 h 197"/>
                <a:gd name="T18" fmla="*/ 25 w 300"/>
                <a:gd name="T19" fmla="*/ 7 h 197"/>
                <a:gd name="T20" fmla="*/ 275 w 300"/>
                <a:gd name="T21" fmla="*/ 7 h 197"/>
                <a:gd name="T22" fmla="*/ 275 w 300"/>
                <a:gd name="T23" fmla="*/ 170 h 197"/>
                <a:gd name="T24" fmla="*/ 25 w 300"/>
                <a:gd name="T25" fmla="*/ 170 h 197"/>
                <a:gd name="T26" fmla="*/ 25 w 300"/>
                <a:gd name="T27" fmla="*/ 7 h 197"/>
                <a:gd name="T28" fmla="*/ 293 w 300"/>
                <a:gd name="T29" fmla="*/ 191 h 197"/>
                <a:gd name="T30" fmla="*/ 6 w 300"/>
                <a:gd name="T31" fmla="*/ 191 h 197"/>
                <a:gd name="T32" fmla="*/ 6 w 300"/>
                <a:gd name="T33" fmla="*/ 176 h 197"/>
                <a:gd name="T34" fmla="*/ 293 w 300"/>
                <a:gd name="T35" fmla="*/ 176 h 197"/>
                <a:gd name="T36" fmla="*/ 293 w 300"/>
                <a:gd name="T37" fmla="*/ 1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97">
                  <a:moveTo>
                    <a:pt x="281" y="170"/>
                  </a:moveTo>
                  <a:lnTo>
                    <a:pt x="281" y="0"/>
                  </a:lnTo>
                  <a:lnTo>
                    <a:pt x="19" y="0"/>
                  </a:lnTo>
                  <a:lnTo>
                    <a:pt x="19" y="170"/>
                  </a:lnTo>
                  <a:lnTo>
                    <a:pt x="0" y="170"/>
                  </a:lnTo>
                  <a:lnTo>
                    <a:pt x="0" y="197"/>
                  </a:lnTo>
                  <a:lnTo>
                    <a:pt x="300" y="197"/>
                  </a:lnTo>
                  <a:lnTo>
                    <a:pt x="300" y="170"/>
                  </a:lnTo>
                  <a:lnTo>
                    <a:pt x="281" y="170"/>
                  </a:lnTo>
                  <a:close/>
                  <a:moveTo>
                    <a:pt x="25" y="7"/>
                  </a:moveTo>
                  <a:lnTo>
                    <a:pt x="275" y="7"/>
                  </a:lnTo>
                  <a:lnTo>
                    <a:pt x="275" y="170"/>
                  </a:lnTo>
                  <a:lnTo>
                    <a:pt x="25" y="170"/>
                  </a:lnTo>
                  <a:lnTo>
                    <a:pt x="25" y="7"/>
                  </a:lnTo>
                  <a:close/>
                  <a:moveTo>
                    <a:pt x="293" y="191"/>
                  </a:moveTo>
                  <a:lnTo>
                    <a:pt x="6" y="191"/>
                  </a:lnTo>
                  <a:lnTo>
                    <a:pt x="6" y="176"/>
                  </a:lnTo>
                  <a:lnTo>
                    <a:pt x="293" y="176"/>
                  </a:lnTo>
                  <a:lnTo>
                    <a:pt x="293"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3" name="Rectangle 6738">
              <a:extLst>
                <a:ext uri="{FF2B5EF4-FFF2-40B4-BE49-F238E27FC236}">
                  <a16:creationId xmlns:a16="http://schemas.microsoft.com/office/drawing/2014/main" id="{35907473-A65E-4EDD-9699-F88B2B58F3DB}"/>
                </a:ext>
              </a:extLst>
            </p:cNvPr>
            <p:cNvSpPr>
              <a:spLocks noChangeArrowheads="1"/>
            </p:cNvSpPr>
            <p:nvPr/>
          </p:nvSpPr>
          <p:spPr bwMode="auto">
            <a:xfrm>
              <a:off x="8722790" y="5125274"/>
              <a:ext cx="314687" cy="14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4" name="Freeform 6739">
              <a:extLst>
                <a:ext uri="{FF2B5EF4-FFF2-40B4-BE49-F238E27FC236}">
                  <a16:creationId xmlns:a16="http://schemas.microsoft.com/office/drawing/2014/main" id="{8CE959C0-7966-4210-BD0A-AB480EA04D86}"/>
                </a:ext>
              </a:extLst>
            </p:cNvPr>
            <p:cNvSpPr>
              <a:spLocks/>
            </p:cNvSpPr>
            <p:nvPr/>
          </p:nvSpPr>
          <p:spPr bwMode="auto">
            <a:xfrm>
              <a:off x="8740670" y="4635363"/>
              <a:ext cx="296807" cy="296807"/>
            </a:xfrm>
            <a:custGeom>
              <a:avLst/>
              <a:gdLst>
                <a:gd name="T0" fmla="*/ 0 w 83"/>
                <a:gd name="T1" fmla="*/ 0 h 83"/>
                <a:gd name="T2" fmla="*/ 24 w 83"/>
                <a:gd name="T3" fmla="*/ 76 h 83"/>
                <a:gd name="T4" fmla="*/ 39 w 83"/>
                <a:gd name="T5" fmla="*/ 53 h 83"/>
                <a:gd name="T6" fmla="*/ 71 w 83"/>
                <a:gd name="T7" fmla="*/ 83 h 83"/>
                <a:gd name="T8" fmla="*/ 83 w 83"/>
                <a:gd name="T9" fmla="*/ 69 h 83"/>
                <a:gd name="T10" fmla="*/ 51 w 83"/>
                <a:gd name="T11" fmla="*/ 39 h 83"/>
                <a:gd name="T12" fmla="*/ 78 w 83"/>
                <a:gd name="T13" fmla="*/ 24 h 83"/>
                <a:gd name="T14" fmla="*/ 0 w 83"/>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3">
                  <a:moveTo>
                    <a:pt x="0" y="0"/>
                  </a:moveTo>
                  <a:lnTo>
                    <a:pt x="24" y="76"/>
                  </a:lnTo>
                  <a:lnTo>
                    <a:pt x="39" y="53"/>
                  </a:lnTo>
                  <a:lnTo>
                    <a:pt x="71" y="83"/>
                  </a:lnTo>
                  <a:lnTo>
                    <a:pt x="83" y="69"/>
                  </a:lnTo>
                  <a:lnTo>
                    <a:pt x="51" y="39"/>
                  </a:lnTo>
                  <a:lnTo>
                    <a:pt x="78" y="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5" name="Freeform 6740">
              <a:extLst>
                <a:ext uri="{FF2B5EF4-FFF2-40B4-BE49-F238E27FC236}">
                  <a16:creationId xmlns:a16="http://schemas.microsoft.com/office/drawing/2014/main" id="{004B4039-2092-4D99-9B9F-5FACF63C50B0}"/>
                </a:ext>
              </a:extLst>
            </p:cNvPr>
            <p:cNvSpPr>
              <a:spLocks noEditPoints="1"/>
            </p:cNvSpPr>
            <p:nvPr/>
          </p:nvSpPr>
          <p:spPr bwMode="auto">
            <a:xfrm>
              <a:off x="8719214" y="4613907"/>
              <a:ext cx="339719" cy="332567"/>
            </a:xfrm>
            <a:custGeom>
              <a:avLst/>
              <a:gdLst>
                <a:gd name="T0" fmla="*/ 77 w 95"/>
                <a:gd name="T1" fmla="*/ 93 h 93"/>
                <a:gd name="T2" fmla="*/ 46 w 95"/>
                <a:gd name="T3" fmla="*/ 61 h 93"/>
                <a:gd name="T4" fmla="*/ 31 w 95"/>
                <a:gd name="T5" fmla="*/ 92 h 93"/>
                <a:gd name="T6" fmla="*/ 0 w 95"/>
                <a:gd name="T7" fmla="*/ 0 h 93"/>
                <a:gd name="T8" fmla="*/ 93 w 95"/>
                <a:gd name="T9" fmla="*/ 29 h 93"/>
                <a:gd name="T10" fmla="*/ 62 w 95"/>
                <a:gd name="T11" fmla="*/ 45 h 93"/>
                <a:gd name="T12" fmla="*/ 95 w 95"/>
                <a:gd name="T13" fmla="*/ 75 h 93"/>
                <a:gd name="T14" fmla="*/ 77 w 95"/>
                <a:gd name="T15" fmla="*/ 93 h 93"/>
                <a:gd name="T16" fmla="*/ 44 w 95"/>
                <a:gd name="T17" fmla="*/ 51 h 93"/>
                <a:gd name="T18" fmla="*/ 77 w 95"/>
                <a:gd name="T19" fmla="*/ 84 h 93"/>
                <a:gd name="T20" fmla="*/ 86 w 95"/>
                <a:gd name="T21" fmla="*/ 76 h 93"/>
                <a:gd name="T22" fmla="*/ 51 w 95"/>
                <a:gd name="T23" fmla="*/ 44 h 93"/>
                <a:gd name="T24" fmla="*/ 77 w 95"/>
                <a:gd name="T25" fmla="*/ 30 h 93"/>
                <a:gd name="T26" fmla="*/ 10 w 95"/>
                <a:gd name="T27" fmla="*/ 9 h 93"/>
                <a:gd name="T28" fmla="*/ 31 w 95"/>
                <a:gd name="T29" fmla="*/ 75 h 93"/>
                <a:gd name="T30" fmla="*/ 44 w 95"/>
                <a:gd name="T31" fmla="*/ 5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93">
                  <a:moveTo>
                    <a:pt x="77" y="93"/>
                  </a:moveTo>
                  <a:lnTo>
                    <a:pt x="46" y="61"/>
                  </a:lnTo>
                  <a:lnTo>
                    <a:pt x="31" y="92"/>
                  </a:lnTo>
                  <a:lnTo>
                    <a:pt x="0" y="0"/>
                  </a:lnTo>
                  <a:lnTo>
                    <a:pt x="93" y="29"/>
                  </a:lnTo>
                  <a:lnTo>
                    <a:pt x="62" y="45"/>
                  </a:lnTo>
                  <a:lnTo>
                    <a:pt x="95" y="75"/>
                  </a:lnTo>
                  <a:lnTo>
                    <a:pt x="77" y="93"/>
                  </a:lnTo>
                  <a:close/>
                  <a:moveTo>
                    <a:pt x="44" y="51"/>
                  </a:moveTo>
                  <a:lnTo>
                    <a:pt x="77" y="84"/>
                  </a:lnTo>
                  <a:lnTo>
                    <a:pt x="86" y="76"/>
                  </a:lnTo>
                  <a:lnTo>
                    <a:pt x="51" y="44"/>
                  </a:lnTo>
                  <a:lnTo>
                    <a:pt x="77" y="30"/>
                  </a:lnTo>
                  <a:lnTo>
                    <a:pt x="10" y="9"/>
                  </a:lnTo>
                  <a:lnTo>
                    <a:pt x="31" y="75"/>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26" name="Group 25">
            <a:extLst>
              <a:ext uri="{FF2B5EF4-FFF2-40B4-BE49-F238E27FC236}">
                <a16:creationId xmlns:a16="http://schemas.microsoft.com/office/drawing/2014/main" id="{61E9CFBA-33FB-4A98-A02B-761419CACAF3}"/>
              </a:ext>
            </a:extLst>
          </p:cNvPr>
          <p:cNvGrpSpPr/>
          <p:nvPr/>
        </p:nvGrpSpPr>
        <p:grpSpPr>
          <a:xfrm>
            <a:off x="2378704" y="3336810"/>
            <a:ext cx="629483" cy="640196"/>
            <a:chOff x="498529" y="3091787"/>
            <a:chExt cx="686343" cy="698024"/>
          </a:xfrm>
        </p:grpSpPr>
        <p:sp>
          <p:nvSpPr>
            <p:cNvPr id="27" name="Freeform 5">
              <a:extLst>
                <a:ext uri="{FF2B5EF4-FFF2-40B4-BE49-F238E27FC236}">
                  <a16:creationId xmlns:a16="http://schemas.microsoft.com/office/drawing/2014/main" id="{AE81B246-F809-4E29-9E7F-154B67A4C738}"/>
                </a:ext>
              </a:extLst>
            </p:cNvPr>
            <p:cNvSpPr>
              <a:spLocks/>
            </p:cNvSpPr>
            <p:nvPr/>
          </p:nvSpPr>
          <p:spPr bwMode="auto">
            <a:xfrm>
              <a:off x="516053" y="3128294"/>
              <a:ext cx="642533" cy="646913"/>
            </a:xfrm>
            <a:custGeom>
              <a:avLst/>
              <a:gdLst>
                <a:gd name="T0" fmla="*/ 81 w 366"/>
                <a:gd name="T1" fmla="*/ 0 h 369"/>
                <a:gd name="T2" fmla="*/ 132 w 366"/>
                <a:gd name="T3" fmla="*/ 87 h 369"/>
                <a:gd name="T4" fmla="*/ 95 w 366"/>
                <a:gd name="T5" fmla="*/ 121 h 369"/>
                <a:gd name="T6" fmla="*/ 251 w 366"/>
                <a:gd name="T7" fmla="*/ 271 h 369"/>
                <a:gd name="T8" fmla="*/ 283 w 366"/>
                <a:gd name="T9" fmla="*/ 238 h 369"/>
                <a:gd name="T10" fmla="*/ 366 w 366"/>
                <a:gd name="T11" fmla="*/ 285 h 369"/>
                <a:gd name="T12" fmla="*/ 330 w 366"/>
                <a:gd name="T13" fmla="*/ 369 h 369"/>
                <a:gd name="T14" fmla="*/ 0 w 366"/>
                <a:gd name="T15" fmla="*/ 40 h 369"/>
                <a:gd name="T16" fmla="*/ 81 w 366"/>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369">
                  <a:moveTo>
                    <a:pt x="81" y="0"/>
                  </a:moveTo>
                  <a:cubicBezTo>
                    <a:pt x="132" y="87"/>
                    <a:pt x="132" y="87"/>
                    <a:pt x="132" y="87"/>
                  </a:cubicBezTo>
                  <a:cubicBezTo>
                    <a:pt x="95" y="121"/>
                    <a:pt x="95" y="121"/>
                    <a:pt x="95" y="121"/>
                  </a:cubicBezTo>
                  <a:cubicBezTo>
                    <a:pt x="95" y="121"/>
                    <a:pt x="127" y="227"/>
                    <a:pt x="251" y="271"/>
                  </a:cubicBezTo>
                  <a:cubicBezTo>
                    <a:pt x="283" y="238"/>
                    <a:pt x="283" y="238"/>
                    <a:pt x="283" y="238"/>
                  </a:cubicBezTo>
                  <a:cubicBezTo>
                    <a:pt x="366" y="285"/>
                    <a:pt x="366" y="285"/>
                    <a:pt x="366" y="285"/>
                  </a:cubicBezTo>
                  <a:cubicBezTo>
                    <a:pt x="330" y="369"/>
                    <a:pt x="330" y="369"/>
                    <a:pt x="330" y="369"/>
                  </a:cubicBezTo>
                  <a:cubicBezTo>
                    <a:pt x="330" y="369"/>
                    <a:pt x="53" y="319"/>
                    <a:pt x="0" y="40"/>
                  </a:cubicBezTo>
                  <a:lnTo>
                    <a:pt x="8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8" name="Freeform 166">
              <a:extLst>
                <a:ext uri="{FF2B5EF4-FFF2-40B4-BE49-F238E27FC236}">
                  <a16:creationId xmlns:a16="http://schemas.microsoft.com/office/drawing/2014/main" id="{0189CE02-7BCE-49AD-9069-20398D11F085}"/>
                </a:ext>
              </a:extLst>
            </p:cNvPr>
            <p:cNvSpPr>
              <a:spLocks noEditPoints="1"/>
            </p:cNvSpPr>
            <p:nvPr/>
          </p:nvSpPr>
          <p:spPr bwMode="auto">
            <a:xfrm>
              <a:off x="498529" y="3110771"/>
              <a:ext cx="680501" cy="679040"/>
            </a:xfrm>
            <a:custGeom>
              <a:avLst/>
              <a:gdLst>
                <a:gd name="T0" fmla="*/ 344 w 388"/>
                <a:gd name="T1" fmla="*/ 387 h 387"/>
                <a:gd name="T2" fmla="*/ 338 w 388"/>
                <a:gd name="T3" fmla="*/ 386 h 387"/>
                <a:gd name="T4" fmla="*/ 193 w 388"/>
                <a:gd name="T5" fmla="*/ 327 h 387"/>
                <a:gd name="T6" fmla="*/ 1 w 388"/>
                <a:gd name="T7" fmla="*/ 52 h 387"/>
                <a:gd name="T8" fmla="*/ 0 w 388"/>
                <a:gd name="T9" fmla="*/ 46 h 387"/>
                <a:gd name="T10" fmla="*/ 96 w 388"/>
                <a:gd name="T11" fmla="*/ 0 h 387"/>
                <a:gd name="T12" fmla="*/ 154 w 388"/>
                <a:gd name="T13" fmla="*/ 95 h 387"/>
                <a:gd name="T14" fmla="*/ 113 w 388"/>
                <a:gd name="T15" fmla="*/ 132 h 387"/>
                <a:gd name="T16" fmla="*/ 261 w 388"/>
                <a:gd name="T17" fmla="*/ 270 h 387"/>
                <a:gd name="T18" fmla="*/ 292 w 388"/>
                <a:gd name="T19" fmla="*/ 235 h 387"/>
                <a:gd name="T20" fmla="*/ 388 w 388"/>
                <a:gd name="T21" fmla="*/ 289 h 387"/>
                <a:gd name="T22" fmla="*/ 344 w 388"/>
                <a:gd name="T23" fmla="*/ 387 h 387"/>
                <a:gd name="T24" fmla="*/ 17 w 388"/>
                <a:gd name="T25" fmla="*/ 54 h 387"/>
                <a:gd name="T26" fmla="*/ 200 w 388"/>
                <a:gd name="T27" fmla="*/ 314 h 387"/>
                <a:gd name="T28" fmla="*/ 335 w 388"/>
                <a:gd name="T29" fmla="*/ 370 h 387"/>
                <a:gd name="T30" fmla="*/ 369 w 388"/>
                <a:gd name="T31" fmla="*/ 296 h 387"/>
                <a:gd name="T32" fmla="*/ 295 w 388"/>
                <a:gd name="T33" fmla="*/ 254 h 387"/>
                <a:gd name="T34" fmla="*/ 265 w 388"/>
                <a:gd name="T35" fmla="*/ 288 h 387"/>
                <a:gd name="T36" fmla="*/ 260 w 388"/>
                <a:gd name="T37" fmla="*/ 286 h 387"/>
                <a:gd name="T38" fmla="*/ 97 w 388"/>
                <a:gd name="T39" fmla="*/ 134 h 387"/>
                <a:gd name="T40" fmla="*/ 95 w 388"/>
                <a:gd name="T41" fmla="*/ 129 h 387"/>
                <a:gd name="T42" fmla="*/ 134 w 388"/>
                <a:gd name="T43" fmla="*/ 92 h 387"/>
                <a:gd name="T44" fmla="*/ 90 w 388"/>
                <a:gd name="T45" fmla="*/ 19 h 387"/>
                <a:gd name="T46" fmla="*/ 17 w 388"/>
                <a:gd name="T47" fmla="*/ 5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8" h="387">
                  <a:moveTo>
                    <a:pt x="344" y="387"/>
                  </a:moveTo>
                  <a:cubicBezTo>
                    <a:pt x="338" y="386"/>
                    <a:pt x="338" y="386"/>
                    <a:pt x="338" y="386"/>
                  </a:cubicBezTo>
                  <a:cubicBezTo>
                    <a:pt x="335" y="386"/>
                    <a:pt x="268" y="374"/>
                    <a:pt x="193" y="327"/>
                  </a:cubicBezTo>
                  <a:cubicBezTo>
                    <a:pt x="123" y="283"/>
                    <a:pt x="33" y="200"/>
                    <a:pt x="1" y="52"/>
                  </a:cubicBezTo>
                  <a:cubicBezTo>
                    <a:pt x="0" y="46"/>
                    <a:pt x="0" y="46"/>
                    <a:pt x="0" y="46"/>
                  </a:cubicBezTo>
                  <a:cubicBezTo>
                    <a:pt x="96" y="0"/>
                    <a:pt x="96" y="0"/>
                    <a:pt x="96" y="0"/>
                  </a:cubicBezTo>
                  <a:cubicBezTo>
                    <a:pt x="154" y="95"/>
                    <a:pt x="154" y="95"/>
                    <a:pt x="154" y="95"/>
                  </a:cubicBezTo>
                  <a:cubicBezTo>
                    <a:pt x="113" y="132"/>
                    <a:pt x="113" y="132"/>
                    <a:pt x="113" y="132"/>
                  </a:cubicBezTo>
                  <a:cubicBezTo>
                    <a:pt x="123" y="152"/>
                    <a:pt x="166" y="231"/>
                    <a:pt x="261" y="270"/>
                  </a:cubicBezTo>
                  <a:cubicBezTo>
                    <a:pt x="292" y="235"/>
                    <a:pt x="292" y="235"/>
                    <a:pt x="292" y="235"/>
                  </a:cubicBezTo>
                  <a:cubicBezTo>
                    <a:pt x="388" y="289"/>
                    <a:pt x="388" y="289"/>
                    <a:pt x="388" y="289"/>
                  </a:cubicBezTo>
                  <a:lnTo>
                    <a:pt x="344" y="387"/>
                  </a:lnTo>
                  <a:close/>
                  <a:moveTo>
                    <a:pt x="17" y="54"/>
                  </a:moveTo>
                  <a:cubicBezTo>
                    <a:pt x="49" y="194"/>
                    <a:pt x="134" y="272"/>
                    <a:pt x="200" y="314"/>
                  </a:cubicBezTo>
                  <a:cubicBezTo>
                    <a:pt x="261" y="352"/>
                    <a:pt x="317" y="366"/>
                    <a:pt x="335" y="370"/>
                  </a:cubicBezTo>
                  <a:cubicBezTo>
                    <a:pt x="369" y="296"/>
                    <a:pt x="369" y="296"/>
                    <a:pt x="369" y="296"/>
                  </a:cubicBezTo>
                  <a:cubicBezTo>
                    <a:pt x="295" y="254"/>
                    <a:pt x="295" y="254"/>
                    <a:pt x="295" y="254"/>
                  </a:cubicBezTo>
                  <a:cubicBezTo>
                    <a:pt x="265" y="288"/>
                    <a:pt x="265" y="288"/>
                    <a:pt x="265" y="288"/>
                  </a:cubicBezTo>
                  <a:cubicBezTo>
                    <a:pt x="260" y="286"/>
                    <a:pt x="260" y="286"/>
                    <a:pt x="260" y="286"/>
                  </a:cubicBezTo>
                  <a:cubicBezTo>
                    <a:pt x="142" y="240"/>
                    <a:pt x="99" y="138"/>
                    <a:pt x="97" y="134"/>
                  </a:cubicBezTo>
                  <a:cubicBezTo>
                    <a:pt x="95" y="129"/>
                    <a:pt x="95" y="129"/>
                    <a:pt x="95" y="129"/>
                  </a:cubicBezTo>
                  <a:cubicBezTo>
                    <a:pt x="134" y="92"/>
                    <a:pt x="134" y="92"/>
                    <a:pt x="134" y="92"/>
                  </a:cubicBezTo>
                  <a:cubicBezTo>
                    <a:pt x="90" y="19"/>
                    <a:pt x="90" y="19"/>
                    <a:pt x="90" y="19"/>
                  </a:cubicBezTo>
                  <a:lnTo>
                    <a:pt x="17"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9" name="Freeform 167">
              <a:extLst>
                <a:ext uri="{FF2B5EF4-FFF2-40B4-BE49-F238E27FC236}">
                  <a16:creationId xmlns:a16="http://schemas.microsoft.com/office/drawing/2014/main" id="{E9DCA4AA-48F7-4D53-8AC4-4C157690190F}"/>
                </a:ext>
              </a:extLst>
            </p:cNvPr>
            <p:cNvSpPr>
              <a:spLocks/>
            </p:cNvSpPr>
            <p:nvPr/>
          </p:nvSpPr>
          <p:spPr bwMode="auto">
            <a:xfrm>
              <a:off x="805193" y="3091787"/>
              <a:ext cx="379679" cy="378218"/>
            </a:xfrm>
            <a:custGeom>
              <a:avLst/>
              <a:gdLst>
                <a:gd name="T0" fmla="*/ 260 w 260"/>
                <a:gd name="T1" fmla="*/ 0 h 259"/>
                <a:gd name="T2" fmla="*/ 101 w 260"/>
                <a:gd name="T3" fmla="*/ 7 h 259"/>
                <a:gd name="T4" fmla="*/ 106 w 260"/>
                <a:gd name="T5" fmla="*/ 12 h 259"/>
                <a:gd name="T6" fmla="*/ 142 w 260"/>
                <a:gd name="T7" fmla="*/ 46 h 259"/>
                <a:gd name="T8" fmla="*/ 142 w 260"/>
                <a:gd name="T9" fmla="*/ 46 h 259"/>
                <a:gd name="T10" fmla="*/ 99 w 260"/>
                <a:gd name="T11" fmla="*/ 91 h 259"/>
                <a:gd name="T12" fmla="*/ 99 w 260"/>
                <a:gd name="T13" fmla="*/ 91 h 259"/>
                <a:gd name="T14" fmla="*/ 0 w 260"/>
                <a:gd name="T15" fmla="*/ 189 h 259"/>
                <a:gd name="T16" fmla="*/ 11 w 260"/>
                <a:gd name="T17" fmla="*/ 200 h 259"/>
                <a:gd name="T18" fmla="*/ 164 w 260"/>
                <a:gd name="T19" fmla="*/ 46 h 259"/>
                <a:gd name="T20" fmla="*/ 137 w 260"/>
                <a:gd name="T21" fmla="*/ 20 h 259"/>
                <a:gd name="T22" fmla="*/ 243 w 260"/>
                <a:gd name="T23" fmla="*/ 15 h 259"/>
                <a:gd name="T24" fmla="*/ 238 w 260"/>
                <a:gd name="T25" fmla="*/ 122 h 259"/>
                <a:gd name="T26" fmla="*/ 212 w 260"/>
                <a:gd name="T27" fmla="*/ 96 h 259"/>
                <a:gd name="T28" fmla="*/ 59 w 260"/>
                <a:gd name="T29" fmla="*/ 248 h 259"/>
                <a:gd name="T30" fmla="*/ 70 w 260"/>
                <a:gd name="T31" fmla="*/ 259 h 259"/>
                <a:gd name="T32" fmla="*/ 212 w 260"/>
                <a:gd name="T33" fmla="*/ 117 h 259"/>
                <a:gd name="T34" fmla="*/ 253 w 260"/>
                <a:gd name="T35" fmla="*/ 157 h 259"/>
                <a:gd name="T36" fmla="*/ 260 w 260"/>
                <a:gd name="T3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59">
                  <a:moveTo>
                    <a:pt x="260" y="0"/>
                  </a:moveTo>
                  <a:lnTo>
                    <a:pt x="101" y="7"/>
                  </a:lnTo>
                  <a:lnTo>
                    <a:pt x="106" y="12"/>
                  </a:lnTo>
                  <a:lnTo>
                    <a:pt x="142" y="46"/>
                  </a:lnTo>
                  <a:lnTo>
                    <a:pt x="142" y="46"/>
                  </a:lnTo>
                  <a:lnTo>
                    <a:pt x="99" y="91"/>
                  </a:lnTo>
                  <a:lnTo>
                    <a:pt x="99" y="91"/>
                  </a:lnTo>
                  <a:lnTo>
                    <a:pt x="0" y="189"/>
                  </a:lnTo>
                  <a:lnTo>
                    <a:pt x="11" y="200"/>
                  </a:lnTo>
                  <a:lnTo>
                    <a:pt x="164" y="46"/>
                  </a:lnTo>
                  <a:lnTo>
                    <a:pt x="137" y="20"/>
                  </a:lnTo>
                  <a:lnTo>
                    <a:pt x="243" y="15"/>
                  </a:lnTo>
                  <a:lnTo>
                    <a:pt x="238" y="122"/>
                  </a:lnTo>
                  <a:lnTo>
                    <a:pt x="212" y="96"/>
                  </a:lnTo>
                  <a:lnTo>
                    <a:pt x="59" y="248"/>
                  </a:lnTo>
                  <a:lnTo>
                    <a:pt x="70" y="259"/>
                  </a:lnTo>
                  <a:lnTo>
                    <a:pt x="212" y="117"/>
                  </a:lnTo>
                  <a:lnTo>
                    <a:pt x="253" y="157"/>
                  </a:lnTo>
                  <a:lnTo>
                    <a:pt x="2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0" name="Group 29">
            <a:extLst>
              <a:ext uri="{FF2B5EF4-FFF2-40B4-BE49-F238E27FC236}">
                <a16:creationId xmlns:a16="http://schemas.microsoft.com/office/drawing/2014/main" id="{FC18ADB0-3E3F-4CA6-8567-A95006F24096}"/>
              </a:ext>
            </a:extLst>
          </p:cNvPr>
          <p:cNvGrpSpPr/>
          <p:nvPr/>
        </p:nvGrpSpPr>
        <p:grpSpPr>
          <a:xfrm>
            <a:off x="6501566" y="4852276"/>
            <a:ext cx="468455" cy="736654"/>
            <a:chOff x="3324407" y="4213397"/>
            <a:chExt cx="468455" cy="736654"/>
          </a:xfrm>
        </p:grpSpPr>
        <p:sp>
          <p:nvSpPr>
            <p:cNvPr id="31" name="Rectangle 6664">
              <a:extLst>
                <a:ext uri="{FF2B5EF4-FFF2-40B4-BE49-F238E27FC236}">
                  <a16:creationId xmlns:a16="http://schemas.microsoft.com/office/drawing/2014/main" id="{C185519B-D962-4E42-BE57-CD015661BCA0}"/>
                </a:ext>
              </a:extLst>
            </p:cNvPr>
            <p:cNvSpPr>
              <a:spLocks noChangeArrowheads="1"/>
            </p:cNvSpPr>
            <p:nvPr/>
          </p:nvSpPr>
          <p:spPr bwMode="auto">
            <a:xfrm>
              <a:off x="3385199" y="4277765"/>
              <a:ext cx="350447" cy="5542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2" name="Freeform 6733">
              <a:extLst>
                <a:ext uri="{FF2B5EF4-FFF2-40B4-BE49-F238E27FC236}">
                  <a16:creationId xmlns:a16="http://schemas.microsoft.com/office/drawing/2014/main" id="{3AF342E2-29D2-4213-8D0C-5BE43184AFC2}"/>
                </a:ext>
              </a:extLst>
            </p:cNvPr>
            <p:cNvSpPr>
              <a:spLocks noEditPoints="1"/>
            </p:cNvSpPr>
            <p:nvPr/>
          </p:nvSpPr>
          <p:spPr bwMode="auto">
            <a:xfrm>
              <a:off x="3324407" y="4213397"/>
              <a:ext cx="468455" cy="736654"/>
            </a:xfrm>
            <a:custGeom>
              <a:avLst/>
              <a:gdLst>
                <a:gd name="T0" fmla="*/ 131 w 131"/>
                <a:gd name="T1" fmla="*/ 206 h 206"/>
                <a:gd name="T2" fmla="*/ 0 w 131"/>
                <a:gd name="T3" fmla="*/ 206 h 206"/>
                <a:gd name="T4" fmla="*/ 0 w 131"/>
                <a:gd name="T5" fmla="*/ 0 h 206"/>
                <a:gd name="T6" fmla="*/ 131 w 131"/>
                <a:gd name="T7" fmla="*/ 0 h 206"/>
                <a:gd name="T8" fmla="*/ 131 w 131"/>
                <a:gd name="T9" fmla="*/ 206 h 206"/>
                <a:gd name="T10" fmla="*/ 7 w 131"/>
                <a:gd name="T11" fmla="*/ 200 h 206"/>
                <a:gd name="T12" fmla="*/ 124 w 131"/>
                <a:gd name="T13" fmla="*/ 200 h 206"/>
                <a:gd name="T14" fmla="*/ 124 w 131"/>
                <a:gd name="T15" fmla="*/ 7 h 206"/>
                <a:gd name="T16" fmla="*/ 7 w 131"/>
                <a:gd name="T17" fmla="*/ 7 h 206"/>
                <a:gd name="T18" fmla="*/ 7 w 131"/>
                <a:gd name="T19" fmla="*/ 20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206">
                  <a:moveTo>
                    <a:pt x="131" y="206"/>
                  </a:moveTo>
                  <a:lnTo>
                    <a:pt x="0" y="206"/>
                  </a:lnTo>
                  <a:lnTo>
                    <a:pt x="0" y="0"/>
                  </a:lnTo>
                  <a:lnTo>
                    <a:pt x="131" y="0"/>
                  </a:lnTo>
                  <a:lnTo>
                    <a:pt x="131" y="206"/>
                  </a:lnTo>
                  <a:close/>
                  <a:moveTo>
                    <a:pt x="7" y="200"/>
                  </a:moveTo>
                  <a:lnTo>
                    <a:pt x="124" y="200"/>
                  </a:lnTo>
                  <a:lnTo>
                    <a:pt x="124" y="7"/>
                  </a:lnTo>
                  <a:lnTo>
                    <a:pt x="7" y="7"/>
                  </a:lnTo>
                  <a:lnTo>
                    <a:pt x="7"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3" name="Freeform 6734">
              <a:extLst>
                <a:ext uri="{FF2B5EF4-FFF2-40B4-BE49-F238E27FC236}">
                  <a16:creationId xmlns:a16="http://schemas.microsoft.com/office/drawing/2014/main" id="{705543D6-5698-47EF-A016-9FA2DE21B939}"/>
                </a:ext>
              </a:extLst>
            </p:cNvPr>
            <p:cNvSpPr>
              <a:spLocks noEditPoints="1"/>
            </p:cNvSpPr>
            <p:nvPr/>
          </p:nvSpPr>
          <p:spPr bwMode="auto">
            <a:xfrm>
              <a:off x="3374471" y="4267037"/>
              <a:ext cx="371903" cy="575735"/>
            </a:xfrm>
            <a:custGeom>
              <a:avLst/>
              <a:gdLst>
                <a:gd name="T0" fmla="*/ 104 w 104"/>
                <a:gd name="T1" fmla="*/ 161 h 161"/>
                <a:gd name="T2" fmla="*/ 0 w 104"/>
                <a:gd name="T3" fmla="*/ 161 h 161"/>
                <a:gd name="T4" fmla="*/ 0 w 104"/>
                <a:gd name="T5" fmla="*/ 0 h 161"/>
                <a:gd name="T6" fmla="*/ 104 w 104"/>
                <a:gd name="T7" fmla="*/ 0 h 161"/>
                <a:gd name="T8" fmla="*/ 104 w 104"/>
                <a:gd name="T9" fmla="*/ 161 h 161"/>
                <a:gd name="T10" fmla="*/ 6 w 104"/>
                <a:gd name="T11" fmla="*/ 155 h 161"/>
                <a:gd name="T12" fmla="*/ 97 w 104"/>
                <a:gd name="T13" fmla="*/ 155 h 161"/>
                <a:gd name="T14" fmla="*/ 97 w 104"/>
                <a:gd name="T15" fmla="*/ 7 h 161"/>
                <a:gd name="T16" fmla="*/ 6 w 104"/>
                <a:gd name="T17" fmla="*/ 7 h 161"/>
                <a:gd name="T18" fmla="*/ 6 w 104"/>
                <a:gd name="T19"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61">
                  <a:moveTo>
                    <a:pt x="104" y="161"/>
                  </a:moveTo>
                  <a:lnTo>
                    <a:pt x="0" y="161"/>
                  </a:lnTo>
                  <a:lnTo>
                    <a:pt x="0" y="0"/>
                  </a:lnTo>
                  <a:lnTo>
                    <a:pt x="104" y="0"/>
                  </a:lnTo>
                  <a:lnTo>
                    <a:pt x="104" y="161"/>
                  </a:lnTo>
                  <a:close/>
                  <a:moveTo>
                    <a:pt x="6" y="155"/>
                  </a:moveTo>
                  <a:lnTo>
                    <a:pt x="97" y="155"/>
                  </a:lnTo>
                  <a:lnTo>
                    <a:pt x="97" y="7"/>
                  </a:lnTo>
                  <a:lnTo>
                    <a:pt x="6" y="7"/>
                  </a:lnTo>
                  <a:lnTo>
                    <a:pt x="6"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4" name="Rectangle 6735">
              <a:extLst>
                <a:ext uri="{FF2B5EF4-FFF2-40B4-BE49-F238E27FC236}">
                  <a16:creationId xmlns:a16="http://schemas.microsoft.com/office/drawing/2014/main" id="{D83A0403-DC7F-4FF8-AEE9-E26FA9D0451C}"/>
                </a:ext>
              </a:extLst>
            </p:cNvPr>
            <p:cNvSpPr>
              <a:spLocks noChangeArrowheads="1"/>
            </p:cNvSpPr>
            <p:nvPr/>
          </p:nvSpPr>
          <p:spPr bwMode="auto">
            <a:xfrm>
              <a:off x="3546119" y="4874955"/>
              <a:ext cx="25032" cy="250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5" name="Freeform 6736">
              <a:extLst>
                <a:ext uri="{FF2B5EF4-FFF2-40B4-BE49-F238E27FC236}">
                  <a16:creationId xmlns:a16="http://schemas.microsoft.com/office/drawing/2014/main" id="{87680A01-63C7-4903-B3DE-7EB34C62558F}"/>
                </a:ext>
              </a:extLst>
            </p:cNvPr>
            <p:cNvSpPr>
              <a:spLocks/>
            </p:cNvSpPr>
            <p:nvPr/>
          </p:nvSpPr>
          <p:spPr bwMode="auto">
            <a:xfrm>
              <a:off x="3453143" y="4470868"/>
              <a:ext cx="210984" cy="171648"/>
            </a:xfrm>
            <a:custGeom>
              <a:avLst/>
              <a:gdLst>
                <a:gd name="T0" fmla="*/ 18 w 59"/>
                <a:gd name="T1" fmla="*/ 48 h 48"/>
                <a:gd name="T2" fmla="*/ 0 w 59"/>
                <a:gd name="T3" fmla="*/ 30 h 48"/>
                <a:gd name="T4" fmla="*/ 7 w 59"/>
                <a:gd name="T5" fmla="*/ 23 h 48"/>
                <a:gd name="T6" fmla="*/ 18 w 59"/>
                <a:gd name="T7" fmla="*/ 33 h 48"/>
                <a:gd name="T8" fmla="*/ 52 w 59"/>
                <a:gd name="T9" fmla="*/ 0 h 48"/>
                <a:gd name="T10" fmla="*/ 59 w 59"/>
                <a:gd name="T11" fmla="*/ 7 h 48"/>
                <a:gd name="T12" fmla="*/ 18 w 5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9" h="48">
                  <a:moveTo>
                    <a:pt x="18" y="48"/>
                  </a:moveTo>
                  <a:lnTo>
                    <a:pt x="0" y="30"/>
                  </a:lnTo>
                  <a:lnTo>
                    <a:pt x="7" y="23"/>
                  </a:lnTo>
                  <a:lnTo>
                    <a:pt x="18" y="33"/>
                  </a:lnTo>
                  <a:lnTo>
                    <a:pt x="52" y="0"/>
                  </a:lnTo>
                  <a:lnTo>
                    <a:pt x="59" y="7"/>
                  </a:lnTo>
                  <a:lnTo>
                    <a:pt x="1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6" name="Group 35">
            <a:extLst>
              <a:ext uri="{FF2B5EF4-FFF2-40B4-BE49-F238E27FC236}">
                <a16:creationId xmlns:a16="http://schemas.microsoft.com/office/drawing/2014/main" id="{A342BF99-40EF-4857-BB6B-8DC2C5A4926C}"/>
              </a:ext>
            </a:extLst>
          </p:cNvPr>
          <p:cNvGrpSpPr/>
          <p:nvPr/>
        </p:nvGrpSpPr>
        <p:grpSpPr>
          <a:xfrm>
            <a:off x="6368527" y="3069908"/>
            <a:ext cx="734533" cy="893704"/>
            <a:chOff x="2285940" y="4156346"/>
            <a:chExt cx="734533" cy="893704"/>
          </a:xfrm>
        </p:grpSpPr>
        <p:sp>
          <p:nvSpPr>
            <p:cNvPr id="37" name="Freeform 47">
              <a:extLst>
                <a:ext uri="{FF2B5EF4-FFF2-40B4-BE49-F238E27FC236}">
                  <a16:creationId xmlns:a16="http://schemas.microsoft.com/office/drawing/2014/main" id="{147314CC-AB42-4124-8D9F-D2EAEF5D6597}"/>
                </a:ext>
              </a:extLst>
            </p:cNvPr>
            <p:cNvSpPr>
              <a:spLocks noEditPoints="1"/>
            </p:cNvSpPr>
            <p:nvPr/>
          </p:nvSpPr>
          <p:spPr bwMode="auto">
            <a:xfrm>
              <a:off x="2285940" y="4630944"/>
              <a:ext cx="734533" cy="419106"/>
            </a:xfrm>
            <a:custGeom>
              <a:avLst/>
              <a:gdLst>
                <a:gd name="T0" fmla="*/ 403 w 419"/>
                <a:gd name="T1" fmla="*/ 7 h 239"/>
                <a:gd name="T2" fmla="*/ 360 w 419"/>
                <a:gd name="T3" fmla="*/ 22 h 239"/>
                <a:gd name="T4" fmla="*/ 360 w 419"/>
                <a:gd name="T5" fmla="*/ 23 h 239"/>
                <a:gd name="T6" fmla="*/ 321 w 419"/>
                <a:gd name="T7" fmla="*/ 74 h 239"/>
                <a:gd name="T8" fmla="*/ 313 w 419"/>
                <a:gd name="T9" fmla="*/ 63 h 239"/>
                <a:gd name="T10" fmla="*/ 248 w 419"/>
                <a:gd name="T11" fmla="*/ 53 h 239"/>
                <a:gd name="T12" fmla="*/ 190 w 419"/>
                <a:gd name="T13" fmla="*/ 43 h 239"/>
                <a:gd name="T14" fmla="*/ 116 w 419"/>
                <a:gd name="T15" fmla="*/ 46 h 239"/>
                <a:gd name="T16" fmla="*/ 70 w 419"/>
                <a:gd name="T17" fmla="*/ 76 h 239"/>
                <a:gd name="T18" fmla="*/ 61 w 419"/>
                <a:gd name="T19" fmla="*/ 60 h 239"/>
                <a:gd name="T20" fmla="*/ 0 w 419"/>
                <a:gd name="T21" fmla="*/ 96 h 239"/>
                <a:gd name="T22" fmla="*/ 84 w 419"/>
                <a:gd name="T23" fmla="*/ 239 h 239"/>
                <a:gd name="T24" fmla="*/ 145 w 419"/>
                <a:gd name="T25" fmla="*/ 203 h 239"/>
                <a:gd name="T26" fmla="*/ 135 w 419"/>
                <a:gd name="T27" fmla="*/ 187 h 239"/>
                <a:gd name="T28" fmla="*/ 270 w 419"/>
                <a:gd name="T29" fmla="*/ 187 h 239"/>
                <a:gd name="T30" fmla="*/ 311 w 419"/>
                <a:gd name="T31" fmla="*/ 174 h 239"/>
                <a:gd name="T32" fmla="*/ 412 w 419"/>
                <a:gd name="T33" fmla="*/ 46 h 239"/>
                <a:gd name="T34" fmla="*/ 403 w 419"/>
                <a:gd name="T35" fmla="*/ 7 h 239"/>
                <a:gd name="T36" fmla="*/ 97 w 419"/>
                <a:gd name="T37" fmla="*/ 205 h 239"/>
                <a:gd name="T38" fmla="*/ 82 w 419"/>
                <a:gd name="T39" fmla="*/ 191 h 239"/>
                <a:gd name="T40" fmla="*/ 97 w 419"/>
                <a:gd name="T41" fmla="*/ 176 h 239"/>
                <a:gd name="T42" fmla="*/ 111 w 419"/>
                <a:gd name="T43" fmla="*/ 191 h 239"/>
                <a:gd name="T44" fmla="*/ 97 w 419"/>
                <a:gd name="T45" fmla="*/ 205 h 239"/>
                <a:gd name="T46" fmla="*/ 399 w 419"/>
                <a:gd name="T47" fmla="*/ 42 h 239"/>
                <a:gd name="T48" fmla="*/ 302 w 419"/>
                <a:gd name="T49" fmla="*/ 163 h 239"/>
                <a:gd name="T50" fmla="*/ 302 w 419"/>
                <a:gd name="T51" fmla="*/ 163 h 239"/>
                <a:gd name="T52" fmla="*/ 268 w 419"/>
                <a:gd name="T53" fmla="*/ 173 h 239"/>
                <a:gd name="T54" fmla="*/ 127 w 419"/>
                <a:gd name="T55" fmla="*/ 173 h 239"/>
                <a:gd name="T56" fmla="*/ 78 w 419"/>
                <a:gd name="T57" fmla="*/ 88 h 239"/>
                <a:gd name="T58" fmla="*/ 124 w 419"/>
                <a:gd name="T59" fmla="*/ 58 h 239"/>
                <a:gd name="T60" fmla="*/ 124 w 419"/>
                <a:gd name="T61" fmla="*/ 58 h 239"/>
                <a:gd name="T62" fmla="*/ 185 w 419"/>
                <a:gd name="T63" fmla="*/ 57 h 239"/>
                <a:gd name="T64" fmla="*/ 185 w 419"/>
                <a:gd name="T65" fmla="*/ 57 h 239"/>
                <a:gd name="T66" fmla="*/ 249 w 419"/>
                <a:gd name="T67" fmla="*/ 67 h 239"/>
                <a:gd name="T68" fmla="*/ 250 w 419"/>
                <a:gd name="T69" fmla="*/ 67 h 239"/>
                <a:gd name="T70" fmla="*/ 304 w 419"/>
                <a:gd name="T71" fmla="*/ 73 h 239"/>
                <a:gd name="T72" fmla="*/ 308 w 419"/>
                <a:gd name="T73" fmla="*/ 79 h 239"/>
                <a:gd name="T74" fmla="*/ 304 w 419"/>
                <a:gd name="T75" fmla="*/ 89 h 239"/>
                <a:gd name="T76" fmla="*/ 304 w 419"/>
                <a:gd name="T77" fmla="*/ 90 h 239"/>
                <a:gd name="T78" fmla="*/ 285 w 419"/>
                <a:gd name="T79" fmla="*/ 102 h 239"/>
                <a:gd name="T80" fmla="*/ 268 w 419"/>
                <a:gd name="T81" fmla="*/ 107 h 239"/>
                <a:gd name="T82" fmla="*/ 197 w 419"/>
                <a:gd name="T83" fmla="*/ 107 h 239"/>
                <a:gd name="T84" fmla="*/ 197 w 419"/>
                <a:gd name="T85" fmla="*/ 122 h 239"/>
                <a:gd name="T86" fmla="*/ 268 w 419"/>
                <a:gd name="T87" fmla="*/ 122 h 239"/>
                <a:gd name="T88" fmla="*/ 291 w 419"/>
                <a:gd name="T89" fmla="*/ 115 h 239"/>
                <a:gd name="T90" fmla="*/ 372 w 419"/>
                <a:gd name="T91" fmla="*/ 30 h 239"/>
                <a:gd name="T92" fmla="*/ 397 w 419"/>
                <a:gd name="T93" fmla="*/ 19 h 239"/>
                <a:gd name="T94" fmla="*/ 397 w 419"/>
                <a:gd name="T95" fmla="*/ 20 h 239"/>
                <a:gd name="T96" fmla="*/ 399 w 419"/>
                <a:gd name="T97" fmla="*/ 4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9" h="239">
                  <a:moveTo>
                    <a:pt x="403" y="7"/>
                  </a:moveTo>
                  <a:cubicBezTo>
                    <a:pt x="395" y="2"/>
                    <a:pt x="376" y="0"/>
                    <a:pt x="360" y="22"/>
                  </a:cubicBezTo>
                  <a:cubicBezTo>
                    <a:pt x="360" y="23"/>
                    <a:pt x="360" y="23"/>
                    <a:pt x="360" y="23"/>
                  </a:cubicBezTo>
                  <a:cubicBezTo>
                    <a:pt x="360" y="23"/>
                    <a:pt x="344" y="50"/>
                    <a:pt x="321" y="74"/>
                  </a:cubicBezTo>
                  <a:cubicBezTo>
                    <a:pt x="320" y="70"/>
                    <a:pt x="317" y="66"/>
                    <a:pt x="313" y="63"/>
                  </a:cubicBezTo>
                  <a:cubicBezTo>
                    <a:pt x="296" y="48"/>
                    <a:pt x="254" y="52"/>
                    <a:pt x="248" y="53"/>
                  </a:cubicBezTo>
                  <a:cubicBezTo>
                    <a:pt x="222" y="53"/>
                    <a:pt x="192" y="44"/>
                    <a:pt x="190" y="43"/>
                  </a:cubicBezTo>
                  <a:cubicBezTo>
                    <a:pt x="146" y="27"/>
                    <a:pt x="119" y="44"/>
                    <a:pt x="116" y="46"/>
                  </a:cubicBezTo>
                  <a:cubicBezTo>
                    <a:pt x="70" y="76"/>
                    <a:pt x="70" y="76"/>
                    <a:pt x="70" y="76"/>
                  </a:cubicBezTo>
                  <a:cubicBezTo>
                    <a:pt x="61" y="60"/>
                    <a:pt x="61" y="60"/>
                    <a:pt x="61" y="60"/>
                  </a:cubicBezTo>
                  <a:cubicBezTo>
                    <a:pt x="0" y="96"/>
                    <a:pt x="0" y="96"/>
                    <a:pt x="0" y="96"/>
                  </a:cubicBezTo>
                  <a:cubicBezTo>
                    <a:pt x="84" y="239"/>
                    <a:pt x="84" y="239"/>
                    <a:pt x="84" y="239"/>
                  </a:cubicBezTo>
                  <a:cubicBezTo>
                    <a:pt x="145" y="203"/>
                    <a:pt x="145" y="203"/>
                    <a:pt x="145" y="203"/>
                  </a:cubicBezTo>
                  <a:cubicBezTo>
                    <a:pt x="135" y="187"/>
                    <a:pt x="135" y="187"/>
                    <a:pt x="135" y="187"/>
                  </a:cubicBezTo>
                  <a:cubicBezTo>
                    <a:pt x="270" y="187"/>
                    <a:pt x="270" y="187"/>
                    <a:pt x="270" y="187"/>
                  </a:cubicBezTo>
                  <a:cubicBezTo>
                    <a:pt x="275" y="187"/>
                    <a:pt x="298" y="186"/>
                    <a:pt x="311" y="174"/>
                  </a:cubicBezTo>
                  <a:cubicBezTo>
                    <a:pt x="316" y="169"/>
                    <a:pt x="391" y="108"/>
                    <a:pt x="412" y="46"/>
                  </a:cubicBezTo>
                  <a:cubicBezTo>
                    <a:pt x="416" y="35"/>
                    <a:pt x="419" y="15"/>
                    <a:pt x="403" y="7"/>
                  </a:cubicBezTo>
                  <a:close/>
                  <a:moveTo>
                    <a:pt x="97" y="205"/>
                  </a:moveTo>
                  <a:cubicBezTo>
                    <a:pt x="89" y="205"/>
                    <a:pt x="82" y="199"/>
                    <a:pt x="82" y="191"/>
                  </a:cubicBezTo>
                  <a:cubicBezTo>
                    <a:pt x="82" y="183"/>
                    <a:pt x="89" y="176"/>
                    <a:pt x="97" y="176"/>
                  </a:cubicBezTo>
                  <a:cubicBezTo>
                    <a:pt x="105" y="176"/>
                    <a:pt x="111" y="183"/>
                    <a:pt x="111" y="191"/>
                  </a:cubicBezTo>
                  <a:cubicBezTo>
                    <a:pt x="111" y="199"/>
                    <a:pt x="105" y="205"/>
                    <a:pt x="97" y="205"/>
                  </a:cubicBezTo>
                  <a:close/>
                  <a:moveTo>
                    <a:pt x="399" y="42"/>
                  </a:moveTo>
                  <a:cubicBezTo>
                    <a:pt x="379" y="100"/>
                    <a:pt x="303" y="162"/>
                    <a:pt x="302" y="163"/>
                  </a:cubicBezTo>
                  <a:cubicBezTo>
                    <a:pt x="302" y="163"/>
                    <a:pt x="302" y="163"/>
                    <a:pt x="302" y="163"/>
                  </a:cubicBezTo>
                  <a:cubicBezTo>
                    <a:pt x="293" y="172"/>
                    <a:pt x="275" y="173"/>
                    <a:pt x="268" y="173"/>
                  </a:cubicBezTo>
                  <a:cubicBezTo>
                    <a:pt x="127" y="173"/>
                    <a:pt x="127" y="173"/>
                    <a:pt x="127" y="173"/>
                  </a:cubicBezTo>
                  <a:cubicBezTo>
                    <a:pt x="78" y="88"/>
                    <a:pt x="78" y="88"/>
                    <a:pt x="78" y="88"/>
                  </a:cubicBezTo>
                  <a:cubicBezTo>
                    <a:pt x="124" y="58"/>
                    <a:pt x="124" y="58"/>
                    <a:pt x="124" y="58"/>
                  </a:cubicBezTo>
                  <a:cubicBezTo>
                    <a:pt x="124" y="58"/>
                    <a:pt x="124" y="58"/>
                    <a:pt x="124" y="58"/>
                  </a:cubicBezTo>
                  <a:cubicBezTo>
                    <a:pt x="125" y="57"/>
                    <a:pt x="147" y="42"/>
                    <a:pt x="185" y="57"/>
                  </a:cubicBezTo>
                  <a:cubicBezTo>
                    <a:pt x="185" y="57"/>
                    <a:pt x="185" y="57"/>
                    <a:pt x="185" y="57"/>
                  </a:cubicBezTo>
                  <a:cubicBezTo>
                    <a:pt x="187" y="57"/>
                    <a:pt x="219" y="68"/>
                    <a:pt x="249" y="67"/>
                  </a:cubicBezTo>
                  <a:cubicBezTo>
                    <a:pt x="250" y="67"/>
                    <a:pt x="250" y="67"/>
                    <a:pt x="250" y="67"/>
                  </a:cubicBezTo>
                  <a:cubicBezTo>
                    <a:pt x="265" y="65"/>
                    <a:pt x="294" y="65"/>
                    <a:pt x="304" y="73"/>
                  </a:cubicBezTo>
                  <a:cubicBezTo>
                    <a:pt x="306" y="75"/>
                    <a:pt x="307" y="77"/>
                    <a:pt x="308" y="79"/>
                  </a:cubicBezTo>
                  <a:cubicBezTo>
                    <a:pt x="307" y="81"/>
                    <a:pt x="309" y="85"/>
                    <a:pt x="304" y="89"/>
                  </a:cubicBezTo>
                  <a:cubicBezTo>
                    <a:pt x="304" y="90"/>
                    <a:pt x="304" y="90"/>
                    <a:pt x="304" y="90"/>
                  </a:cubicBezTo>
                  <a:cubicBezTo>
                    <a:pt x="298" y="95"/>
                    <a:pt x="291" y="99"/>
                    <a:pt x="285" y="102"/>
                  </a:cubicBezTo>
                  <a:cubicBezTo>
                    <a:pt x="280" y="104"/>
                    <a:pt x="272" y="107"/>
                    <a:pt x="268" y="107"/>
                  </a:cubicBezTo>
                  <a:cubicBezTo>
                    <a:pt x="197" y="107"/>
                    <a:pt x="197" y="107"/>
                    <a:pt x="197" y="107"/>
                  </a:cubicBezTo>
                  <a:cubicBezTo>
                    <a:pt x="197" y="122"/>
                    <a:pt x="197" y="122"/>
                    <a:pt x="197" y="122"/>
                  </a:cubicBezTo>
                  <a:cubicBezTo>
                    <a:pt x="268" y="122"/>
                    <a:pt x="268" y="122"/>
                    <a:pt x="268" y="122"/>
                  </a:cubicBezTo>
                  <a:cubicBezTo>
                    <a:pt x="276" y="122"/>
                    <a:pt x="288" y="116"/>
                    <a:pt x="291" y="115"/>
                  </a:cubicBezTo>
                  <a:cubicBezTo>
                    <a:pt x="333" y="94"/>
                    <a:pt x="369" y="35"/>
                    <a:pt x="372" y="30"/>
                  </a:cubicBezTo>
                  <a:cubicBezTo>
                    <a:pt x="384" y="13"/>
                    <a:pt x="395" y="19"/>
                    <a:pt x="397" y="19"/>
                  </a:cubicBezTo>
                  <a:cubicBezTo>
                    <a:pt x="397" y="20"/>
                    <a:pt x="397" y="20"/>
                    <a:pt x="397" y="20"/>
                  </a:cubicBezTo>
                  <a:cubicBezTo>
                    <a:pt x="405" y="23"/>
                    <a:pt x="399" y="41"/>
                    <a:pt x="399"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8" name="Freeform 48">
              <a:extLst>
                <a:ext uri="{FF2B5EF4-FFF2-40B4-BE49-F238E27FC236}">
                  <a16:creationId xmlns:a16="http://schemas.microsoft.com/office/drawing/2014/main" id="{BDEFA47C-4A6A-4831-9AE7-4996A6F85B4A}"/>
                </a:ext>
              </a:extLst>
            </p:cNvPr>
            <p:cNvSpPr>
              <a:spLocks/>
            </p:cNvSpPr>
            <p:nvPr/>
          </p:nvSpPr>
          <p:spPr bwMode="auto">
            <a:xfrm>
              <a:off x="2452415" y="4156346"/>
              <a:ext cx="489202" cy="448313"/>
            </a:xfrm>
            <a:custGeom>
              <a:avLst/>
              <a:gdLst>
                <a:gd name="T0" fmla="*/ 139 w 279"/>
                <a:gd name="T1" fmla="*/ 39 h 255"/>
                <a:gd name="T2" fmla="*/ 61 w 279"/>
                <a:gd name="T3" fmla="*/ 15 h 255"/>
                <a:gd name="T4" fmla="*/ 9 w 279"/>
                <a:gd name="T5" fmla="*/ 74 h 255"/>
                <a:gd name="T6" fmla="*/ 26 w 279"/>
                <a:gd name="T7" fmla="*/ 148 h 255"/>
                <a:gd name="T8" fmla="*/ 139 w 279"/>
                <a:gd name="T9" fmla="*/ 255 h 255"/>
                <a:gd name="T10" fmla="*/ 252 w 279"/>
                <a:gd name="T11" fmla="*/ 147 h 255"/>
                <a:gd name="T12" fmla="*/ 270 w 279"/>
                <a:gd name="T13" fmla="*/ 73 h 255"/>
                <a:gd name="T14" fmla="*/ 221 w 279"/>
                <a:gd name="T15" fmla="*/ 16 h 255"/>
                <a:gd name="T16" fmla="*/ 139 w 279"/>
                <a:gd name="T17" fmla="*/ 3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255">
                  <a:moveTo>
                    <a:pt x="139" y="39"/>
                  </a:moveTo>
                  <a:cubicBezTo>
                    <a:pt x="139" y="39"/>
                    <a:pt x="104" y="5"/>
                    <a:pt x="61" y="15"/>
                  </a:cubicBezTo>
                  <a:cubicBezTo>
                    <a:pt x="61" y="15"/>
                    <a:pt x="19" y="24"/>
                    <a:pt x="9" y="74"/>
                  </a:cubicBezTo>
                  <a:cubicBezTo>
                    <a:pt x="9" y="74"/>
                    <a:pt x="0" y="119"/>
                    <a:pt x="26" y="148"/>
                  </a:cubicBezTo>
                  <a:cubicBezTo>
                    <a:pt x="26" y="148"/>
                    <a:pt x="60" y="192"/>
                    <a:pt x="139" y="255"/>
                  </a:cubicBezTo>
                  <a:cubicBezTo>
                    <a:pt x="139" y="255"/>
                    <a:pt x="211" y="195"/>
                    <a:pt x="252" y="147"/>
                  </a:cubicBezTo>
                  <a:cubicBezTo>
                    <a:pt x="252" y="147"/>
                    <a:pt x="279" y="118"/>
                    <a:pt x="270" y="73"/>
                  </a:cubicBezTo>
                  <a:cubicBezTo>
                    <a:pt x="270" y="73"/>
                    <a:pt x="263" y="31"/>
                    <a:pt x="221" y="16"/>
                  </a:cubicBezTo>
                  <a:cubicBezTo>
                    <a:pt x="221" y="16"/>
                    <a:pt x="180" y="0"/>
                    <a:pt x="139" y="3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9" name="Group 38">
            <a:extLst>
              <a:ext uri="{FF2B5EF4-FFF2-40B4-BE49-F238E27FC236}">
                <a16:creationId xmlns:a16="http://schemas.microsoft.com/office/drawing/2014/main" id="{CB0C1186-635E-42D7-A5B3-BFBA4ADA5DEF}"/>
              </a:ext>
            </a:extLst>
          </p:cNvPr>
          <p:cNvGrpSpPr>
            <a:grpSpLocks noChangeAspect="1"/>
          </p:cNvGrpSpPr>
          <p:nvPr/>
        </p:nvGrpSpPr>
        <p:grpSpPr bwMode="auto">
          <a:xfrm>
            <a:off x="6104467" y="1757512"/>
            <a:ext cx="1262652" cy="747382"/>
            <a:chOff x="3939" y="452"/>
            <a:chExt cx="1311" cy="776"/>
          </a:xfrm>
        </p:grpSpPr>
        <p:sp>
          <p:nvSpPr>
            <p:cNvPr id="40" name="AutoShape 3">
              <a:extLst>
                <a:ext uri="{FF2B5EF4-FFF2-40B4-BE49-F238E27FC236}">
                  <a16:creationId xmlns:a16="http://schemas.microsoft.com/office/drawing/2014/main" id="{0BD7C0C0-A6BD-40A9-81DC-36C49B45441C}"/>
                </a:ext>
              </a:extLst>
            </p:cNvPr>
            <p:cNvSpPr>
              <a:spLocks noChangeAspect="1" noChangeArrowheads="1" noTextEdit="1"/>
            </p:cNvSpPr>
            <p:nvPr/>
          </p:nvSpPr>
          <p:spPr bwMode="auto">
            <a:xfrm>
              <a:off x="3939" y="452"/>
              <a:ext cx="1311"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41" name="Freeform 5">
              <a:extLst>
                <a:ext uri="{FF2B5EF4-FFF2-40B4-BE49-F238E27FC236}">
                  <a16:creationId xmlns:a16="http://schemas.microsoft.com/office/drawing/2014/main" id="{33342703-580C-4937-8ABA-EBDBBE804905}"/>
                </a:ext>
              </a:extLst>
            </p:cNvPr>
            <p:cNvSpPr>
              <a:spLocks/>
            </p:cNvSpPr>
            <p:nvPr/>
          </p:nvSpPr>
          <p:spPr bwMode="auto">
            <a:xfrm>
              <a:off x="3939" y="452"/>
              <a:ext cx="1311" cy="776"/>
            </a:xfrm>
            <a:custGeom>
              <a:avLst/>
              <a:gdLst>
                <a:gd name="T0" fmla="*/ 1287 w 1311"/>
                <a:gd name="T1" fmla="*/ 130 h 776"/>
                <a:gd name="T2" fmla="*/ 1247 w 1311"/>
                <a:gd name="T3" fmla="*/ 195 h 776"/>
                <a:gd name="T4" fmla="*/ 1267 w 1311"/>
                <a:gd name="T5" fmla="*/ 221 h 776"/>
                <a:gd name="T6" fmla="*/ 1255 w 1311"/>
                <a:gd name="T7" fmla="*/ 227 h 776"/>
                <a:gd name="T8" fmla="*/ 1207 w 1311"/>
                <a:gd name="T9" fmla="*/ 251 h 776"/>
                <a:gd name="T10" fmla="*/ 1225 w 1311"/>
                <a:gd name="T11" fmla="*/ 253 h 776"/>
                <a:gd name="T12" fmla="*/ 1213 w 1311"/>
                <a:gd name="T13" fmla="*/ 267 h 776"/>
                <a:gd name="T14" fmla="*/ 1191 w 1311"/>
                <a:gd name="T15" fmla="*/ 297 h 776"/>
                <a:gd name="T16" fmla="*/ 1169 w 1311"/>
                <a:gd name="T17" fmla="*/ 379 h 776"/>
                <a:gd name="T18" fmla="*/ 1149 w 1311"/>
                <a:gd name="T19" fmla="*/ 349 h 776"/>
                <a:gd name="T20" fmla="*/ 1145 w 1311"/>
                <a:gd name="T21" fmla="*/ 325 h 776"/>
                <a:gd name="T22" fmla="*/ 1149 w 1311"/>
                <a:gd name="T23" fmla="*/ 365 h 776"/>
                <a:gd name="T24" fmla="*/ 1147 w 1311"/>
                <a:gd name="T25" fmla="*/ 385 h 776"/>
                <a:gd name="T26" fmla="*/ 1167 w 1311"/>
                <a:gd name="T27" fmla="*/ 417 h 776"/>
                <a:gd name="T28" fmla="*/ 1175 w 1311"/>
                <a:gd name="T29" fmla="*/ 439 h 776"/>
                <a:gd name="T30" fmla="*/ 1161 w 1311"/>
                <a:gd name="T31" fmla="*/ 451 h 776"/>
                <a:gd name="T32" fmla="*/ 1143 w 1311"/>
                <a:gd name="T33" fmla="*/ 485 h 776"/>
                <a:gd name="T34" fmla="*/ 1074 w 1311"/>
                <a:gd name="T35" fmla="*/ 555 h 776"/>
                <a:gd name="T36" fmla="*/ 1058 w 1311"/>
                <a:gd name="T37" fmla="*/ 606 h 776"/>
                <a:gd name="T38" fmla="*/ 1121 w 1311"/>
                <a:gd name="T39" fmla="*/ 746 h 776"/>
                <a:gd name="T40" fmla="*/ 1093 w 1311"/>
                <a:gd name="T41" fmla="*/ 762 h 776"/>
                <a:gd name="T42" fmla="*/ 1056 w 1311"/>
                <a:gd name="T43" fmla="*/ 722 h 776"/>
                <a:gd name="T44" fmla="*/ 1034 w 1311"/>
                <a:gd name="T45" fmla="*/ 698 h 776"/>
                <a:gd name="T46" fmla="*/ 978 w 1311"/>
                <a:gd name="T47" fmla="*/ 636 h 776"/>
                <a:gd name="T48" fmla="*/ 888 w 1311"/>
                <a:gd name="T49" fmla="*/ 632 h 776"/>
                <a:gd name="T50" fmla="*/ 840 w 1311"/>
                <a:gd name="T51" fmla="*/ 644 h 776"/>
                <a:gd name="T52" fmla="*/ 844 w 1311"/>
                <a:gd name="T53" fmla="*/ 662 h 776"/>
                <a:gd name="T54" fmla="*/ 832 w 1311"/>
                <a:gd name="T55" fmla="*/ 668 h 776"/>
                <a:gd name="T56" fmla="*/ 776 w 1311"/>
                <a:gd name="T57" fmla="*/ 660 h 776"/>
                <a:gd name="T58" fmla="*/ 698 w 1311"/>
                <a:gd name="T59" fmla="*/ 662 h 776"/>
                <a:gd name="T60" fmla="*/ 627 w 1311"/>
                <a:gd name="T61" fmla="*/ 760 h 776"/>
                <a:gd name="T62" fmla="*/ 557 w 1311"/>
                <a:gd name="T63" fmla="*/ 716 h 776"/>
                <a:gd name="T64" fmla="*/ 465 w 1311"/>
                <a:gd name="T65" fmla="*/ 676 h 776"/>
                <a:gd name="T66" fmla="*/ 341 w 1311"/>
                <a:gd name="T67" fmla="*/ 586 h 776"/>
                <a:gd name="T68" fmla="*/ 178 w 1311"/>
                <a:gd name="T69" fmla="*/ 519 h 776"/>
                <a:gd name="T70" fmla="*/ 74 w 1311"/>
                <a:gd name="T71" fmla="*/ 455 h 776"/>
                <a:gd name="T72" fmla="*/ 26 w 1311"/>
                <a:gd name="T73" fmla="*/ 365 h 776"/>
                <a:gd name="T74" fmla="*/ 20 w 1311"/>
                <a:gd name="T75" fmla="*/ 325 h 776"/>
                <a:gd name="T76" fmla="*/ 0 w 1311"/>
                <a:gd name="T77" fmla="*/ 235 h 776"/>
                <a:gd name="T78" fmla="*/ 56 w 1311"/>
                <a:gd name="T79" fmla="*/ 88 h 776"/>
                <a:gd name="T80" fmla="*/ 70 w 1311"/>
                <a:gd name="T81" fmla="*/ 60 h 776"/>
                <a:gd name="T82" fmla="*/ 108 w 1311"/>
                <a:gd name="T83" fmla="*/ 30 h 776"/>
                <a:gd name="T84" fmla="*/ 104 w 1311"/>
                <a:gd name="T85" fmla="*/ 52 h 776"/>
                <a:gd name="T86" fmla="*/ 385 w 1311"/>
                <a:gd name="T87" fmla="*/ 56 h 776"/>
                <a:gd name="T88" fmla="*/ 698 w 1311"/>
                <a:gd name="T89" fmla="*/ 80 h 776"/>
                <a:gd name="T90" fmla="*/ 792 w 1311"/>
                <a:gd name="T91" fmla="*/ 102 h 776"/>
                <a:gd name="T92" fmla="*/ 784 w 1311"/>
                <a:gd name="T93" fmla="*/ 138 h 776"/>
                <a:gd name="T94" fmla="*/ 814 w 1311"/>
                <a:gd name="T95" fmla="*/ 138 h 776"/>
                <a:gd name="T96" fmla="*/ 844 w 1311"/>
                <a:gd name="T97" fmla="*/ 134 h 776"/>
                <a:gd name="T98" fmla="*/ 910 w 1311"/>
                <a:gd name="T99" fmla="*/ 142 h 776"/>
                <a:gd name="T100" fmla="*/ 864 w 1311"/>
                <a:gd name="T101" fmla="*/ 174 h 776"/>
                <a:gd name="T102" fmla="*/ 866 w 1311"/>
                <a:gd name="T103" fmla="*/ 285 h 776"/>
                <a:gd name="T104" fmla="*/ 884 w 1311"/>
                <a:gd name="T105" fmla="*/ 213 h 776"/>
                <a:gd name="T106" fmla="*/ 922 w 1311"/>
                <a:gd name="T107" fmla="*/ 164 h 776"/>
                <a:gd name="T108" fmla="*/ 956 w 1311"/>
                <a:gd name="T109" fmla="*/ 215 h 776"/>
                <a:gd name="T110" fmla="*/ 962 w 1311"/>
                <a:gd name="T111" fmla="*/ 279 h 776"/>
                <a:gd name="T112" fmla="*/ 1062 w 1311"/>
                <a:gd name="T113" fmla="*/ 233 h 776"/>
                <a:gd name="T114" fmla="*/ 1111 w 1311"/>
                <a:gd name="T115" fmla="*/ 184 h 776"/>
                <a:gd name="T116" fmla="*/ 1211 w 1311"/>
                <a:gd name="T117" fmla="*/ 130 h 776"/>
                <a:gd name="T118" fmla="*/ 1243 w 1311"/>
                <a:gd name="T119" fmla="*/ 50 h 776"/>
                <a:gd name="T120" fmla="*/ 1291 w 1311"/>
                <a:gd name="T121" fmla="*/ 9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1" h="776">
                  <a:moveTo>
                    <a:pt x="1311" y="114"/>
                  </a:moveTo>
                  <a:lnTo>
                    <a:pt x="1311" y="114"/>
                  </a:lnTo>
                  <a:lnTo>
                    <a:pt x="1311" y="114"/>
                  </a:lnTo>
                  <a:lnTo>
                    <a:pt x="1311" y="114"/>
                  </a:lnTo>
                  <a:lnTo>
                    <a:pt x="1309" y="118"/>
                  </a:lnTo>
                  <a:lnTo>
                    <a:pt x="1307" y="122"/>
                  </a:lnTo>
                  <a:lnTo>
                    <a:pt x="1301" y="126"/>
                  </a:lnTo>
                  <a:lnTo>
                    <a:pt x="1295" y="128"/>
                  </a:lnTo>
                  <a:lnTo>
                    <a:pt x="1293" y="132"/>
                  </a:lnTo>
                  <a:lnTo>
                    <a:pt x="1291" y="134"/>
                  </a:lnTo>
                  <a:lnTo>
                    <a:pt x="1291" y="134"/>
                  </a:lnTo>
                  <a:lnTo>
                    <a:pt x="1289" y="132"/>
                  </a:lnTo>
                  <a:lnTo>
                    <a:pt x="1287" y="130"/>
                  </a:lnTo>
                  <a:lnTo>
                    <a:pt x="1287" y="130"/>
                  </a:lnTo>
                  <a:lnTo>
                    <a:pt x="1285" y="134"/>
                  </a:lnTo>
                  <a:lnTo>
                    <a:pt x="1281" y="136"/>
                  </a:lnTo>
                  <a:lnTo>
                    <a:pt x="1275" y="136"/>
                  </a:lnTo>
                  <a:lnTo>
                    <a:pt x="1275" y="136"/>
                  </a:lnTo>
                  <a:lnTo>
                    <a:pt x="1273" y="142"/>
                  </a:lnTo>
                  <a:lnTo>
                    <a:pt x="1273" y="150"/>
                  </a:lnTo>
                  <a:lnTo>
                    <a:pt x="1273" y="150"/>
                  </a:lnTo>
                  <a:lnTo>
                    <a:pt x="1263" y="156"/>
                  </a:lnTo>
                  <a:lnTo>
                    <a:pt x="1253" y="166"/>
                  </a:lnTo>
                  <a:lnTo>
                    <a:pt x="1247" y="178"/>
                  </a:lnTo>
                  <a:lnTo>
                    <a:pt x="1245" y="184"/>
                  </a:lnTo>
                  <a:lnTo>
                    <a:pt x="1245" y="192"/>
                  </a:lnTo>
                  <a:lnTo>
                    <a:pt x="1245" y="192"/>
                  </a:lnTo>
                  <a:lnTo>
                    <a:pt x="1247" y="195"/>
                  </a:lnTo>
                  <a:lnTo>
                    <a:pt x="1249" y="199"/>
                  </a:lnTo>
                  <a:lnTo>
                    <a:pt x="1249" y="199"/>
                  </a:lnTo>
                  <a:lnTo>
                    <a:pt x="1249" y="203"/>
                  </a:lnTo>
                  <a:lnTo>
                    <a:pt x="1247" y="205"/>
                  </a:lnTo>
                  <a:lnTo>
                    <a:pt x="1245" y="207"/>
                  </a:lnTo>
                  <a:lnTo>
                    <a:pt x="1245" y="209"/>
                  </a:lnTo>
                  <a:lnTo>
                    <a:pt x="1245" y="209"/>
                  </a:lnTo>
                  <a:lnTo>
                    <a:pt x="1249" y="209"/>
                  </a:lnTo>
                  <a:lnTo>
                    <a:pt x="1251" y="211"/>
                  </a:lnTo>
                  <a:lnTo>
                    <a:pt x="1255" y="217"/>
                  </a:lnTo>
                  <a:lnTo>
                    <a:pt x="1261" y="221"/>
                  </a:lnTo>
                  <a:lnTo>
                    <a:pt x="1263" y="221"/>
                  </a:lnTo>
                  <a:lnTo>
                    <a:pt x="1267" y="221"/>
                  </a:lnTo>
                  <a:lnTo>
                    <a:pt x="1267" y="221"/>
                  </a:lnTo>
                  <a:lnTo>
                    <a:pt x="1269" y="217"/>
                  </a:lnTo>
                  <a:lnTo>
                    <a:pt x="1267" y="215"/>
                  </a:lnTo>
                  <a:lnTo>
                    <a:pt x="1265" y="213"/>
                  </a:lnTo>
                  <a:lnTo>
                    <a:pt x="1265" y="211"/>
                  </a:lnTo>
                  <a:lnTo>
                    <a:pt x="1265" y="211"/>
                  </a:lnTo>
                  <a:lnTo>
                    <a:pt x="1269" y="211"/>
                  </a:lnTo>
                  <a:lnTo>
                    <a:pt x="1271" y="215"/>
                  </a:lnTo>
                  <a:lnTo>
                    <a:pt x="1273" y="219"/>
                  </a:lnTo>
                  <a:lnTo>
                    <a:pt x="1275" y="225"/>
                  </a:lnTo>
                  <a:lnTo>
                    <a:pt x="1275" y="225"/>
                  </a:lnTo>
                  <a:lnTo>
                    <a:pt x="1263" y="229"/>
                  </a:lnTo>
                  <a:lnTo>
                    <a:pt x="1259" y="229"/>
                  </a:lnTo>
                  <a:lnTo>
                    <a:pt x="1255" y="227"/>
                  </a:lnTo>
                  <a:lnTo>
                    <a:pt x="1255" y="227"/>
                  </a:lnTo>
                  <a:lnTo>
                    <a:pt x="1253" y="231"/>
                  </a:lnTo>
                  <a:lnTo>
                    <a:pt x="1251" y="233"/>
                  </a:lnTo>
                  <a:lnTo>
                    <a:pt x="1243" y="237"/>
                  </a:lnTo>
                  <a:lnTo>
                    <a:pt x="1243" y="237"/>
                  </a:lnTo>
                  <a:lnTo>
                    <a:pt x="1243" y="235"/>
                  </a:lnTo>
                  <a:lnTo>
                    <a:pt x="1243" y="233"/>
                  </a:lnTo>
                  <a:lnTo>
                    <a:pt x="1243" y="233"/>
                  </a:lnTo>
                  <a:lnTo>
                    <a:pt x="1243" y="233"/>
                  </a:lnTo>
                  <a:lnTo>
                    <a:pt x="1243" y="241"/>
                  </a:lnTo>
                  <a:lnTo>
                    <a:pt x="1243" y="241"/>
                  </a:lnTo>
                  <a:lnTo>
                    <a:pt x="1225" y="247"/>
                  </a:lnTo>
                  <a:lnTo>
                    <a:pt x="1217" y="251"/>
                  </a:lnTo>
                  <a:lnTo>
                    <a:pt x="1207" y="251"/>
                  </a:lnTo>
                  <a:lnTo>
                    <a:pt x="1207" y="251"/>
                  </a:lnTo>
                  <a:lnTo>
                    <a:pt x="1203" y="259"/>
                  </a:lnTo>
                  <a:lnTo>
                    <a:pt x="1195" y="263"/>
                  </a:lnTo>
                  <a:lnTo>
                    <a:pt x="1189" y="269"/>
                  </a:lnTo>
                  <a:lnTo>
                    <a:pt x="1189" y="273"/>
                  </a:lnTo>
                  <a:lnTo>
                    <a:pt x="1189" y="275"/>
                  </a:lnTo>
                  <a:lnTo>
                    <a:pt x="1189" y="275"/>
                  </a:lnTo>
                  <a:lnTo>
                    <a:pt x="1191" y="271"/>
                  </a:lnTo>
                  <a:lnTo>
                    <a:pt x="1195" y="267"/>
                  </a:lnTo>
                  <a:lnTo>
                    <a:pt x="1205" y="263"/>
                  </a:lnTo>
                  <a:lnTo>
                    <a:pt x="1217" y="257"/>
                  </a:lnTo>
                  <a:lnTo>
                    <a:pt x="1221" y="255"/>
                  </a:lnTo>
                  <a:lnTo>
                    <a:pt x="1225" y="251"/>
                  </a:lnTo>
                  <a:lnTo>
                    <a:pt x="1225" y="251"/>
                  </a:lnTo>
                  <a:lnTo>
                    <a:pt x="1225" y="253"/>
                  </a:lnTo>
                  <a:lnTo>
                    <a:pt x="1223" y="255"/>
                  </a:lnTo>
                  <a:lnTo>
                    <a:pt x="1221" y="257"/>
                  </a:lnTo>
                  <a:lnTo>
                    <a:pt x="1221" y="259"/>
                  </a:lnTo>
                  <a:lnTo>
                    <a:pt x="1221" y="259"/>
                  </a:lnTo>
                  <a:lnTo>
                    <a:pt x="1227" y="253"/>
                  </a:lnTo>
                  <a:lnTo>
                    <a:pt x="1231" y="251"/>
                  </a:lnTo>
                  <a:lnTo>
                    <a:pt x="1235" y="251"/>
                  </a:lnTo>
                  <a:lnTo>
                    <a:pt x="1235" y="251"/>
                  </a:lnTo>
                  <a:lnTo>
                    <a:pt x="1229" y="257"/>
                  </a:lnTo>
                  <a:lnTo>
                    <a:pt x="1223" y="263"/>
                  </a:lnTo>
                  <a:lnTo>
                    <a:pt x="1207" y="273"/>
                  </a:lnTo>
                  <a:lnTo>
                    <a:pt x="1207" y="273"/>
                  </a:lnTo>
                  <a:lnTo>
                    <a:pt x="1209" y="269"/>
                  </a:lnTo>
                  <a:lnTo>
                    <a:pt x="1213" y="267"/>
                  </a:lnTo>
                  <a:lnTo>
                    <a:pt x="1213" y="267"/>
                  </a:lnTo>
                  <a:lnTo>
                    <a:pt x="1203" y="273"/>
                  </a:lnTo>
                  <a:lnTo>
                    <a:pt x="1193" y="279"/>
                  </a:lnTo>
                  <a:lnTo>
                    <a:pt x="1193" y="279"/>
                  </a:lnTo>
                  <a:lnTo>
                    <a:pt x="1191" y="277"/>
                  </a:lnTo>
                  <a:lnTo>
                    <a:pt x="1187" y="277"/>
                  </a:lnTo>
                  <a:lnTo>
                    <a:pt x="1185" y="281"/>
                  </a:lnTo>
                  <a:lnTo>
                    <a:pt x="1185" y="281"/>
                  </a:lnTo>
                  <a:lnTo>
                    <a:pt x="1187" y="281"/>
                  </a:lnTo>
                  <a:lnTo>
                    <a:pt x="1189" y="281"/>
                  </a:lnTo>
                  <a:lnTo>
                    <a:pt x="1191" y="281"/>
                  </a:lnTo>
                  <a:lnTo>
                    <a:pt x="1191" y="281"/>
                  </a:lnTo>
                  <a:lnTo>
                    <a:pt x="1191" y="281"/>
                  </a:lnTo>
                  <a:lnTo>
                    <a:pt x="1191" y="297"/>
                  </a:lnTo>
                  <a:lnTo>
                    <a:pt x="1189" y="311"/>
                  </a:lnTo>
                  <a:lnTo>
                    <a:pt x="1185" y="321"/>
                  </a:lnTo>
                  <a:lnTo>
                    <a:pt x="1179" y="331"/>
                  </a:lnTo>
                  <a:lnTo>
                    <a:pt x="1179" y="331"/>
                  </a:lnTo>
                  <a:lnTo>
                    <a:pt x="1177" y="325"/>
                  </a:lnTo>
                  <a:lnTo>
                    <a:pt x="1171" y="323"/>
                  </a:lnTo>
                  <a:lnTo>
                    <a:pt x="1161" y="319"/>
                  </a:lnTo>
                  <a:lnTo>
                    <a:pt x="1161" y="319"/>
                  </a:lnTo>
                  <a:lnTo>
                    <a:pt x="1173" y="333"/>
                  </a:lnTo>
                  <a:lnTo>
                    <a:pt x="1177" y="339"/>
                  </a:lnTo>
                  <a:lnTo>
                    <a:pt x="1181" y="347"/>
                  </a:lnTo>
                  <a:lnTo>
                    <a:pt x="1181" y="347"/>
                  </a:lnTo>
                  <a:lnTo>
                    <a:pt x="1173" y="369"/>
                  </a:lnTo>
                  <a:lnTo>
                    <a:pt x="1169" y="379"/>
                  </a:lnTo>
                  <a:lnTo>
                    <a:pt x="1163" y="387"/>
                  </a:lnTo>
                  <a:lnTo>
                    <a:pt x="1163" y="387"/>
                  </a:lnTo>
                  <a:lnTo>
                    <a:pt x="1163" y="379"/>
                  </a:lnTo>
                  <a:lnTo>
                    <a:pt x="1163" y="375"/>
                  </a:lnTo>
                  <a:lnTo>
                    <a:pt x="1167" y="365"/>
                  </a:lnTo>
                  <a:lnTo>
                    <a:pt x="1167" y="365"/>
                  </a:lnTo>
                  <a:lnTo>
                    <a:pt x="1165" y="365"/>
                  </a:lnTo>
                  <a:lnTo>
                    <a:pt x="1163" y="365"/>
                  </a:lnTo>
                  <a:lnTo>
                    <a:pt x="1163" y="361"/>
                  </a:lnTo>
                  <a:lnTo>
                    <a:pt x="1163" y="361"/>
                  </a:lnTo>
                  <a:lnTo>
                    <a:pt x="1155" y="359"/>
                  </a:lnTo>
                  <a:lnTo>
                    <a:pt x="1151" y="355"/>
                  </a:lnTo>
                  <a:lnTo>
                    <a:pt x="1151" y="355"/>
                  </a:lnTo>
                  <a:lnTo>
                    <a:pt x="1149" y="349"/>
                  </a:lnTo>
                  <a:lnTo>
                    <a:pt x="1149" y="347"/>
                  </a:lnTo>
                  <a:lnTo>
                    <a:pt x="1151" y="345"/>
                  </a:lnTo>
                  <a:lnTo>
                    <a:pt x="1151" y="345"/>
                  </a:lnTo>
                  <a:lnTo>
                    <a:pt x="1149" y="341"/>
                  </a:lnTo>
                  <a:lnTo>
                    <a:pt x="1147" y="337"/>
                  </a:lnTo>
                  <a:lnTo>
                    <a:pt x="1145" y="329"/>
                  </a:lnTo>
                  <a:lnTo>
                    <a:pt x="1145" y="329"/>
                  </a:lnTo>
                  <a:lnTo>
                    <a:pt x="1147" y="325"/>
                  </a:lnTo>
                  <a:lnTo>
                    <a:pt x="1149" y="323"/>
                  </a:lnTo>
                  <a:lnTo>
                    <a:pt x="1151" y="321"/>
                  </a:lnTo>
                  <a:lnTo>
                    <a:pt x="1149" y="319"/>
                  </a:lnTo>
                  <a:lnTo>
                    <a:pt x="1149" y="319"/>
                  </a:lnTo>
                  <a:lnTo>
                    <a:pt x="1147" y="323"/>
                  </a:lnTo>
                  <a:lnTo>
                    <a:pt x="1145" y="325"/>
                  </a:lnTo>
                  <a:lnTo>
                    <a:pt x="1141" y="327"/>
                  </a:lnTo>
                  <a:lnTo>
                    <a:pt x="1139" y="331"/>
                  </a:lnTo>
                  <a:lnTo>
                    <a:pt x="1139" y="331"/>
                  </a:lnTo>
                  <a:lnTo>
                    <a:pt x="1143" y="337"/>
                  </a:lnTo>
                  <a:lnTo>
                    <a:pt x="1145" y="345"/>
                  </a:lnTo>
                  <a:lnTo>
                    <a:pt x="1145" y="353"/>
                  </a:lnTo>
                  <a:lnTo>
                    <a:pt x="1147" y="361"/>
                  </a:lnTo>
                  <a:lnTo>
                    <a:pt x="1147" y="361"/>
                  </a:lnTo>
                  <a:lnTo>
                    <a:pt x="1139" y="361"/>
                  </a:lnTo>
                  <a:lnTo>
                    <a:pt x="1135" y="357"/>
                  </a:lnTo>
                  <a:lnTo>
                    <a:pt x="1135" y="357"/>
                  </a:lnTo>
                  <a:lnTo>
                    <a:pt x="1137" y="361"/>
                  </a:lnTo>
                  <a:lnTo>
                    <a:pt x="1143" y="363"/>
                  </a:lnTo>
                  <a:lnTo>
                    <a:pt x="1149" y="365"/>
                  </a:lnTo>
                  <a:lnTo>
                    <a:pt x="1153" y="367"/>
                  </a:lnTo>
                  <a:lnTo>
                    <a:pt x="1153" y="367"/>
                  </a:lnTo>
                  <a:lnTo>
                    <a:pt x="1145" y="367"/>
                  </a:lnTo>
                  <a:lnTo>
                    <a:pt x="1141" y="367"/>
                  </a:lnTo>
                  <a:lnTo>
                    <a:pt x="1139" y="369"/>
                  </a:lnTo>
                  <a:lnTo>
                    <a:pt x="1139" y="369"/>
                  </a:lnTo>
                  <a:lnTo>
                    <a:pt x="1147" y="375"/>
                  </a:lnTo>
                  <a:lnTo>
                    <a:pt x="1151" y="379"/>
                  </a:lnTo>
                  <a:lnTo>
                    <a:pt x="1153" y="383"/>
                  </a:lnTo>
                  <a:lnTo>
                    <a:pt x="1153" y="383"/>
                  </a:lnTo>
                  <a:lnTo>
                    <a:pt x="1151" y="383"/>
                  </a:lnTo>
                  <a:lnTo>
                    <a:pt x="1149" y="383"/>
                  </a:lnTo>
                  <a:lnTo>
                    <a:pt x="1147" y="385"/>
                  </a:lnTo>
                  <a:lnTo>
                    <a:pt x="1147" y="385"/>
                  </a:lnTo>
                  <a:lnTo>
                    <a:pt x="1163" y="393"/>
                  </a:lnTo>
                  <a:lnTo>
                    <a:pt x="1169" y="399"/>
                  </a:lnTo>
                  <a:lnTo>
                    <a:pt x="1173" y="405"/>
                  </a:lnTo>
                  <a:lnTo>
                    <a:pt x="1173" y="405"/>
                  </a:lnTo>
                  <a:lnTo>
                    <a:pt x="1169" y="407"/>
                  </a:lnTo>
                  <a:lnTo>
                    <a:pt x="1167" y="409"/>
                  </a:lnTo>
                  <a:lnTo>
                    <a:pt x="1167" y="409"/>
                  </a:lnTo>
                  <a:lnTo>
                    <a:pt x="1171" y="411"/>
                  </a:lnTo>
                  <a:lnTo>
                    <a:pt x="1173" y="413"/>
                  </a:lnTo>
                  <a:lnTo>
                    <a:pt x="1177" y="421"/>
                  </a:lnTo>
                  <a:lnTo>
                    <a:pt x="1177" y="421"/>
                  </a:lnTo>
                  <a:lnTo>
                    <a:pt x="1171" y="417"/>
                  </a:lnTo>
                  <a:lnTo>
                    <a:pt x="1169" y="417"/>
                  </a:lnTo>
                  <a:lnTo>
                    <a:pt x="1167" y="417"/>
                  </a:lnTo>
                  <a:lnTo>
                    <a:pt x="1167" y="417"/>
                  </a:lnTo>
                  <a:lnTo>
                    <a:pt x="1169" y="421"/>
                  </a:lnTo>
                  <a:lnTo>
                    <a:pt x="1169" y="425"/>
                  </a:lnTo>
                  <a:lnTo>
                    <a:pt x="1171" y="431"/>
                  </a:lnTo>
                  <a:lnTo>
                    <a:pt x="1173" y="433"/>
                  </a:lnTo>
                  <a:lnTo>
                    <a:pt x="1173" y="433"/>
                  </a:lnTo>
                  <a:lnTo>
                    <a:pt x="1175" y="429"/>
                  </a:lnTo>
                  <a:lnTo>
                    <a:pt x="1177" y="427"/>
                  </a:lnTo>
                  <a:lnTo>
                    <a:pt x="1179" y="427"/>
                  </a:lnTo>
                  <a:lnTo>
                    <a:pt x="1179" y="427"/>
                  </a:lnTo>
                  <a:lnTo>
                    <a:pt x="1181" y="435"/>
                  </a:lnTo>
                  <a:lnTo>
                    <a:pt x="1181" y="435"/>
                  </a:lnTo>
                  <a:lnTo>
                    <a:pt x="1177" y="437"/>
                  </a:lnTo>
                  <a:lnTo>
                    <a:pt x="1175" y="439"/>
                  </a:lnTo>
                  <a:lnTo>
                    <a:pt x="1173" y="443"/>
                  </a:lnTo>
                  <a:lnTo>
                    <a:pt x="1171" y="445"/>
                  </a:lnTo>
                  <a:lnTo>
                    <a:pt x="1171" y="445"/>
                  </a:lnTo>
                  <a:lnTo>
                    <a:pt x="1165" y="445"/>
                  </a:lnTo>
                  <a:lnTo>
                    <a:pt x="1163" y="443"/>
                  </a:lnTo>
                  <a:lnTo>
                    <a:pt x="1163" y="441"/>
                  </a:lnTo>
                  <a:lnTo>
                    <a:pt x="1163" y="441"/>
                  </a:lnTo>
                  <a:lnTo>
                    <a:pt x="1157" y="443"/>
                  </a:lnTo>
                  <a:lnTo>
                    <a:pt x="1151" y="445"/>
                  </a:lnTo>
                  <a:lnTo>
                    <a:pt x="1151" y="445"/>
                  </a:lnTo>
                  <a:lnTo>
                    <a:pt x="1157" y="447"/>
                  </a:lnTo>
                  <a:lnTo>
                    <a:pt x="1161" y="449"/>
                  </a:lnTo>
                  <a:lnTo>
                    <a:pt x="1161" y="451"/>
                  </a:lnTo>
                  <a:lnTo>
                    <a:pt x="1161" y="451"/>
                  </a:lnTo>
                  <a:lnTo>
                    <a:pt x="1159" y="453"/>
                  </a:lnTo>
                  <a:lnTo>
                    <a:pt x="1157" y="453"/>
                  </a:lnTo>
                  <a:lnTo>
                    <a:pt x="1153" y="453"/>
                  </a:lnTo>
                  <a:lnTo>
                    <a:pt x="1151" y="455"/>
                  </a:lnTo>
                  <a:lnTo>
                    <a:pt x="1151" y="455"/>
                  </a:lnTo>
                  <a:lnTo>
                    <a:pt x="1155" y="459"/>
                  </a:lnTo>
                  <a:lnTo>
                    <a:pt x="1161" y="459"/>
                  </a:lnTo>
                  <a:lnTo>
                    <a:pt x="1173" y="457"/>
                  </a:lnTo>
                  <a:lnTo>
                    <a:pt x="1173" y="457"/>
                  </a:lnTo>
                  <a:lnTo>
                    <a:pt x="1169" y="463"/>
                  </a:lnTo>
                  <a:lnTo>
                    <a:pt x="1165" y="467"/>
                  </a:lnTo>
                  <a:lnTo>
                    <a:pt x="1151" y="471"/>
                  </a:lnTo>
                  <a:lnTo>
                    <a:pt x="1151" y="471"/>
                  </a:lnTo>
                  <a:lnTo>
                    <a:pt x="1143" y="485"/>
                  </a:lnTo>
                  <a:lnTo>
                    <a:pt x="1131" y="499"/>
                  </a:lnTo>
                  <a:lnTo>
                    <a:pt x="1131" y="499"/>
                  </a:lnTo>
                  <a:lnTo>
                    <a:pt x="1121" y="501"/>
                  </a:lnTo>
                  <a:lnTo>
                    <a:pt x="1113" y="507"/>
                  </a:lnTo>
                  <a:lnTo>
                    <a:pt x="1107" y="515"/>
                  </a:lnTo>
                  <a:lnTo>
                    <a:pt x="1107" y="525"/>
                  </a:lnTo>
                  <a:lnTo>
                    <a:pt x="1107" y="525"/>
                  </a:lnTo>
                  <a:lnTo>
                    <a:pt x="1099" y="531"/>
                  </a:lnTo>
                  <a:lnTo>
                    <a:pt x="1093" y="537"/>
                  </a:lnTo>
                  <a:lnTo>
                    <a:pt x="1084" y="545"/>
                  </a:lnTo>
                  <a:lnTo>
                    <a:pt x="1076" y="549"/>
                  </a:lnTo>
                  <a:lnTo>
                    <a:pt x="1076" y="549"/>
                  </a:lnTo>
                  <a:lnTo>
                    <a:pt x="1076" y="553"/>
                  </a:lnTo>
                  <a:lnTo>
                    <a:pt x="1074" y="555"/>
                  </a:lnTo>
                  <a:lnTo>
                    <a:pt x="1070" y="555"/>
                  </a:lnTo>
                  <a:lnTo>
                    <a:pt x="1070" y="555"/>
                  </a:lnTo>
                  <a:lnTo>
                    <a:pt x="1072" y="561"/>
                  </a:lnTo>
                  <a:lnTo>
                    <a:pt x="1068" y="567"/>
                  </a:lnTo>
                  <a:lnTo>
                    <a:pt x="1064" y="575"/>
                  </a:lnTo>
                  <a:lnTo>
                    <a:pt x="1062" y="582"/>
                  </a:lnTo>
                  <a:lnTo>
                    <a:pt x="1062" y="582"/>
                  </a:lnTo>
                  <a:lnTo>
                    <a:pt x="1062" y="584"/>
                  </a:lnTo>
                  <a:lnTo>
                    <a:pt x="1060" y="584"/>
                  </a:lnTo>
                  <a:lnTo>
                    <a:pt x="1058" y="586"/>
                  </a:lnTo>
                  <a:lnTo>
                    <a:pt x="1058" y="588"/>
                  </a:lnTo>
                  <a:lnTo>
                    <a:pt x="1058" y="588"/>
                  </a:lnTo>
                  <a:lnTo>
                    <a:pt x="1058" y="598"/>
                  </a:lnTo>
                  <a:lnTo>
                    <a:pt x="1058" y="606"/>
                  </a:lnTo>
                  <a:lnTo>
                    <a:pt x="1058" y="606"/>
                  </a:lnTo>
                  <a:lnTo>
                    <a:pt x="1062" y="612"/>
                  </a:lnTo>
                  <a:lnTo>
                    <a:pt x="1066" y="620"/>
                  </a:lnTo>
                  <a:lnTo>
                    <a:pt x="1072" y="634"/>
                  </a:lnTo>
                  <a:lnTo>
                    <a:pt x="1072" y="634"/>
                  </a:lnTo>
                  <a:lnTo>
                    <a:pt x="1088" y="664"/>
                  </a:lnTo>
                  <a:lnTo>
                    <a:pt x="1088" y="664"/>
                  </a:lnTo>
                  <a:lnTo>
                    <a:pt x="1099" y="682"/>
                  </a:lnTo>
                  <a:lnTo>
                    <a:pt x="1111" y="700"/>
                  </a:lnTo>
                  <a:lnTo>
                    <a:pt x="1115" y="710"/>
                  </a:lnTo>
                  <a:lnTo>
                    <a:pt x="1119" y="722"/>
                  </a:lnTo>
                  <a:lnTo>
                    <a:pt x="1121" y="732"/>
                  </a:lnTo>
                  <a:lnTo>
                    <a:pt x="1121" y="746"/>
                  </a:lnTo>
                  <a:lnTo>
                    <a:pt x="1121" y="746"/>
                  </a:lnTo>
                  <a:lnTo>
                    <a:pt x="1119" y="750"/>
                  </a:lnTo>
                  <a:lnTo>
                    <a:pt x="1117" y="754"/>
                  </a:lnTo>
                  <a:lnTo>
                    <a:pt x="1115" y="766"/>
                  </a:lnTo>
                  <a:lnTo>
                    <a:pt x="1115" y="766"/>
                  </a:lnTo>
                  <a:lnTo>
                    <a:pt x="1107" y="768"/>
                  </a:lnTo>
                  <a:lnTo>
                    <a:pt x="1095" y="770"/>
                  </a:lnTo>
                  <a:lnTo>
                    <a:pt x="1095" y="770"/>
                  </a:lnTo>
                  <a:lnTo>
                    <a:pt x="1097" y="768"/>
                  </a:lnTo>
                  <a:lnTo>
                    <a:pt x="1097" y="768"/>
                  </a:lnTo>
                  <a:lnTo>
                    <a:pt x="1099" y="766"/>
                  </a:lnTo>
                  <a:lnTo>
                    <a:pt x="1101" y="764"/>
                  </a:lnTo>
                  <a:lnTo>
                    <a:pt x="1101" y="764"/>
                  </a:lnTo>
                  <a:lnTo>
                    <a:pt x="1095" y="764"/>
                  </a:lnTo>
                  <a:lnTo>
                    <a:pt x="1093" y="762"/>
                  </a:lnTo>
                  <a:lnTo>
                    <a:pt x="1086" y="756"/>
                  </a:lnTo>
                  <a:lnTo>
                    <a:pt x="1080" y="752"/>
                  </a:lnTo>
                  <a:lnTo>
                    <a:pt x="1076" y="750"/>
                  </a:lnTo>
                  <a:lnTo>
                    <a:pt x="1072" y="750"/>
                  </a:lnTo>
                  <a:lnTo>
                    <a:pt x="1072" y="750"/>
                  </a:lnTo>
                  <a:lnTo>
                    <a:pt x="1072" y="744"/>
                  </a:lnTo>
                  <a:lnTo>
                    <a:pt x="1070" y="742"/>
                  </a:lnTo>
                  <a:lnTo>
                    <a:pt x="1066" y="736"/>
                  </a:lnTo>
                  <a:lnTo>
                    <a:pt x="1062" y="730"/>
                  </a:lnTo>
                  <a:lnTo>
                    <a:pt x="1060" y="728"/>
                  </a:lnTo>
                  <a:lnTo>
                    <a:pt x="1060" y="722"/>
                  </a:lnTo>
                  <a:lnTo>
                    <a:pt x="1060" y="722"/>
                  </a:lnTo>
                  <a:lnTo>
                    <a:pt x="1058" y="722"/>
                  </a:lnTo>
                  <a:lnTo>
                    <a:pt x="1056" y="722"/>
                  </a:lnTo>
                  <a:lnTo>
                    <a:pt x="1050" y="718"/>
                  </a:lnTo>
                  <a:lnTo>
                    <a:pt x="1040" y="706"/>
                  </a:lnTo>
                  <a:lnTo>
                    <a:pt x="1040" y="706"/>
                  </a:lnTo>
                  <a:lnTo>
                    <a:pt x="1044" y="700"/>
                  </a:lnTo>
                  <a:lnTo>
                    <a:pt x="1046" y="696"/>
                  </a:lnTo>
                  <a:lnTo>
                    <a:pt x="1044" y="694"/>
                  </a:lnTo>
                  <a:lnTo>
                    <a:pt x="1044" y="694"/>
                  </a:lnTo>
                  <a:lnTo>
                    <a:pt x="1042" y="696"/>
                  </a:lnTo>
                  <a:lnTo>
                    <a:pt x="1040" y="698"/>
                  </a:lnTo>
                  <a:lnTo>
                    <a:pt x="1038" y="700"/>
                  </a:lnTo>
                  <a:lnTo>
                    <a:pt x="1036" y="698"/>
                  </a:lnTo>
                  <a:lnTo>
                    <a:pt x="1036" y="698"/>
                  </a:lnTo>
                  <a:lnTo>
                    <a:pt x="1036" y="698"/>
                  </a:lnTo>
                  <a:lnTo>
                    <a:pt x="1034" y="698"/>
                  </a:lnTo>
                  <a:lnTo>
                    <a:pt x="1034" y="698"/>
                  </a:lnTo>
                  <a:lnTo>
                    <a:pt x="1036" y="674"/>
                  </a:lnTo>
                  <a:lnTo>
                    <a:pt x="1034" y="664"/>
                  </a:lnTo>
                  <a:lnTo>
                    <a:pt x="1030" y="658"/>
                  </a:lnTo>
                  <a:lnTo>
                    <a:pt x="1030" y="658"/>
                  </a:lnTo>
                  <a:lnTo>
                    <a:pt x="1022" y="656"/>
                  </a:lnTo>
                  <a:lnTo>
                    <a:pt x="1018" y="652"/>
                  </a:lnTo>
                  <a:lnTo>
                    <a:pt x="1008" y="644"/>
                  </a:lnTo>
                  <a:lnTo>
                    <a:pt x="1004" y="640"/>
                  </a:lnTo>
                  <a:lnTo>
                    <a:pt x="998" y="636"/>
                  </a:lnTo>
                  <a:lnTo>
                    <a:pt x="992" y="634"/>
                  </a:lnTo>
                  <a:lnTo>
                    <a:pt x="984" y="634"/>
                  </a:lnTo>
                  <a:lnTo>
                    <a:pt x="984" y="634"/>
                  </a:lnTo>
                  <a:lnTo>
                    <a:pt x="978" y="636"/>
                  </a:lnTo>
                  <a:lnTo>
                    <a:pt x="972" y="640"/>
                  </a:lnTo>
                  <a:lnTo>
                    <a:pt x="966" y="646"/>
                  </a:lnTo>
                  <a:lnTo>
                    <a:pt x="956" y="648"/>
                  </a:lnTo>
                  <a:lnTo>
                    <a:pt x="956" y="648"/>
                  </a:lnTo>
                  <a:lnTo>
                    <a:pt x="940" y="638"/>
                  </a:lnTo>
                  <a:lnTo>
                    <a:pt x="924" y="628"/>
                  </a:lnTo>
                  <a:lnTo>
                    <a:pt x="924" y="628"/>
                  </a:lnTo>
                  <a:lnTo>
                    <a:pt x="906" y="634"/>
                  </a:lnTo>
                  <a:lnTo>
                    <a:pt x="884" y="638"/>
                  </a:lnTo>
                  <a:lnTo>
                    <a:pt x="884" y="638"/>
                  </a:lnTo>
                  <a:lnTo>
                    <a:pt x="886" y="636"/>
                  </a:lnTo>
                  <a:lnTo>
                    <a:pt x="888" y="636"/>
                  </a:lnTo>
                  <a:lnTo>
                    <a:pt x="888" y="634"/>
                  </a:lnTo>
                  <a:lnTo>
                    <a:pt x="888" y="632"/>
                  </a:lnTo>
                  <a:lnTo>
                    <a:pt x="888" y="632"/>
                  </a:lnTo>
                  <a:lnTo>
                    <a:pt x="874" y="636"/>
                  </a:lnTo>
                  <a:lnTo>
                    <a:pt x="868" y="636"/>
                  </a:lnTo>
                  <a:lnTo>
                    <a:pt x="860" y="634"/>
                  </a:lnTo>
                  <a:lnTo>
                    <a:pt x="860" y="634"/>
                  </a:lnTo>
                  <a:lnTo>
                    <a:pt x="856" y="638"/>
                  </a:lnTo>
                  <a:lnTo>
                    <a:pt x="852" y="640"/>
                  </a:lnTo>
                  <a:lnTo>
                    <a:pt x="842" y="642"/>
                  </a:lnTo>
                  <a:lnTo>
                    <a:pt x="822" y="642"/>
                  </a:lnTo>
                  <a:lnTo>
                    <a:pt x="822" y="642"/>
                  </a:lnTo>
                  <a:lnTo>
                    <a:pt x="822" y="644"/>
                  </a:lnTo>
                  <a:lnTo>
                    <a:pt x="822" y="646"/>
                  </a:lnTo>
                  <a:lnTo>
                    <a:pt x="828" y="646"/>
                  </a:lnTo>
                  <a:lnTo>
                    <a:pt x="840" y="644"/>
                  </a:lnTo>
                  <a:lnTo>
                    <a:pt x="840" y="644"/>
                  </a:lnTo>
                  <a:lnTo>
                    <a:pt x="838" y="648"/>
                  </a:lnTo>
                  <a:lnTo>
                    <a:pt x="838" y="650"/>
                  </a:lnTo>
                  <a:lnTo>
                    <a:pt x="838" y="652"/>
                  </a:lnTo>
                  <a:lnTo>
                    <a:pt x="838" y="652"/>
                  </a:lnTo>
                  <a:lnTo>
                    <a:pt x="844" y="650"/>
                  </a:lnTo>
                  <a:lnTo>
                    <a:pt x="848" y="648"/>
                  </a:lnTo>
                  <a:lnTo>
                    <a:pt x="850" y="644"/>
                  </a:lnTo>
                  <a:lnTo>
                    <a:pt x="854" y="644"/>
                  </a:lnTo>
                  <a:lnTo>
                    <a:pt x="854" y="644"/>
                  </a:lnTo>
                  <a:lnTo>
                    <a:pt x="852" y="650"/>
                  </a:lnTo>
                  <a:lnTo>
                    <a:pt x="850" y="654"/>
                  </a:lnTo>
                  <a:lnTo>
                    <a:pt x="846" y="656"/>
                  </a:lnTo>
                  <a:lnTo>
                    <a:pt x="844" y="662"/>
                  </a:lnTo>
                  <a:lnTo>
                    <a:pt x="844" y="662"/>
                  </a:lnTo>
                  <a:lnTo>
                    <a:pt x="848" y="666"/>
                  </a:lnTo>
                  <a:lnTo>
                    <a:pt x="852" y="668"/>
                  </a:lnTo>
                  <a:lnTo>
                    <a:pt x="862" y="672"/>
                  </a:lnTo>
                  <a:lnTo>
                    <a:pt x="862" y="672"/>
                  </a:lnTo>
                  <a:lnTo>
                    <a:pt x="858" y="674"/>
                  </a:lnTo>
                  <a:lnTo>
                    <a:pt x="856" y="676"/>
                  </a:lnTo>
                  <a:lnTo>
                    <a:pt x="852" y="678"/>
                  </a:lnTo>
                  <a:lnTo>
                    <a:pt x="848" y="678"/>
                  </a:lnTo>
                  <a:lnTo>
                    <a:pt x="848" y="678"/>
                  </a:lnTo>
                  <a:lnTo>
                    <a:pt x="850" y="676"/>
                  </a:lnTo>
                  <a:lnTo>
                    <a:pt x="850" y="674"/>
                  </a:lnTo>
                  <a:lnTo>
                    <a:pt x="850" y="674"/>
                  </a:lnTo>
                  <a:lnTo>
                    <a:pt x="832" y="668"/>
                  </a:lnTo>
                  <a:lnTo>
                    <a:pt x="832" y="668"/>
                  </a:lnTo>
                  <a:lnTo>
                    <a:pt x="834" y="672"/>
                  </a:lnTo>
                  <a:lnTo>
                    <a:pt x="832" y="674"/>
                  </a:lnTo>
                  <a:lnTo>
                    <a:pt x="826" y="678"/>
                  </a:lnTo>
                  <a:lnTo>
                    <a:pt x="826" y="678"/>
                  </a:lnTo>
                  <a:lnTo>
                    <a:pt x="822" y="676"/>
                  </a:lnTo>
                  <a:lnTo>
                    <a:pt x="816" y="674"/>
                  </a:lnTo>
                  <a:lnTo>
                    <a:pt x="812" y="674"/>
                  </a:lnTo>
                  <a:lnTo>
                    <a:pt x="808" y="678"/>
                  </a:lnTo>
                  <a:lnTo>
                    <a:pt x="808" y="678"/>
                  </a:lnTo>
                  <a:lnTo>
                    <a:pt x="794" y="668"/>
                  </a:lnTo>
                  <a:lnTo>
                    <a:pt x="786" y="662"/>
                  </a:lnTo>
                  <a:lnTo>
                    <a:pt x="776" y="660"/>
                  </a:lnTo>
                  <a:lnTo>
                    <a:pt x="776" y="660"/>
                  </a:lnTo>
                  <a:lnTo>
                    <a:pt x="772" y="664"/>
                  </a:lnTo>
                  <a:lnTo>
                    <a:pt x="768" y="666"/>
                  </a:lnTo>
                  <a:lnTo>
                    <a:pt x="768" y="666"/>
                  </a:lnTo>
                  <a:lnTo>
                    <a:pt x="760" y="662"/>
                  </a:lnTo>
                  <a:lnTo>
                    <a:pt x="752" y="660"/>
                  </a:lnTo>
                  <a:lnTo>
                    <a:pt x="734" y="660"/>
                  </a:lnTo>
                  <a:lnTo>
                    <a:pt x="718" y="664"/>
                  </a:lnTo>
                  <a:lnTo>
                    <a:pt x="700" y="668"/>
                  </a:lnTo>
                  <a:lnTo>
                    <a:pt x="700" y="668"/>
                  </a:lnTo>
                  <a:lnTo>
                    <a:pt x="700" y="662"/>
                  </a:lnTo>
                  <a:lnTo>
                    <a:pt x="702" y="662"/>
                  </a:lnTo>
                  <a:lnTo>
                    <a:pt x="700" y="660"/>
                  </a:lnTo>
                  <a:lnTo>
                    <a:pt x="700" y="660"/>
                  </a:lnTo>
                  <a:lnTo>
                    <a:pt x="698" y="662"/>
                  </a:lnTo>
                  <a:lnTo>
                    <a:pt x="696" y="666"/>
                  </a:lnTo>
                  <a:lnTo>
                    <a:pt x="696" y="674"/>
                  </a:lnTo>
                  <a:lnTo>
                    <a:pt x="696" y="674"/>
                  </a:lnTo>
                  <a:lnTo>
                    <a:pt x="692" y="680"/>
                  </a:lnTo>
                  <a:lnTo>
                    <a:pt x="686" y="684"/>
                  </a:lnTo>
                  <a:lnTo>
                    <a:pt x="674" y="690"/>
                  </a:lnTo>
                  <a:lnTo>
                    <a:pt x="660" y="696"/>
                  </a:lnTo>
                  <a:lnTo>
                    <a:pt x="647" y="704"/>
                  </a:lnTo>
                  <a:lnTo>
                    <a:pt x="647" y="704"/>
                  </a:lnTo>
                  <a:lnTo>
                    <a:pt x="639" y="712"/>
                  </a:lnTo>
                  <a:lnTo>
                    <a:pt x="633" y="722"/>
                  </a:lnTo>
                  <a:lnTo>
                    <a:pt x="623" y="744"/>
                  </a:lnTo>
                  <a:lnTo>
                    <a:pt x="623" y="744"/>
                  </a:lnTo>
                  <a:lnTo>
                    <a:pt x="627" y="760"/>
                  </a:lnTo>
                  <a:lnTo>
                    <a:pt x="631" y="776"/>
                  </a:lnTo>
                  <a:lnTo>
                    <a:pt x="631" y="776"/>
                  </a:lnTo>
                  <a:lnTo>
                    <a:pt x="615" y="774"/>
                  </a:lnTo>
                  <a:lnTo>
                    <a:pt x="603" y="770"/>
                  </a:lnTo>
                  <a:lnTo>
                    <a:pt x="577" y="760"/>
                  </a:lnTo>
                  <a:lnTo>
                    <a:pt x="577" y="760"/>
                  </a:lnTo>
                  <a:lnTo>
                    <a:pt x="573" y="750"/>
                  </a:lnTo>
                  <a:lnTo>
                    <a:pt x="569" y="744"/>
                  </a:lnTo>
                  <a:lnTo>
                    <a:pt x="567" y="734"/>
                  </a:lnTo>
                  <a:lnTo>
                    <a:pt x="565" y="724"/>
                  </a:lnTo>
                  <a:lnTo>
                    <a:pt x="565" y="724"/>
                  </a:lnTo>
                  <a:lnTo>
                    <a:pt x="561" y="720"/>
                  </a:lnTo>
                  <a:lnTo>
                    <a:pt x="557" y="716"/>
                  </a:lnTo>
                  <a:lnTo>
                    <a:pt x="557" y="716"/>
                  </a:lnTo>
                  <a:lnTo>
                    <a:pt x="545" y="694"/>
                  </a:lnTo>
                  <a:lnTo>
                    <a:pt x="533" y="672"/>
                  </a:lnTo>
                  <a:lnTo>
                    <a:pt x="533" y="672"/>
                  </a:lnTo>
                  <a:lnTo>
                    <a:pt x="525" y="666"/>
                  </a:lnTo>
                  <a:lnTo>
                    <a:pt x="521" y="662"/>
                  </a:lnTo>
                  <a:lnTo>
                    <a:pt x="519" y="658"/>
                  </a:lnTo>
                  <a:lnTo>
                    <a:pt x="519" y="658"/>
                  </a:lnTo>
                  <a:lnTo>
                    <a:pt x="511" y="656"/>
                  </a:lnTo>
                  <a:lnTo>
                    <a:pt x="501" y="656"/>
                  </a:lnTo>
                  <a:lnTo>
                    <a:pt x="493" y="656"/>
                  </a:lnTo>
                  <a:lnTo>
                    <a:pt x="485" y="654"/>
                  </a:lnTo>
                  <a:lnTo>
                    <a:pt x="485" y="654"/>
                  </a:lnTo>
                  <a:lnTo>
                    <a:pt x="475" y="666"/>
                  </a:lnTo>
                  <a:lnTo>
                    <a:pt x="465" y="676"/>
                  </a:lnTo>
                  <a:lnTo>
                    <a:pt x="465" y="676"/>
                  </a:lnTo>
                  <a:lnTo>
                    <a:pt x="433" y="654"/>
                  </a:lnTo>
                  <a:lnTo>
                    <a:pt x="433" y="654"/>
                  </a:lnTo>
                  <a:lnTo>
                    <a:pt x="431" y="642"/>
                  </a:lnTo>
                  <a:lnTo>
                    <a:pt x="427" y="632"/>
                  </a:lnTo>
                  <a:lnTo>
                    <a:pt x="421" y="624"/>
                  </a:lnTo>
                  <a:lnTo>
                    <a:pt x="415" y="616"/>
                  </a:lnTo>
                  <a:lnTo>
                    <a:pt x="401" y="602"/>
                  </a:lnTo>
                  <a:lnTo>
                    <a:pt x="395" y="594"/>
                  </a:lnTo>
                  <a:lnTo>
                    <a:pt x="389" y="584"/>
                  </a:lnTo>
                  <a:lnTo>
                    <a:pt x="389" y="584"/>
                  </a:lnTo>
                  <a:lnTo>
                    <a:pt x="341" y="579"/>
                  </a:lnTo>
                  <a:lnTo>
                    <a:pt x="341" y="579"/>
                  </a:lnTo>
                  <a:lnTo>
                    <a:pt x="341" y="586"/>
                  </a:lnTo>
                  <a:lnTo>
                    <a:pt x="339" y="590"/>
                  </a:lnTo>
                  <a:lnTo>
                    <a:pt x="337" y="592"/>
                  </a:lnTo>
                  <a:lnTo>
                    <a:pt x="337" y="592"/>
                  </a:lnTo>
                  <a:lnTo>
                    <a:pt x="287" y="584"/>
                  </a:lnTo>
                  <a:lnTo>
                    <a:pt x="265" y="579"/>
                  </a:lnTo>
                  <a:lnTo>
                    <a:pt x="243" y="573"/>
                  </a:lnTo>
                  <a:lnTo>
                    <a:pt x="221" y="565"/>
                  </a:lnTo>
                  <a:lnTo>
                    <a:pt x="202" y="555"/>
                  </a:lnTo>
                  <a:lnTo>
                    <a:pt x="184" y="543"/>
                  </a:lnTo>
                  <a:lnTo>
                    <a:pt x="170" y="527"/>
                  </a:lnTo>
                  <a:lnTo>
                    <a:pt x="170" y="527"/>
                  </a:lnTo>
                  <a:lnTo>
                    <a:pt x="176" y="523"/>
                  </a:lnTo>
                  <a:lnTo>
                    <a:pt x="178" y="521"/>
                  </a:lnTo>
                  <a:lnTo>
                    <a:pt x="178" y="519"/>
                  </a:lnTo>
                  <a:lnTo>
                    <a:pt x="178" y="519"/>
                  </a:lnTo>
                  <a:lnTo>
                    <a:pt x="144" y="517"/>
                  </a:lnTo>
                  <a:lnTo>
                    <a:pt x="112" y="515"/>
                  </a:lnTo>
                  <a:lnTo>
                    <a:pt x="112" y="515"/>
                  </a:lnTo>
                  <a:lnTo>
                    <a:pt x="110" y="499"/>
                  </a:lnTo>
                  <a:lnTo>
                    <a:pt x="106" y="487"/>
                  </a:lnTo>
                  <a:lnTo>
                    <a:pt x="98" y="477"/>
                  </a:lnTo>
                  <a:lnTo>
                    <a:pt x="88" y="471"/>
                  </a:lnTo>
                  <a:lnTo>
                    <a:pt x="88" y="471"/>
                  </a:lnTo>
                  <a:lnTo>
                    <a:pt x="88" y="463"/>
                  </a:lnTo>
                  <a:lnTo>
                    <a:pt x="88" y="463"/>
                  </a:lnTo>
                  <a:lnTo>
                    <a:pt x="76" y="461"/>
                  </a:lnTo>
                  <a:lnTo>
                    <a:pt x="76" y="461"/>
                  </a:lnTo>
                  <a:lnTo>
                    <a:pt x="74" y="455"/>
                  </a:lnTo>
                  <a:lnTo>
                    <a:pt x="70" y="451"/>
                  </a:lnTo>
                  <a:lnTo>
                    <a:pt x="60" y="445"/>
                  </a:lnTo>
                  <a:lnTo>
                    <a:pt x="50" y="439"/>
                  </a:lnTo>
                  <a:lnTo>
                    <a:pt x="38" y="433"/>
                  </a:lnTo>
                  <a:lnTo>
                    <a:pt x="38" y="433"/>
                  </a:lnTo>
                  <a:lnTo>
                    <a:pt x="42" y="429"/>
                  </a:lnTo>
                  <a:lnTo>
                    <a:pt x="42" y="423"/>
                  </a:lnTo>
                  <a:lnTo>
                    <a:pt x="42" y="413"/>
                  </a:lnTo>
                  <a:lnTo>
                    <a:pt x="38" y="405"/>
                  </a:lnTo>
                  <a:lnTo>
                    <a:pt x="32" y="395"/>
                  </a:lnTo>
                  <a:lnTo>
                    <a:pt x="28" y="387"/>
                  </a:lnTo>
                  <a:lnTo>
                    <a:pt x="24" y="379"/>
                  </a:lnTo>
                  <a:lnTo>
                    <a:pt x="24" y="369"/>
                  </a:lnTo>
                  <a:lnTo>
                    <a:pt x="26" y="365"/>
                  </a:lnTo>
                  <a:lnTo>
                    <a:pt x="30" y="359"/>
                  </a:lnTo>
                  <a:lnTo>
                    <a:pt x="30" y="359"/>
                  </a:lnTo>
                  <a:lnTo>
                    <a:pt x="24" y="353"/>
                  </a:lnTo>
                  <a:lnTo>
                    <a:pt x="20" y="347"/>
                  </a:lnTo>
                  <a:lnTo>
                    <a:pt x="20" y="337"/>
                  </a:lnTo>
                  <a:lnTo>
                    <a:pt x="22" y="327"/>
                  </a:lnTo>
                  <a:lnTo>
                    <a:pt x="22" y="327"/>
                  </a:lnTo>
                  <a:lnTo>
                    <a:pt x="26" y="333"/>
                  </a:lnTo>
                  <a:lnTo>
                    <a:pt x="28" y="335"/>
                  </a:lnTo>
                  <a:lnTo>
                    <a:pt x="28" y="333"/>
                  </a:lnTo>
                  <a:lnTo>
                    <a:pt x="28" y="333"/>
                  </a:lnTo>
                  <a:lnTo>
                    <a:pt x="26" y="327"/>
                  </a:lnTo>
                  <a:lnTo>
                    <a:pt x="24" y="325"/>
                  </a:lnTo>
                  <a:lnTo>
                    <a:pt x="20" y="325"/>
                  </a:lnTo>
                  <a:lnTo>
                    <a:pt x="20" y="325"/>
                  </a:lnTo>
                  <a:lnTo>
                    <a:pt x="16" y="313"/>
                  </a:lnTo>
                  <a:lnTo>
                    <a:pt x="10" y="305"/>
                  </a:lnTo>
                  <a:lnTo>
                    <a:pt x="6" y="295"/>
                  </a:lnTo>
                  <a:lnTo>
                    <a:pt x="2" y="283"/>
                  </a:lnTo>
                  <a:lnTo>
                    <a:pt x="2" y="283"/>
                  </a:lnTo>
                  <a:lnTo>
                    <a:pt x="4" y="273"/>
                  </a:lnTo>
                  <a:lnTo>
                    <a:pt x="6" y="261"/>
                  </a:lnTo>
                  <a:lnTo>
                    <a:pt x="6" y="249"/>
                  </a:lnTo>
                  <a:lnTo>
                    <a:pt x="4" y="243"/>
                  </a:lnTo>
                  <a:lnTo>
                    <a:pt x="0" y="237"/>
                  </a:lnTo>
                  <a:lnTo>
                    <a:pt x="0" y="237"/>
                  </a:lnTo>
                  <a:lnTo>
                    <a:pt x="0" y="235"/>
                  </a:lnTo>
                  <a:lnTo>
                    <a:pt x="0" y="235"/>
                  </a:lnTo>
                  <a:lnTo>
                    <a:pt x="10" y="217"/>
                  </a:lnTo>
                  <a:lnTo>
                    <a:pt x="18" y="197"/>
                  </a:lnTo>
                  <a:lnTo>
                    <a:pt x="18" y="197"/>
                  </a:lnTo>
                  <a:lnTo>
                    <a:pt x="22" y="186"/>
                  </a:lnTo>
                  <a:lnTo>
                    <a:pt x="22" y="174"/>
                  </a:lnTo>
                  <a:lnTo>
                    <a:pt x="24" y="164"/>
                  </a:lnTo>
                  <a:lnTo>
                    <a:pt x="28" y="152"/>
                  </a:lnTo>
                  <a:lnTo>
                    <a:pt x="28" y="152"/>
                  </a:lnTo>
                  <a:lnTo>
                    <a:pt x="34" y="146"/>
                  </a:lnTo>
                  <a:lnTo>
                    <a:pt x="38" y="140"/>
                  </a:lnTo>
                  <a:lnTo>
                    <a:pt x="38" y="140"/>
                  </a:lnTo>
                  <a:lnTo>
                    <a:pt x="46" y="122"/>
                  </a:lnTo>
                  <a:lnTo>
                    <a:pt x="52" y="106"/>
                  </a:lnTo>
                  <a:lnTo>
                    <a:pt x="56" y="88"/>
                  </a:lnTo>
                  <a:lnTo>
                    <a:pt x="64" y="72"/>
                  </a:lnTo>
                  <a:lnTo>
                    <a:pt x="64" y="72"/>
                  </a:lnTo>
                  <a:lnTo>
                    <a:pt x="68" y="74"/>
                  </a:lnTo>
                  <a:lnTo>
                    <a:pt x="70" y="74"/>
                  </a:lnTo>
                  <a:lnTo>
                    <a:pt x="72" y="74"/>
                  </a:lnTo>
                  <a:lnTo>
                    <a:pt x="72" y="74"/>
                  </a:lnTo>
                  <a:lnTo>
                    <a:pt x="66" y="72"/>
                  </a:lnTo>
                  <a:lnTo>
                    <a:pt x="64" y="70"/>
                  </a:lnTo>
                  <a:lnTo>
                    <a:pt x="64" y="66"/>
                  </a:lnTo>
                  <a:lnTo>
                    <a:pt x="66" y="60"/>
                  </a:lnTo>
                  <a:lnTo>
                    <a:pt x="66" y="60"/>
                  </a:lnTo>
                  <a:lnTo>
                    <a:pt x="68" y="62"/>
                  </a:lnTo>
                  <a:lnTo>
                    <a:pt x="70" y="62"/>
                  </a:lnTo>
                  <a:lnTo>
                    <a:pt x="70" y="60"/>
                  </a:lnTo>
                  <a:lnTo>
                    <a:pt x="70" y="60"/>
                  </a:lnTo>
                  <a:lnTo>
                    <a:pt x="72" y="58"/>
                  </a:lnTo>
                  <a:lnTo>
                    <a:pt x="70" y="58"/>
                  </a:lnTo>
                  <a:lnTo>
                    <a:pt x="68" y="58"/>
                  </a:lnTo>
                  <a:lnTo>
                    <a:pt x="68" y="56"/>
                  </a:lnTo>
                  <a:lnTo>
                    <a:pt x="68" y="56"/>
                  </a:lnTo>
                  <a:lnTo>
                    <a:pt x="68" y="42"/>
                  </a:lnTo>
                  <a:lnTo>
                    <a:pt x="68" y="28"/>
                  </a:lnTo>
                  <a:lnTo>
                    <a:pt x="68" y="16"/>
                  </a:lnTo>
                  <a:lnTo>
                    <a:pt x="72" y="6"/>
                  </a:lnTo>
                  <a:lnTo>
                    <a:pt x="72" y="6"/>
                  </a:lnTo>
                  <a:lnTo>
                    <a:pt x="90" y="18"/>
                  </a:lnTo>
                  <a:lnTo>
                    <a:pt x="108" y="30"/>
                  </a:lnTo>
                  <a:lnTo>
                    <a:pt x="108" y="30"/>
                  </a:lnTo>
                  <a:lnTo>
                    <a:pt x="104" y="34"/>
                  </a:lnTo>
                  <a:lnTo>
                    <a:pt x="100" y="38"/>
                  </a:lnTo>
                  <a:lnTo>
                    <a:pt x="100" y="38"/>
                  </a:lnTo>
                  <a:lnTo>
                    <a:pt x="104" y="38"/>
                  </a:lnTo>
                  <a:lnTo>
                    <a:pt x="106" y="38"/>
                  </a:lnTo>
                  <a:lnTo>
                    <a:pt x="106" y="40"/>
                  </a:lnTo>
                  <a:lnTo>
                    <a:pt x="106" y="40"/>
                  </a:lnTo>
                  <a:lnTo>
                    <a:pt x="106" y="44"/>
                  </a:lnTo>
                  <a:lnTo>
                    <a:pt x="102" y="46"/>
                  </a:lnTo>
                  <a:lnTo>
                    <a:pt x="98" y="48"/>
                  </a:lnTo>
                  <a:lnTo>
                    <a:pt x="98" y="52"/>
                  </a:lnTo>
                  <a:lnTo>
                    <a:pt x="98" y="52"/>
                  </a:lnTo>
                  <a:lnTo>
                    <a:pt x="100" y="52"/>
                  </a:lnTo>
                  <a:lnTo>
                    <a:pt x="104" y="52"/>
                  </a:lnTo>
                  <a:lnTo>
                    <a:pt x="110" y="50"/>
                  </a:lnTo>
                  <a:lnTo>
                    <a:pt x="110" y="50"/>
                  </a:lnTo>
                  <a:lnTo>
                    <a:pt x="114" y="26"/>
                  </a:lnTo>
                  <a:lnTo>
                    <a:pt x="116" y="14"/>
                  </a:lnTo>
                  <a:lnTo>
                    <a:pt x="114" y="0"/>
                  </a:lnTo>
                  <a:lnTo>
                    <a:pt x="114" y="0"/>
                  </a:lnTo>
                  <a:lnTo>
                    <a:pt x="118" y="0"/>
                  </a:lnTo>
                  <a:lnTo>
                    <a:pt x="118" y="0"/>
                  </a:lnTo>
                  <a:lnTo>
                    <a:pt x="118" y="0"/>
                  </a:lnTo>
                  <a:lnTo>
                    <a:pt x="118" y="0"/>
                  </a:lnTo>
                  <a:lnTo>
                    <a:pt x="182" y="18"/>
                  </a:lnTo>
                  <a:lnTo>
                    <a:pt x="247" y="32"/>
                  </a:lnTo>
                  <a:lnTo>
                    <a:pt x="315" y="46"/>
                  </a:lnTo>
                  <a:lnTo>
                    <a:pt x="385" y="56"/>
                  </a:lnTo>
                  <a:lnTo>
                    <a:pt x="455" y="66"/>
                  </a:lnTo>
                  <a:lnTo>
                    <a:pt x="529" y="72"/>
                  </a:lnTo>
                  <a:lnTo>
                    <a:pt x="607" y="76"/>
                  </a:lnTo>
                  <a:lnTo>
                    <a:pt x="686" y="76"/>
                  </a:lnTo>
                  <a:lnTo>
                    <a:pt x="686" y="76"/>
                  </a:lnTo>
                  <a:lnTo>
                    <a:pt x="688" y="76"/>
                  </a:lnTo>
                  <a:lnTo>
                    <a:pt x="688" y="72"/>
                  </a:lnTo>
                  <a:lnTo>
                    <a:pt x="688" y="70"/>
                  </a:lnTo>
                  <a:lnTo>
                    <a:pt x="690" y="68"/>
                  </a:lnTo>
                  <a:lnTo>
                    <a:pt x="690" y="68"/>
                  </a:lnTo>
                  <a:lnTo>
                    <a:pt x="694" y="68"/>
                  </a:lnTo>
                  <a:lnTo>
                    <a:pt x="696" y="72"/>
                  </a:lnTo>
                  <a:lnTo>
                    <a:pt x="698" y="80"/>
                  </a:lnTo>
                  <a:lnTo>
                    <a:pt x="698" y="80"/>
                  </a:lnTo>
                  <a:lnTo>
                    <a:pt x="708" y="84"/>
                  </a:lnTo>
                  <a:lnTo>
                    <a:pt x="716" y="90"/>
                  </a:lnTo>
                  <a:lnTo>
                    <a:pt x="716" y="90"/>
                  </a:lnTo>
                  <a:lnTo>
                    <a:pt x="732" y="92"/>
                  </a:lnTo>
                  <a:lnTo>
                    <a:pt x="748" y="94"/>
                  </a:lnTo>
                  <a:lnTo>
                    <a:pt x="762" y="96"/>
                  </a:lnTo>
                  <a:lnTo>
                    <a:pt x="778" y="98"/>
                  </a:lnTo>
                  <a:lnTo>
                    <a:pt x="778" y="98"/>
                  </a:lnTo>
                  <a:lnTo>
                    <a:pt x="780" y="98"/>
                  </a:lnTo>
                  <a:lnTo>
                    <a:pt x="782" y="100"/>
                  </a:lnTo>
                  <a:lnTo>
                    <a:pt x="784" y="102"/>
                  </a:lnTo>
                  <a:lnTo>
                    <a:pt x="786" y="102"/>
                  </a:lnTo>
                  <a:lnTo>
                    <a:pt x="786" y="102"/>
                  </a:lnTo>
                  <a:lnTo>
                    <a:pt x="792" y="102"/>
                  </a:lnTo>
                  <a:lnTo>
                    <a:pt x="798" y="102"/>
                  </a:lnTo>
                  <a:lnTo>
                    <a:pt x="804" y="104"/>
                  </a:lnTo>
                  <a:lnTo>
                    <a:pt x="808" y="108"/>
                  </a:lnTo>
                  <a:lnTo>
                    <a:pt x="808" y="108"/>
                  </a:lnTo>
                  <a:lnTo>
                    <a:pt x="794" y="114"/>
                  </a:lnTo>
                  <a:lnTo>
                    <a:pt x="780" y="124"/>
                  </a:lnTo>
                  <a:lnTo>
                    <a:pt x="756" y="146"/>
                  </a:lnTo>
                  <a:lnTo>
                    <a:pt x="756" y="146"/>
                  </a:lnTo>
                  <a:lnTo>
                    <a:pt x="760" y="146"/>
                  </a:lnTo>
                  <a:lnTo>
                    <a:pt x="764" y="146"/>
                  </a:lnTo>
                  <a:lnTo>
                    <a:pt x="770" y="142"/>
                  </a:lnTo>
                  <a:lnTo>
                    <a:pt x="778" y="140"/>
                  </a:lnTo>
                  <a:lnTo>
                    <a:pt x="784" y="138"/>
                  </a:lnTo>
                  <a:lnTo>
                    <a:pt x="784" y="138"/>
                  </a:lnTo>
                  <a:lnTo>
                    <a:pt x="784" y="142"/>
                  </a:lnTo>
                  <a:lnTo>
                    <a:pt x="784" y="144"/>
                  </a:lnTo>
                  <a:lnTo>
                    <a:pt x="782" y="146"/>
                  </a:lnTo>
                  <a:lnTo>
                    <a:pt x="784" y="148"/>
                  </a:lnTo>
                  <a:lnTo>
                    <a:pt x="784" y="148"/>
                  </a:lnTo>
                  <a:lnTo>
                    <a:pt x="786" y="146"/>
                  </a:lnTo>
                  <a:lnTo>
                    <a:pt x="788" y="146"/>
                  </a:lnTo>
                  <a:lnTo>
                    <a:pt x="792" y="148"/>
                  </a:lnTo>
                  <a:lnTo>
                    <a:pt x="792" y="148"/>
                  </a:lnTo>
                  <a:lnTo>
                    <a:pt x="798" y="144"/>
                  </a:lnTo>
                  <a:lnTo>
                    <a:pt x="802" y="142"/>
                  </a:lnTo>
                  <a:lnTo>
                    <a:pt x="808" y="140"/>
                  </a:lnTo>
                  <a:lnTo>
                    <a:pt x="814" y="138"/>
                  </a:lnTo>
                  <a:lnTo>
                    <a:pt x="814" y="138"/>
                  </a:lnTo>
                  <a:lnTo>
                    <a:pt x="820" y="132"/>
                  </a:lnTo>
                  <a:lnTo>
                    <a:pt x="826" y="126"/>
                  </a:lnTo>
                  <a:lnTo>
                    <a:pt x="832" y="120"/>
                  </a:lnTo>
                  <a:lnTo>
                    <a:pt x="836" y="118"/>
                  </a:lnTo>
                  <a:lnTo>
                    <a:pt x="842" y="118"/>
                  </a:lnTo>
                  <a:lnTo>
                    <a:pt x="842" y="118"/>
                  </a:lnTo>
                  <a:lnTo>
                    <a:pt x="846" y="120"/>
                  </a:lnTo>
                  <a:lnTo>
                    <a:pt x="848" y="122"/>
                  </a:lnTo>
                  <a:lnTo>
                    <a:pt x="848" y="122"/>
                  </a:lnTo>
                  <a:lnTo>
                    <a:pt x="842" y="124"/>
                  </a:lnTo>
                  <a:lnTo>
                    <a:pt x="838" y="126"/>
                  </a:lnTo>
                  <a:lnTo>
                    <a:pt x="834" y="134"/>
                  </a:lnTo>
                  <a:lnTo>
                    <a:pt x="834" y="134"/>
                  </a:lnTo>
                  <a:lnTo>
                    <a:pt x="844" y="134"/>
                  </a:lnTo>
                  <a:lnTo>
                    <a:pt x="854" y="136"/>
                  </a:lnTo>
                  <a:lnTo>
                    <a:pt x="854" y="136"/>
                  </a:lnTo>
                  <a:lnTo>
                    <a:pt x="854" y="140"/>
                  </a:lnTo>
                  <a:lnTo>
                    <a:pt x="856" y="142"/>
                  </a:lnTo>
                  <a:lnTo>
                    <a:pt x="862" y="144"/>
                  </a:lnTo>
                  <a:lnTo>
                    <a:pt x="868" y="144"/>
                  </a:lnTo>
                  <a:lnTo>
                    <a:pt x="872" y="146"/>
                  </a:lnTo>
                  <a:lnTo>
                    <a:pt x="874" y="148"/>
                  </a:lnTo>
                  <a:lnTo>
                    <a:pt x="874" y="148"/>
                  </a:lnTo>
                  <a:lnTo>
                    <a:pt x="878" y="144"/>
                  </a:lnTo>
                  <a:lnTo>
                    <a:pt x="882" y="140"/>
                  </a:lnTo>
                  <a:lnTo>
                    <a:pt x="888" y="140"/>
                  </a:lnTo>
                  <a:lnTo>
                    <a:pt x="896" y="140"/>
                  </a:lnTo>
                  <a:lnTo>
                    <a:pt x="910" y="142"/>
                  </a:lnTo>
                  <a:lnTo>
                    <a:pt x="924" y="142"/>
                  </a:lnTo>
                  <a:lnTo>
                    <a:pt x="924" y="142"/>
                  </a:lnTo>
                  <a:lnTo>
                    <a:pt x="930" y="146"/>
                  </a:lnTo>
                  <a:lnTo>
                    <a:pt x="934" y="152"/>
                  </a:lnTo>
                  <a:lnTo>
                    <a:pt x="934" y="152"/>
                  </a:lnTo>
                  <a:lnTo>
                    <a:pt x="928" y="156"/>
                  </a:lnTo>
                  <a:lnTo>
                    <a:pt x="920" y="156"/>
                  </a:lnTo>
                  <a:lnTo>
                    <a:pt x="904" y="154"/>
                  </a:lnTo>
                  <a:lnTo>
                    <a:pt x="904" y="154"/>
                  </a:lnTo>
                  <a:lnTo>
                    <a:pt x="896" y="160"/>
                  </a:lnTo>
                  <a:lnTo>
                    <a:pt x="888" y="162"/>
                  </a:lnTo>
                  <a:lnTo>
                    <a:pt x="868" y="164"/>
                  </a:lnTo>
                  <a:lnTo>
                    <a:pt x="868" y="164"/>
                  </a:lnTo>
                  <a:lnTo>
                    <a:pt x="864" y="174"/>
                  </a:lnTo>
                  <a:lnTo>
                    <a:pt x="858" y="184"/>
                  </a:lnTo>
                  <a:lnTo>
                    <a:pt x="854" y="194"/>
                  </a:lnTo>
                  <a:lnTo>
                    <a:pt x="852" y="205"/>
                  </a:lnTo>
                  <a:lnTo>
                    <a:pt x="852" y="205"/>
                  </a:lnTo>
                  <a:lnTo>
                    <a:pt x="870" y="182"/>
                  </a:lnTo>
                  <a:lnTo>
                    <a:pt x="870" y="182"/>
                  </a:lnTo>
                  <a:lnTo>
                    <a:pt x="868" y="194"/>
                  </a:lnTo>
                  <a:lnTo>
                    <a:pt x="862" y="209"/>
                  </a:lnTo>
                  <a:lnTo>
                    <a:pt x="858" y="229"/>
                  </a:lnTo>
                  <a:lnTo>
                    <a:pt x="856" y="247"/>
                  </a:lnTo>
                  <a:lnTo>
                    <a:pt x="856" y="247"/>
                  </a:lnTo>
                  <a:lnTo>
                    <a:pt x="858" y="263"/>
                  </a:lnTo>
                  <a:lnTo>
                    <a:pt x="862" y="279"/>
                  </a:lnTo>
                  <a:lnTo>
                    <a:pt x="866" y="285"/>
                  </a:lnTo>
                  <a:lnTo>
                    <a:pt x="870" y="289"/>
                  </a:lnTo>
                  <a:lnTo>
                    <a:pt x="876" y="291"/>
                  </a:lnTo>
                  <a:lnTo>
                    <a:pt x="882" y="289"/>
                  </a:lnTo>
                  <a:lnTo>
                    <a:pt x="882" y="289"/>
                  </a:lnTo>
                  <a:lnTo>
                    <a:pt x="886" y="285"/>
                  </a:lnTo>
                  <a:lnTo>
                    <a:pt x="890" y="279"/>
                  </a:lnTo>
                  <a:lnTo>
                    <a:pt x="894" y="265"/>
                  </a:lnTo>
                  <a:lnTo>
                    <a:pt x="894" y="265"/>
                  </a:lnTo>
                  <a:lnTo>
                    <a:pt x="894" y="255"/>
                  </a:lnTo>
                  <a:lnTo>
                    <a:pt x="890" y="245"/>
                  </a:lnTo>
                  <a:lnTo>
                    <a:pt x="886" y="237"/>
                  </a:lnTo>
                  <a:lnTo>
                    <a:pt x="884" y="227"/>
                  </a:lnTo>
                  <a:lnTo>
                    <a:pt x="884" y="227"/>
                  </a:lnTo>
                  <a:lnTo>
                    <a:pt x="884" y="213"/>
                  </a:lnTo>
                  <a:lnTo>
                    <a:pt x="888" y="199"/>
                  </a:lnTo>
                  <a:lnTo>
                    <a:pt x="896" y="188"/>
                  </a:lnTo>
                  <a:lnTo>
                    <a:pt x="902" y="182"/>
                  </a:lnTo>
                  <a:lnTo>
                    <a:pt x="902" y="182"/>
                  </a:lnTo>
                  <a:lnTo>
                    <a:pt x="904" y="186"/>
                  </a:lnTo>
                  <a:lnTo>
                    <a:pt x="902" y="190"/>
                  </a:lnTo>
                  <a:lnTo>
                    <a:pt x="902" y="192"/>
                  </a:lnTo>
                  <a:lnTo>
                    <a:pt x="904" y="192"/>
                  </a:lnTo>
                  <a:lnTo>
                    <a:pt x="904" y="192"/>
                  </a:lnTo>
                  <a:lnTo>
                    <a:pt x="906" y="184"/>
                  </a:lnTo>
                  <a:lnTo>
                    <a:pt x="908" y="178"/>
                  </a:lnTo>
                  <a:lnTo>
                    <a:pt x="914" y="162"/>
                  </a:lnTo>
                  <a:lnTo>
                    <a:pt x="914" y="162"/>
                  </a:lnTo>
                  <a:lnTo>
                    <a:pt x="922" y="164"/>
                  </a:lnTo>
                  <a:lnTo>
                    <a:pt x="930" y="166"/>
                  </a:lnTo>
                  <a:lnTo>
                    <a:pt x="946" y="172"/>
                  </a:lnTo>
                  <a:lnTo>
                    <a:pt x="946" y="172"/>
                  </a:lnTo>
                  <a:lnTo>
                    <a:pt x="952" y="186"/>
                  </a:lnTo>
                  <a:lnTo>
                    <a:pt x="954" y="192"/>
                  </a:lnTo>
                  <a:lnTo>
                    <a:pt x="954" y="199"/>
                  </a:lnTo>
                  <a:lnTo>
                    <a:pt x="954" y="199"/>
                  </a:lnTo>
                  <a:lnTo>
                    <a:pt x="946" y="211"/>
                  </a:lnTo>
                  <a:lnTo>
                    <a:pt x="944" y="217"/>
                  </a:lnTo>
                  <a:lnTo>
                    <a:pt x="946" y="221"/>
                  </a:lnTo>
                  <a:lnTo>
                    <a:pt x="948" y="223"/>
                  </a:lnTo>
                  <a:lnTo>
                    <a:pt x="948" y="223"/>
                  </a:lnTo>
                  <a:lnTo>
                    <a:pt x="952" y="219"/>
                  </a:lnTo>
                  <a:lnTo>
                    <a:pt x="956" y="215"/>
                  </a:lnTo>
                  <a:lnTo>
                    <a:pt x="960" y="209"/>
                  </a:lnTo>
                  <a:lnTo>
                    <a:pt x="962" y="209"/>
                  </a:lnTo>
                  <a:lnTo>
                    <a:pt x="966" y="209"/>
                  </a:lnTo>
                  <a:lnTo>
                    <a:pt x="966" y="209"/>
                  </a:lnTo>
                  <a:lnTo>
                    <a:pt x="968" y="209"/>
                  </a:lnTo>
                  <a:lnTo>
                    <a:pt x="970" y="213"/>
                  </a:lnTo>
                  <a:lnTo>
                    <a:pt x="974" y="221"/>
                  </a:lnTo>
                  <a:lnTo>
                    <a:pt x="976" y="231"/>
                  </a:lnTo>
                  <a:lnTo>
                    <a:pt x="980" y="239"/>
                  </a:lnTo>
                  <a:lnTo>
                    <a:pt x="980" y="239"/>
                  </a:lnTo>
                  <a:lnTo>
                    <a:pt x="974" y="249"/>
                  </a:lnTo>
                  <a:lnTo>
                    <a:pt x="970" y="259"/>
                  </a:lnTo>
                  <a:lnTo>
                    <a:pt x="962" y="279"/>
                  </a:lnTo>
                  <a:lnTo>
                    <a:pt x="962" y="279"/>
                  </a:lnTo>
                  <a:lnTo>
                    <a:pt x="974" y="283"/>
                  </a:lnTo>
                  <a:lnTo>
                    <a:pt x="986" y="287"/>
                  </a:lnTo>
                  <a:lnTo>
                    <a:pt x="986" y="287"/>
                  </a:lnTo>
                  <a:lnTo>
                    <a:pt x="992" y="283"/>
                  </a:lnTo>
                  <a:lnTo>
                    <a:pt x="996" y="281"/>
                  </a:lnTo>
                  <a:lnTo>
                    <a:pt x="1000" y="281"/>
                  </a:lnTo>
                  <a:lnTo>
                    <a:pt x="1000" y="281"/>
                  </a:lnTo>
                  <a:lnTo>
                    <a:pt x="1008" y="275"/>
                  </a:lnTo>
                  <a:lnTo>
                    <a:pt x="1016" y="269"/>
                  </a:lnTo>
                  <a:lnTo>
                    <a:pt x="1032" y="259"/>
                  </a:lnTo>
                  <a:lnTo>
                    <a:pt x="1050" y="247"/>
                  </a:lnTo>
                  <a:lnTo>
                    <a:pt x="1056" y="241"/>
                  </a:lnTo>
                  <a:lnTo>
                    <a:pt x="1062" y="233"/>
                  </a:lnTo>
                  <a:lnTo>
                    <a:pt x="1062" y="233"/>
                  </a:lnTo>
                  <a:lnTo>
                    <a:pt x="1058" y="227"/>
                  </a:lnTo>
                  <a:lnTo>
                    <a:pt x="1056" y="225"/>
                  </a:lnTo>
                  <a:lnTo>
                    <a:pt x="1056" y="219"/>
                  </a:lnTo>
                  <a:lnTo>
                    <a:pt x="1056" y="219"/>
                  </a:lnTo>
                  <a:lnTo>
                    <a:pt x="1064" y="215"/>
                  </a:lnTo>
                  <a:lnTo>
                    <a:pt x="1072" y="213"/>
                  </a:lnTo>
                  <a:lnTo>
                    <a:pt x="1090" y="211"/>
                  </a:lnTo>
                  <a:lnTo>
                    <a:pt x="1099" y="211"/>
                  </a:lnTo>
                  <a:lnTo>
                    <a:pt x="1107" y="207"/>
                  </a:lnTo>
                  <a:lnTo>
                    <a:pt x="1113" y="203"/>
                  </a:lnTo>
                  <a:lnTo>
                    <a:pt x="1117" y="197"/>
                  </a:lnTo>
                  <a:lnTo>
                    <a:pt x="1117" y="197"/>
                  </a:lnTo>
                  <a:lnTo>
                    <a:pt x="1115" y="190"/>
                  </a:lnTo>
                  <a:lnTo>
                    <a:pt x="1111" y="184"/>
                  </a:lnTo>
                  <a:lnTo>
                    <a:pt x="1111" y="184"/>
                  </a:lnTo>
                  <a:lnTo>
                    <a:pt x="1119" y="176"/>
                  </a:lnTo>
                  <a:lnTo>
                    <a:pt x="1125" y="166"/>
                  </a:lnTo>
                  <a:lnTo>
                    <a:pt x="1133" y="156"/>
                  </a:lnTo>
                  <a:lnTo>
                    <a:pt x="1137" y="152"/>
                  </a:lnTo>
                  <a:lnTo>
                    <a:pt x="1143" y="150"/>
                  </a:lnTo>
                  <a:lnTo>
                    <a:pt x="1143" y="150"/>
                  </a:lnTo>
                  <a:lnTo>
                    <a:pt x="1159" y="144"/>
                  </a:lnTo>
                  <a:lnTo>
                    <a:pt x="1175" y="142"/>
                  </a:lnTo>
                  <a:lnTo>
                    <a:pt x="1193" y="138"/>
                  </a:lnTo>
                  <a:lnTo>
                    <a:pt x="1211" y="134"/>
                  </a:lnTo>
                  <a:lnTo>
                    <a:pt x="1211" y="134"/>
                  </a:lnTo>
                  <a:lnTo>
                    <a:pt x="1213" y="132"/>
                  </a:lnTo>
                  <a:lnTo>
                    <a:pt x="1211" y="130"/>
                  </a:lnTo>
                  <a:lnTo>
                    <a:pt x="1211" y="126"/>
                  </a:lnTo>
                  <a:lnTo>
                    <a:pt x="1213" y="124"/>
                  </a:lnTo>
                  <a:lnTo>
                    <a:pt x="1213" y="124"/>
                  </a:lnTo>
                  <a:lnTo>
                    <a:pt x="1217" y="122"/>
                  </a:lnTo>
                  <a:lnTo>
                    <a:pt x="1223" y="122"/>
                  </a:lnTo>
                  <a:lnTo>
                    <a:pt x="1223" y="122"/>
                  </a:lnTo>
                  <a:lnTo>
                    <a:pt x="1225" y="116"/>
                  </a:lnTo>
                  <a:lnTo>
                    <a:pt x="1225" y="110"/>
                  </a:lnTo>
                  <a:lnTo>
                    <a:pt x="1231" y="102"/>
                  </a:lnTo>
                  <a:lnTo>
                    <a:pt x="1231" y="102"/>
                  </a:lnTo>
                  <a:lnTo>
                    <a:pt x="1229" y="96"/>
                  </a:lnTo>
                  <a:lnTo>
                    <a:pt x="1229" y="88"/>
                  </a:lnTo>
                  <a:lnTo>
                    <a:pt x="1231" y="74"/>
                  </a:lnTo>
                  <a:lnTo>
                    <a:pt x="1243" y="50"/>
                  </a:lnTo>
                  <a:lnTo>
                    <a:pt x="1243" y="50"/>
                  </a:lnTo>
                  <a:lnTo>
                    <a:pt x="1245" y="50"/>
                  </a:lnTo>
                  <a:lnTo>
                    <a:pt x="1245" y="52"/>
                  </a:lnTo>
                  <a:lnTo>
                    <a:pt x="1245" y="54"/>
                  </a:lnTo>
                  <a:lnTo>
                    <a:pt x="1249" y="54"/>
                  </a:lnTo>
                  <a:lnTo>
                    <a:pt x="1249" y="54"/>
                  </a:lnTo>
                  <a:lnTo>
                    <a:pt x="1259" y="50"/>
                  </a:lnTo>
                  <a:lnTo>
                    <a:pt x="1263" y="48"/>
                  </a:lnTo>
                  <a:lnTo>
                    <a:pt x="1269" y="50"/>
                  </a:lnTo>
                  <a:lnTo>
                    <a:pt x="1269" y="50"/>
                  </a:lnTo>
                  <a:lnTo>
                    <a:pt x="1277" y="72"/>
                  </a:lnTo>
                  <a:lnTo>
                    <a:pt x="1287" y="92"/>
                  </a:lnTo>
                  <a:lnTo>
                    <a:pt x="1287" y="92"/>
                  </a:lnTo>
                  <a:lnTo>
                    <a:pt x="1291" y="94"/>
                  </a:lnTo>
                  <a:lnTo>
                    <a:pt x="1295" y="94"/>
                  </a:lnTo>
                  <a:lnTo>
                    <a:pt x="1301" y="100"/>
                  </a:lnTo>
                  <a:lnTo>
                    <a:pt x="1307" y="108"/>
                  </a:lnTo>
                  <a:lnTo>
                    <a:pt x="1311" y="112"/>
                  </a:lnTo>
                  <a:lnTo>
                    <a:pt x="1311" y="112"/>
                  </a:lnTo>
                  <a:lnTo>
                    <a:pt x="1311" y="114"/>
                  </a:lnTo>
                  <a:lnTo>
                    <a:pt x="1311" y="114"/>
                  </a:lnTo>
                  <a:close/>
                </a:path>
              </a:pathLst>
            </a:custGeom>
            <a:solidFill>
              <a:schemeClr val="accent2"/>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sp>
        <p:nvSpPr>
          <p:cNvPr id="42" name="TextBox 41" hidden="1">
            <a:extLst>
              <a:ext uri="{FF2B5EF4-FFF2-40B4-BE49-F238E27FC236}">
                <a16:creationId xmlns:a16="http://schemas.microsoft.com/office/drawing/2014/main" id="{AD2FC6C4-4762-425E-8EE1-46D7F2E0A893}"/>
              </a:ext>
            </a:extLst>
          </p:cNvPr>
          <p:cNvSpPr txBox="1"/>
          <p:nvPr/>
        </p:nvSpPr>
        <p:spPr>
          <a:xfrm>
            <a:off x="11537975" y="696528"/>
            <a:ext cx="654025"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DEBB</a:t>
            </a:r>
          </a:p>
        </p:txBody>
      </p:sp>
    </p:spTree>
    <p:extLst>
      <p:ext uri="{BB962C8B-B14F-4D97-AF65-F5344CB8AC3E}">
        <p14:creationId xmlns:p14="http://schemas.microsoft.com/office/powerpoint/2010/main" val="3076912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6FC591-44D0-4456-804E-FCECD1193787}"/>
              </a:ext>
            </a:extLst>
          </p:cNvPr>
          <p:cNvSpPr>
            <a:spLocks noGrp="1"/>
          </p:cNvSpPr>
          <p:nvPr>
            <p:ph type="sldNum" sz="quarter" idx="12"/>
          </p:nvPr>
        </p:nvSpPr>
        <p:spPr/>
        <p:txBody>
          <a:bodyPr/>
          <a:lstStyle/>
          <a:p>
            <a:fld id="{2D55A223-BDE3-4662-BD05-6BDBDD27824A}" type="slidenum">
              <a:rPr lang="en-US" smtClean="0">
                <a:solidFill>
                  <a:schemeClr val="bg1">
                    <a:lumMod val="85000"/>
                  </a:schemeClr>
                </a:solidFill>
              </a:rPr>
              <a:pPr/>
              <a:t>20</a:t>
            </a:fld>
            <a:endParaRPr lang="en-US" dirty="0">
              <a:solidFill>
                <a:schemeClr val="bg1">
                  <a:lumMod val="85000"/>
                </a:schemeClr>
              </a:solidFill>
            </a:endParaRPr>
          </a:p>
        </p:txBody>
      </p:sp>
      <p:sp>
        <p:nvSpPr>
          <p:cNvPr id="9" name="Text Placeholder 8">
            <a:extLst>
              <a:ext uri="{FF2B5EF4-FFF2-40B4-BE49-F238E27FC236}">
                <a16:creationId xmlns:a16="http://schemas.microsoft.com/office/drawing/2014/main" id="{B2B289A8-85BE-4722-A56D-958A75E633B7}"/>
              </a:ext>
            </a:extLst>
          </p:cNvPr>
          <p:cNvSpPr>
            <a:spLocks noGrp="1"/>
          </p:cNvSpPr>
          <p:nvPr>
            <p:ph type="body" sz="quarter" idx="13"/>
          </p:nvPr>
        </p:nvSpPr>
        <p:spPr/>
        <p:txBody>
          <a:bodyPr/>
          <a:lstStyle/>
          <a:p>
            <a:r>
              <a:rPr lang="en-US" dirty="0"/>
              <a:t>*Claim Statements/EOBs are not available 3 – 6 a.m.</a:t>
            </a:r>
          </a:p>
        </p:txBody>
      </p:sp>
      <p:sp>
        <p:nvSpPr>
          <p:cNvPr id="11" name="Content Placeholder 10">
            <a:extLst>
              <a:ext uri="{FF2B5EF4-FFF2-40B4-BE49-F238E27FC236}">
                <a16:creationId xmlns:a16="http://schemas.microsoft.com/office/drawing/2014/main" id="{63140A7B-AB07-4CC6-BBA3-9F938D2568DD}"/>
              </a:ext>
            </a:extLst>
          </p:cNvPr>
          <p:cNvSpPr>
            <a:spLocks noGrp="1"/>
          </p:cNvSpPr>
          <p:nvPr>
            <p:ph sz="quarter" idx="15"/>
          </p:nvPr>
        </p:nvSpPr>
        <p:spPr>
          <a:xfrm>
            <a:off x="457200" y="2110724"/>
            <a:ext cx="2914649" cy="4061475"/>
          </a:xfrm>
        </p:spPr>
        <p:txBody>
          <a:bodyPr/>
          <a:lstStyle/>
          <a:p>
            <a:r>
              <a:rPr lang="en-US" sz="2400" dirty="0"/>
              <a:t>Save time </a:t>
            </a:r>
            <a:br>
              <a:rPr lang="en-US" sz="2400" dirty="0"/>
            </a:br>
            <a:r>
              <a:rPr lang="en-US" sz="2400" dirty="0"/>
              <a:t>with self-service support tools </a:t>
            </a:r>
            <a:br>
              <a:rPr lang="en-US" sz="2400" dirty="0"/>
            </a:br>
            <a:r>
              <a:rPr lang="en-US" sz="2400" dirty="0"/>
              <a:t>and health and wellness resources available through </a:t>
            </a:r>
            <a:br>
              <a:rPr lang="en-US" sz="2400" dirty="0"/>
            </a:br>
            <a:r>
              <a:rPr lang="en-US" sz="2400" dirty="0"/>
              <a:t>a convenient and secure website</a:t>
            </a:r>
          </a:p>
        </p:txBody>
      </p:sp>
      <p:sp>
        <p:nvSpPr>
          <p:cNvPr id="8" name="Content Placeholder 7">
            <a:extLst>
              <a:ext uri="{FF2B5EF4-FFF2-40B4-BE49-F238E27FC236}">
                <a16:creationId xmlns:a16="http://schemas.microsoft.com/office/drawing/2014/main" id="{88CB7BAC-0483-4DAE-8493-FF2FC27CDE43}"/>
              </a:ext>
            </a:extLst>
          </p:cNvPr>
          <p:cNvSpPr>
            <a:spLocks noGrp="1"/>
          </p:cNvSpPr>
          <p:nvPr>
            <p:ph idx="1"/>
          </p:nvPr>
        </p:nvSpPr>
        <p:spPr>
          <a:xfrm>
            <a:off x="3989541" y="1424484"/>
            <a:ext cx="7930909" cy="4876800"/>
          </a:xfrm>
        </p:spPr>
        <p:txBody>
          <a:bodyPr/>
          <a:lstStyle/>
          <a:p>
            <a:pPr marL="0" lvl="1" indent="0" fontAlgn="base">
              <a:lnSpc>
                <a:spcPct val="150000"/>
              </a:lnSpc>
              <a:spcBef>
                <a:spcPts val="300"/>
              </a:spcBef>
              <a:spcAft>
                <a:spcPts val="400"/>
              </a:spcAft>
              <a:buClr>
                <a:srgbClr val="0070C0"/>
              </a:buClr>
              <a:buNone/>
            </a:pPr>
            <a:r>
              <a:rPr lang="en-US" sz="2000" b="1" dirty="0">
                <a:solidFill>
                  <a:srgbClr val="000000"/>
                </a:solidFill>
              </a:rPr>
              <a:t>Through BAM</a:t>
            </a:r>
            <a:r>
              <a:rPr lang="en-US" sz="1200" baseline="80000" dirty="0"/>
              <a:t>SM</a:t>
            </a:r>
            <a:r>
              <a:rPr lang="en-US" sz="2000" b="1" dirty="0">
                <a:solidFill>
                  <a:srgbClr val="000000"/>
                </a:solidFill>
              </a:rPr>
              <a:t>, you can:</a:t>
            </a:r>
          </a:p>
          <a:p>
            <a:pPr algn="l" fontAlgn="base">
              <a:buFont typeface="Arial" panose="020B0604020202020204" pitchFamily="34" charset="0"/>
              <a:buChar char="•"/>
            </a:pPr>
            <a:r>
              <a:rPr lang="en-US" b="0" i="0" u="none" strike="noStrike" dirty="0">
                <a:solidFill>
                  <a:srgbClr val="000000"/>
                </a:solidFill>
                <a:effectLst/>
              </a:rPr>
              <a:t>Once registered, view, print or download your member ID card</a:t>
            </a:r>
          </a:p>
          <a:p>
            <a:pPr algn="l" fontAlgn="base">
              <a:buFont typeface="Arial" panose="020B0604020202020204" pitchFamily="34" charset="0"/>
              <a:buChar char="•"/>
            </a:pPr>
            <a:r>
              <a:rPr lang="en-US" b="0" i="0" u="none" strike="noStrike" dirty="0">
                <a:effectLst/>
              </a:rPr>
              <a:t>View claims status and history</a:t>
            </a:r>
          </a:p>
          <a:p>
            <a:pPr algn="l" fontAlgn="base">
              <a:buFont typeface="Arial" panose="020B0604020202020204" pitchFamily="34" charset="0"/>
              <a:buChar char="•"/>
            </a:pPr>
            <a:r>
              <a:rPr lang="en-US" b="0" i="0" u="none" strike="noStrike" dirty="0">
                <a:effectLst/>
              </a:rPr>
              <a:t>See health care benefit information</a:t>
            </a:r>
          </a:p>
          <a:p>
            <a:pPr algn="l" fontAlgn="base">
              <a:buFont typeface="Arial" panose="020B0604020202020204" pitchFamily="34" charset="0"/>
              <a:buChar char="•"/>
            </a:pPr>
            <a:r>
              <a:rPr lang="en-US" b="0" i="0" u="none" strike="noStrike" dirty="0">
                <a:effectLst/>
              </a:rPr>
              <a:t>Find a doctor or pharmacy near you</a:t>
            </a:r>
          </a:p>
          <a:p>
            <a:pPr algn="l" fontAlgn="base">
              <a:buFont typeface="Arial" panose="020B0604020202020204" pitchFamily="34" charset="0"/>
              <a:buChar char="•"/>
            </a:pPr>
            <a:r>
              <a:rPr lang="en-US" b="0" i="0" u="none" strike="noStrike" dirty="0">
                <a:solidFill>
                  <a:srgbClr val="000000"/>
                </a:solidFill>
                <a:effectLst/>
              </a:rPr>
              <a:t>Update your communication preferences to go paperless</a:t>
            </a:r>
          </a:p>
          <a:p>
            <a:pPr algn="l" fontAlgn="base">
              <a:buFont typeface="Arial" panose="020B0604020202020204" pitchFamily="34" charset="0"/>
              <a:buChar char="•"/>
            </a:pPr>
            <a:r>
              <a:rPr lang="en-US" sz="2000" dirty="0">
                <a:solidFill>
                  <a:srgbClr val="000000"/>
                </a:solidFill>
              </a:rPr>
              <a:t>Log in and perform protected transactions </a:t>
            </a:r>
            <a:br>
              <a:rPr lang="en-US" sz="2000" dirty="0">
                <a:solidFill>
                  <a:srgbClr val="000000"/>
                </a:solidFill>
              </a:rPr>
            </a:br>
            <a:r>
              <a:rPr lang="en-US" sz="2000" b="1" dirty="0">
                <a:solidFill>
                  <a:srgbClr val="006DBB"/>
                </a:solidFill>
              </a:rPr>
              <a:t>24 hours a day, 7 days a week</a:t>
            </a:r>
            <a:r>
              <a:rPr lang="en-US" sz="2000" b="1" baseline="30000" dirty="0">
                <a:solidFill>
                  <a:srgbClr val="006DBB"/>
                </a:solidFill>
              </a:rPr>
              <a:t>*</a:t>
            </a:r>
          </a:p>
        </p:txBody>
      </p:sp>
      <p:sp>
        <p:nvSpPr>
          <p:cNvPr id="7" name="Title 6">
            <a:extLst>
              <a:ext uri="{FF2B5EF4-FFF2-40B4-BE49-F238E27FC236}">
                <a16:creationId xmlns:a16="http://schemas.microsoft.com/office/drawing/2014/main" id="{123F1922-3A43-4E62-A84C-C24B5B71BB78}"/>
              </a:ext>
            </a:extLst>
          </p:cNvPr>
          <p:cNvSpPr>
            <a:spLocks noGrp="1"/>
          </p:cNvSpPr>
          <p:nvPr>
            <p:ph type="title"/>
          </p:nvPr>
        </p:nvSpPr>
        <p:spPr/>
        <p:txBody>
          <a:bodyPr/>
          <a:lstStyle/>
          <a:p>
            <a:r>
              <a:rPr lang="en-US" dirty="0"/>
              <a:t>Blue Access for Members</a:t>
            </a:r>
            <a:r>
              <a:rPr lang="en-US" sz="1500" baseline="80000" dirty="0"/>
              <a:t>SM</a:t>
            </a:r>
            <a:endParaRPr lang="en-US" baseline="80000" dirty="0">
              <a:solidFill>
                <a:srgbClr val="FF0000"/>
              </a:solidFill>
            </a:endParaRPr>
          </a:p>
        </p:txBody>
      </p:sp>
      <p:grpSp>
        <p:nvGrpSpPr>
          <p:cNvPr id="4" name="Group 3">
            <a:extLst>
              <a:ext uri="{FF2B5EF4-FFF2-40B4-BE49-F238E27FC236}">
                <a16:creationId xmlns:a16="http://schemas.microsoft.com/office/drawing/2014/main" id="{F0F61B60-911D-421B-8204-4F5A0644FC86}"/>
              </a:ext>
            </a:extLst>
          </p:cNvPr>
          <p:cNvGrpSpPr/>
          <p:nvPr/>
        </p:nvGrpSpPr>
        <p:grpSpPr>
          <a:xfrm>
            <a:off x="457200" y="1295400"/>
            <a:ext cx="1072798" cy="704470"/>
            <a:chOff x="457200" y="1295400"/>
            <a:chExt cx="1072798" cy="704470"/>
          </a:xfrm>
        </p:grpSpPr>
        <p:sp>
          <p:nvSpPr>
            <p:cNvPr id="3" name="Rectangle 2">
              <a:extLst>
                <a:ext uri="{FF2B5EF4-FFF2-40B4-BE49-F238E27FC236}">
                  <a16:creationId xmlns:a16="http://schemas.microsoft.com/office/drawing/2014/main" id="{4897F56B-AF01-4C68-802F-FE4AD0AF50DE}"/>
                </a:ext>
              </a:extLst>
            </p:cNvPr>
            <p:cNvSpPr/>
            <p:nvPr/>
          </p:nvSpPr>
          <p:spPr>
            <a:xfrm>
              <a:off x="469491" y="1918419"/>
              <a:ext cx="1039762" cy="744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nvGrpSpPr>
            <p:cNvPr id="19" name="Group 18">
              <a:extLst>
                <a:ext uri="{FF2B5EF4-FFF2-40B4-BE49-F238E27FC236}">
                  <a16:creationId xmlns:a16="http://schemas.microsoft.com/office/drawing/2014/main" id="{D7872361-3CD8-467E-8B9C-1CFDA534B034}"/>
                </a:ext>
              </a:extLst>
            </p:cNvPr>
            <p:cNvGrpSpPr/>
            <p:nvPr/>
          </p:nvGrpSpPr>
          <p:grpSpPr>
            <a:xfrm>
              <a:off x="457200" y="1295400"/>
              <a:ext cx="1072798" cy="704470"/>
              <a:chOff x="1229773" y="1295400"/>
              <a:chExt cx="1072798" cy="704470"/>
            </a:xfrm>
          </p:grpSpPr>
          <p:grpSp>
            <p:nvGrpSpPr>
              <p:cNvPr id="12" name="Group 11">
                <a:extLst>
                  <a:ext uri="{FF2B5EF4-FFF2-40B4-BE49-F238E27FC236}">
                    <a16:creationId xmlns:a16="http://schemas.microsoft.com/office/drawing/2014/main" id="{E4D3A95B-499D-4E9C-9BEF-5BE62A7BD44A}"/>
                  </a:ext>
                </a:extLst>
              </p:cNvPr>
              <p:cNvGrpSpPr/>
              <p:nvPr/>
            </p:nvGrpSpPr>
            <p:grpSpPr>
              <a:xfrm>
                <a:off x="1229773" y="1295400"/>
                <a:ext cx="1072798" cy="704470"/>
                <a:chOff x="8343735" y="4478020"/>
                <a:chExt cx="1072798" cy="704470"/>
              </a:xfrm>
            </p:grpSpPr>
            <p:sp>
              <p:nvSpPr>
                <p:cNvPr id="13" name="Rectangle 6663">
                  <a:extLst>
                    <a:ext uri="{FF2B5EF4-FFF2-40B4-BE49-F238E27FC236}">
                      <a16:creationId xmlns:a16="http://schemas.microsoft.com/office/drawing/2014/main" id="{A93C43F2-A37B-47C0-BCD9-2160D20D25C0}"/>
                    </a:ext>
                  </a:extLst>
                </p:cNvPr>
                <p:cNvSpPr>
                  <a:spLocks noChangeArrowheads="1"/>
                </p:cNvSpPr>
                <p:nvPr/>
              </p:nvSpPr>
              <p:spPr bwMode="auto">
                <a:xfrm>
                  <a:off x="8433135" y="4503052"/>
                  <a:ext cx="893998" cy="582887"/>
                </a:xfrm>
                <a:prstGeom prst="rect">
                  <a:avLst/>
                </a:prstGeom>
                <a:solidFill>
                  <a:srgbClr val="1FBF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737">
                  <a:extLst>
                    <a:ext uri="{FF2B5EF4-FFF2-40B4-BE49-F238E27FC236}">
                      <a16:creationId xmlns:a16="http://schemas.microsoft.com/office/drawing/2014/main" id="{98F8869F-E0A0-4EC0-88EC-D3CC4C74F0B2}"/>
                    </a:ext>
                  </a:extLst>
                </p:cNvPr>
                <p:cNvSpPr>
                  <a:spLocks noEditPoints="1"/>
                </p:cNvSpPr>
                <p:nvPr/>
              </p:nvSpPr>
              <p:spPr bwMode="auto">
                <a:xfrm>
                  <a:off x="8343735" y="4478020"/>
                  <a:ext cx="1072798" cy="704470"/>
                </a:xfrm>
                <a:custGeom>
                  <a:avLst/>
                  <a:gdLst>
                    <a:gd name="T0" fmla="*/ 281 w 300"/>
                    <a:gd name="T1" fmla="*/ 170 h 197"/>
                    <a:gd name="T2" fmla="*/ 281 w 300"/>
                    <a:gd name="T3" fmla="*/ 0 h 197"/>
                    <a:gd name="T4" fmla="*/ 19 w 300"/>
                    <a:gd name="T5" fmla="*/ 0 h 197"/>
                    <a:gd name="T6" fmla="*/ 19 w 300"/>
                    <a:gd name="T7" fmla="*/ 170 h 197"/>
                    <a:gd name="T8" fmla="*/ 0 w 300"/>
                    <a:gd name="T9" fmla="*/ 170 h 197"/>
                    <a:gd name="T10" fmla="*/ 0 w 300"/>
                    <a:gd name="T11" fmla="*/ 197 h 197"/>
                    <a:gd name="T12" fmla="*/ 300 w 300"/>
                    <a:gd name="T13" fmla="*/ 197 h 197"/>
                    <a:gd name="T14" fmla="*/ 300 w 300"/>
                    <a:gd name="T15" fmla="*/ 170 h 197"/>
                    <a:gd name="T16" fmla="*/ 281 w 300"/>
                    <a:gd name="T17" fmla="*/ 170 h 197"/>
                    <a:gd name="T18" fmla="*/ 25 w 300"/>
                    <a:gd name="T19" fmla="*/ 7 h 197"/>
                    <a:gd name="T20" fmla="*/ 275 w 300"/>
                    <a:gd name="T21" fmla="*/ 7 h 197"/>
                    <a:gd name="T22" fmla="*/ 275 w 300"/>
                    <a:gd name="T23" fmla="*/ 170 h 197"/>
                    <a:gd name="T24" fmla="*/ 25 w 300"/>
                    <a:gd name="T25" fmla="*/ 170 h 197"/>
                    <a:gd name="T26" fmla="*/ 25 w 300"/>
                    <a:gd name="T27" fmla="*/ 7 h 197"/>
                    <a:gd name="T28" fmla="*/ 293 w 300"/>
                    <a:gd name="T29" fmla="*/ 191 h 197"/>
                    <a:gd name="T30" fmla="*/ 6 w 300"/>
                    <a:gd name="T31" fmla="*/ 191 h 197"/>
                    <a:gd name="T32" fmla="*/ 6 w 300"/>
                    <a:gd name="T33" fmla="*/ 176 h 197"/>
                    <a:gd name="T34" fmla="*/ 293 w 300"/>
                    <a:gd name="T35" fmla="*/ 176 h 197"/>
                    <a:gd name="T36" fmla="*/ 293 w 300"/>
                    <a:gd name="T37" fmla="*/ 1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97">
                      <a:moveTo>
                        <a:pt x="281" y="170"/>
                      </a:moveTo>
                      <a:lnTo>
                        <a:pt x="281" y="0"/>
                      </a:lnTo>
                      <a:lnTo>
                        <a:pt x="19" y="0"/>
                      </a:lnTo>
                      <a:lnTo>
                        <a:pt x="19" y="170"/>
                      </a:lnTo>
                      <a:lnTo>
                        <a:pt x="0" y="170"/>
                      </a:lnTo>
                      <a:lnTo>
                        <a:pt x="0" y="197"/>
                      </a:lnTo>
                      <a:lnTo>
                        <a:pt x="300" y="197"/>
                      </a:lnTo>
                      <a:lnTo>
                        <a:pt x="300" y="170"/>
                      </a:lnTo>
                      <a:lnTo>
                        <a:pt x="281" y="170"/>
                      </a:lnTo>
                      <a:close/>
                      <a:moveTo>
                        <a:pt x="25" y="7"/>
                      </a:moveTo>
                      <a:lnTo>
                        <a:pt x="275" y="7"/>
                      </a:lnTo>
                      <a:lnTo>
                        <a:pt x="275" y="170"/>
                      </a:lnTo>
                      <a:lnTo>
                        <a:pt x="25" y="170"/>
                      </a:lnTo>
                      <a:lnTo>
                        <a:pt x="25" y="7"/>
                      </a:lnTo>
                      <a:close/>
                      <a:moveTo>
                        <a:pt x="293" y="191"/>
                      </a:moveTo>
                      <a:lnTo>
                        <a:pt x="6" y="191"/>
                      </a:lnTo>
                      <a:lnTo>
                        <a:pt x="6" y="176"/>
                      </a:lnTo>
                      <a:lnTo>
                        <a:pt x="293" y="176"/>
                      </a:lnTo>
                      <a:lnTo>
                        <a:pt x="293"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6738">
                  <a:extLst>
                    <a:ext uri="{FF2B5EF4-FFF2-40B4-BE49-F238E27FC236}">
                      <a16:creationId xmlns:a16="http://schemas.microsoft.com/office/drawing/2014/main" id="{C2749DF9-20DE-4ADB-A4F7-2C1665CEDF32}"/>
                    </a:ext>
                  </a:extLst>
                </p:cNvPr>
                <p:cNvSpPr>
                  <a:spLocks noChangeArrowheads="1"/>
                </p:cNvSpPr>
                <p:nvPr/>
              </p:nvSpPr>
              <p:spPr bwMode="auto">
                <a:xfrm>
                  <a:off x="8722790" y="5125274"/>
                  <a:ext cx="314687" cy="14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Freeform 126">
                <a:extLst>
                  <a:ext uri="{FF2B5EF4-FFF2-40B4-BE49-F238E27FC236}">
                    <a16:creationId xmlns:a16="http://schemas.microsoft.com/office/drawing/2014/main" id="{E62DB649-D074-460A-AC05-BB8D8069E6B7}"/>
                  </a:ext>
                </a:extLst>
              </p:cNvPr>
              <p:cNvSpPr>
                <a:spLocks noEditPoints="1"/>
              </p:cNvSpPr>
              <p:nvPr/>
            </p:nvSpPr>
            <p:spPr bwMode="auto">
              <a:xfrm>
                <a:off x="1619723" y="1392834"/>
                <a:ext cx="293044" cy="414731"/>
              </a:xfrm>
              <a:custGeom>
                <a:avLst/>
                <a:gdLst>
                  <a:gd name="T0" fmla="*/ 153 w 177"/>
                  <a:gd name="T1" fmla="*/ 102 h 249"/>
                  <a:gd name="T2" fmla="*/ 153 w 177"/>
                  <a:gd name="T3" fmla="*/ 57 h 249"/>
                  <a:gd name="T4" fmla="*/ 88 w 177"/>
                  <a:gd name="T5" fmla="*/ 0 h 249"/>
                  <a:gd name="T6" fmla="*/ 24 w 177"/>
                  <a:gd name="T7" fmla="*/ 57 h 249"/>
                  <a:gd name="T8" fmla="*/ 24 w 177"/>
                  <a:gd name="T9" fmla="*/ 102 h 249"/>
                  <a:gd name="T10" fmla="*/ 0 w 177"/>
                  <a:gd name="T11" fmla="*/ 102 h 249"/>
                  <a:gd name="T12" fmla="*/ 0 w 177"/>
                  <a:gd name="T13" fmla="*/ 249 h 249"/>
                  <a:gd name="T14" fmla="*/ 177 w 177"/>
                  <a:gd name="T15" fmla="*/ 249 h 249"/>
                  <a:gd name="T16" fmla="*/ 177 w 177"/>
                  <a:gd name="T17" fmla="*/ 102 h 249"/>
                  <a:gd name="T18" fmla="*/ 153 w 177"/>
                  <a:gd name="T19" fmla="*/ 102 h 249"/>
                  <a:gd name="T20" fmla="*/ 97 w 177"/>
                  <a:gd name="T21" fmla="*/ 179 h 249"/>
                  <a:gd name="T22" fmla="*/ 97 w 177"/>
                  <a:gd name="T23" fmla="*/ 204 h 249"/>
                  <a:gd name="T24" fmla="*/ 80 w 177"/>
                  <a:gd name="T25" fmla="*/ 204 h 249"/>
                  <a:gd name="T26" fmla="*/ 80 w 177"/>
                  <a:gd name="T27" fmla="*/ 179 h 249"/>
                  <a:gd name="T28" fmla="*/ 71 w 177"/>
                  <a:gd name="T29" fmla="*/ 165 h 249"/>
                  <a:gd name="T30" fmla="*/ 88 w 177"/>
                  <a:gd name="T31" fmla="*/ 148 h 249"/>
                  <a:gd name="T32" fmla="*/ 106 w 177"/>
                  <a:gd name="T33" fmla="*/ 165 h 249"/>
                  <a:gd name="T34" fmla="*/ 97 w 177"/>
                  <a:gd name="T35" fmla="*/ 179 h 249"/>
                  <a:gd name="T36" fmla="*/ 132 w 177"/>
                  <a:gd name="T37" fmla="*/ 101 h 249"/>
                  <a:gd name="T38" fmla="*/ 45 w 177"/>
                  <a:gd name="T39" fmla="*/ 101 h 249"/>
                  <a:gd name="T40" fmla="*/ 45 w 177"/>
                  <a:gd name="T41" fmla="*/ 58 h 249"/>
                  <a:gd name="T42" fmla="*/ 88 w 177"/>
                  <a:gd name="T43" fmla="*/ 20 h 249"/>
                  <a:gd name="T44" fmla="*/ 132 w 177"/>
                  <a:gd name="T45" fmla="*/ 58 h 249"/>
                  <a:gd name="T46" fmla="*/ 132 w 177"/>
                  <a:gd name="T47" fmla="*/ 10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7" h="249">
                    <a:moveTo>
                      <a:pt x="153" y="102"/>
                    </a:moveTo>
                    <a:cubicBezTo>
                      <a:pt x="153" y="57"/>
                      <a:pt x="153" y="57"/>
                      <a:pt x="153" y="57"/>
                    </a:cubicBezTo>
                    <a:cubicBezTo>
                      <a:pt x="152" y="37"/>
                      <a:pt x="137" y="0"/>
                      <a:pt x="88" y="0"/>
                    </a:cubicBezTo>
                    <a:cubicBezTo>
                      <a:pt x="40" y="0"/>
                      <a:pt x="25" y="37"/>
                      <a:pt x="24" y="57"/>
                    </a:cubicBezTo>
                    <a:cubicBezTo>
                      <a:pt x="24" y="102"/>
                      <a:pt x="24" y="102"/>
                      <a:pt x="24" y="102"/>
                    </a:cubicBezTo>
                    <a:cubicBezTo>
                      <a:pt x="0" y="102"/>
                      <a:pt x="0" y="102"/>
                      <a:pt x="0" y="102"/>
                    </a:cubicBezTo>
                    <a:cubicBezTo>
                      <a:pt x="0" y="249"/>
                      <a:pt x="0" y="249"/>
                      <a:pt x="0" y="249"/>
                    </a:cubicBezTo>
                    <a:cubicBezTo>
                      <a:pt x="177" y="249"/>
                      <a:pt x="177" y="249"/>
                      <a:pt x="177" y="249"/>
                    </a:cubicBezTo>
                    <a:cubicBezTo>
                      <a:pt x="177" y="102"/>
                      <a:pt x="177" y="102"/>
                      <a:pt x="177" y="102"/>
                    </a:cubicBezTo>
                    <a:lnTo>
                      <a:pt x="153" y="102"/>
                    </a:lnTo>
                    <a:close/>
                    <a:moveTo>
                      <a:pt x="97" y="179"/>
                    </a:moveTo>
                    <a:cubicBezTo>
                      <a:pt x="97" y="204"/>
                      <a:pt x="97" y="204"/>
                      <a:pt x="97" y="204"/>
                    </a:cubicBezTo>
                    <a:cubicBezTo>
                      <a:pt x="80" y="204"/>
                      <a:pt x="80" y="204"/>
                      <a:pt x="80" y="204"/>
                    </a:cubicBezTo>
                    <a:cubicBezTo>
                      <a:pt x="80" y="179"/>
                      <a:pt x="80" y="179"/>
                      <a:pt x="80" y="179"/>
                    </a:cubicBezTo>
                    <a:cubicBezTo>
                      <a:pt x="75" y="176"/>
                      <a:pt x="71" y="171"/>
                      <a:pt x="71" y="165"/>
                    </a:cubicBezTo>
                    <a:cubicBezTo>
                      <a:pt x="71" y="155"/>
                      <a:pt x="79" y="148"/>
                      <a:pt x="88" y="148"/>
                    </a:cubicBezTo>
                    <a:cubicBezTo>
                      <a:pt x="98" y="148"/>
                      <a:pt x="106" y="155"/>
                      <a:pt x="106" y="165"/>
                    </a:cubicBezTo>
                    <a:cubicBezTo>
                      <a:pt x="106" y="171"/>
                      <a:pt x="102" y="176"/>
                      <a:pt x="97" y="179"/>
                    </a:cubicBezTo>
                    <a:close/>
                    <a:moveTo>
                      <a:pt x="132" y="101"/>
                    </a:moveTo>
                    <a:cubicBezTo>
                      <a:pt x="45" y="101"/>
                      <a:pt x="45" y="101"/>
                      <a:pt x="45" y="101"/>
                    </a:cubicBezTo>
                    <a:cubicBezTo>
                      <a:pt x="45" y="58"/>
                      <a:pt x="45" y="58"/>
                      <a:pt x="45" y="58"/>
                    </a:cubicBezTo>
                    <a:cubicBezTo>
                      <a:pt x="45" y="55"/>
                      <a:pt x="48" y="20"/>
                      <a:pt x="88" y="20"/>
                    </a:cubicBezTo>
                    <a:cubicBezTo>
                      <a:pt x="129" y="20"/>
                      <a:pt x="132" y="54"/>
                      <a:pt x="132" y="58"/>
                    </a:cubicBezTo>
                    <a:lnTo>
                      <a:pt x="132" y="1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17" name="TextBox 16" hidden="1">
            <a:extLst>
              <a:ext uri="{FF2B5EF4-FFF2-40B4-BE49-F238E27FC236}">
                <a16:creationId xmlns:a16="http://schemas.microsoft.com/office/drawing/2014/main" id="{ADD0A410-1E25-4C2B-82C4-29E39DD8BC5D}"/>
              </a:ext>
            </a:extLst>
          </p:cNvPr>
          <p:cNvSpPr txBox="1"/>
          <p:nvPr/>
        </p:nvSpPr>
        <p:spPr>
          <a:xfrm>
            <a:off x="11307142" y="696528"/>
            <a:ext cx="872034" cy="553998"/>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SERINA</a:t>
            </a:r>
            <a:br>
              <a:rPr lang="en-US" sz="1800" dirty="0">
                <a:solidFill>
                  <a:srgbClr val="FF0066"/>
                </a:solidFill>
              </a:rPr>
            </a:br>
            <a:r>
              <a:rPr lang="en-US" sz="1800" dirty="0">
                <a:solidFill>
                  <a:srgbClr val="FF0066"/>
                </a:solidFill>
              </a:rPr>
              <a:t>CHRIS</a:t>
            </a:r>
          </a:p>
        </p:txBody>
      </p:sp>
    </p:spTree>
    <p:extLst>
      <p:ext uri="{BB962C8B-B14F-4D97-AF65-F5344CB8AC3E}">
        <p14:creationId xmlns:p14="http://schemas.microsoft.com/office/powerpoint/2010/main" val="3999668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1F189F65-B0FF-46E3-83D2-72A2244284C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7425E362-02BE-4E68-829E-D1CF4850F6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0" name="Title 9">
            <a:extLst>
              <a:ext uri="{FF2B5EF4-FFF2-40B4-BE49-F238E27FC236}">
                <a16:creationId xmlns:a16="http://schemas.microsoft.com/office/drawing/2014/main" id="{CAF3C1CA-DFC4-4CB3-8312-B875D6259A7F}"/>
              </a:ext>
            </a:extLst>
          </p:cNvPr>
          <p:cNvSpPr>
            <a:spLocks noGrp="1"/>
          </p:cNvSpPr>
          <p:nvPr>
            <p:ph type="title"/>
          </p:nvPr>
        </p:nvSpPr>
        <p:spPr/>
        <p:txBody>
          <a:bodyPr/>
          <a:lstStyle/>
          <a:p>
            <a:pPr>
              <a:lnSpc>
                <a:spcPct val="86000"/>
              </a:lnSpc>
            </a:pPr>
            <a:r>
              <a:rPr lang="en-US" dirty="0">
                <a:solidFill>
                  <a:schemeClr val="bg1"/>
                </a:solidFill>
                <a:latin typeface="Arial Black" panose="020B0A04020102020204" pitchFamily="34" charset="0"/>
              </a:rPr>
              <a:t>MOBILE APP</a:t>
            </a:r>
          </a:p>
        </p:txBody>
      </p:sp>
      <p:sp>
        <p:nvSpPr>
          <p:cNvPr id="3" name="Content Placeholder 2">
            <a:extLst>
              <a:ext uri="{FF2B5EF4-FFF2-40B4-BE49-F238E27FC236}">
                <a16:creationId xmlns:a16="http://schemas.microsoft.com/office/drawing/2014/main" id="{CA8441A8-E3C8-46C3-A86F-233D6DE17B3A}"/>
              </a:ext>
            </a:extLst>
          </p:cNvPr>
          <p:cNvSpPr>
            <a:spLocks noGrp="1"/>
          </p:cNvSpPr>
          <p:nvPr>
            <p:ph idx="1"/>
          </p:nvPr>
        </p:nvSpPr>
        <p:spPr/>
        <p:txBody>
          <a:bodyPr/>
          <a:lstStyle/>
          <a:p>
            <a:pPr marL="0" indent="0">
              <a:buNone/>
            </a:pPr>
            <a:r>
              <a:rPr lang="en-US" dirty="0">
                <a:solidFill>
                  <a:schemeClr val="bg1"/>
                </a:solidFill>
              </a:rPr>
              <a:t>With the BCBSNM App,</a:t>
            </a:r>
            <a:br>
              <a:rPr lang="en-US" dirty="0">
                <a:solidFill>
                  <a:schemeClr val="bg1"/>
                </a:solidFill>
              </a:rPr>
            </a:br>
            <a:r>
              <a:rPr lang="en-US" dirty="0">
                <a:solidFill>
                  <a:schemeClr val="bg1"/>
                </a:solidFill>
              </a:rPr>
              <a:t>you can manage your health care information whenever, wherever</a:t>
            </a:r>
          </a:p>
        </p:txBody>
      </p:sp>
      <p:cxnSp>
        <p:nvCxnSpPr>
          <p:cNvPr id="15" name="Straight Connector 14">
            <a:extLst>
              <a:ext uri="{FF2B5EF4-FFF2-40B4-BE49-F238E27FC236}">
                <a16:creationId xmlns:a16="http://schemas.microsoft.com/office/drawing/2014/main" id="{F6DC5AC0-20FF-4FB0-B8FB-3CDFF01D5E6D}"/>
              </a:ext>
            </a:extLst>
          </p:cNvPr>
          <p:cNvCxnSpPr>
            <a:cxnSpLocks/>
          </p:cNvCxnSpPr>
          <p:nvPr/>
        </p:nvCxnSpPr>
        <p:spPr>
          <a:xfrm>
            <a:off x="473414" y="3174069"/>
            <a:ext cx="26558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56B8A97-BE2A-47FF-B5EB-6415CE96A40A}"/>
              </a:ext>
            </a:extLst>
          </p:cNvPr>
          <p:cNvSpPr/>
          <p:nvPr/>
        </p:nvSpPr>
        <p:spPr>
          <a:xfrm>
            <a:off x="7145189" y="5238859"/>
            <a:ext cx="4758267" cy="1297791"/>
          </a:xfrm>
          <a:prstGeom prst="rect">
            <a:avLst/>
          </a:prstGeom>
          <a:noFill/>
        </p:spPr>
        <p:txBody>
          <a:bodyPr wrap="square" tIns="0">
            <a:spAutoFit/>
          </a:bodyPr>
          <a:lstStyle/>
          <a:p>
            <a:pPr marL="0" marR="0" lvl="0" indent="0" algn="r" defTabSz="914400" rtl="0" eaLnBrk="1" fontAlgn="base" latinLnBrk="0" hangingPunct="1">
              <a:lnSpc>
                <a:spcPct val="100000"/>
              </a:lnSpc>
              <a:spcBef>
                <a:spcPts val="20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To download, text</a:t>
            </a:r>
          </a:p>
          <a:p>
            <a:pPr marL="0" marR="0" lvl="0" indent="0" algn="r" defTabSz="914400" rtl="0" eaLnBrk="1" fontAlgn="base" latinLnBrk="0" hangingPunct="1">
              <a:lnSpc>
                <a:spcPct val="100000"/>
              </a:lnSpc>
              <a:spcBef>
                <a:spcPts val="2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BCBSNMAPP</a:t>
            </a: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 </a:t>
            </a:r>
          </a:p>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to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33633</a:t>
            </a:r>
          </a:p>
        </p:txBody>
      </p:sp>
      <p:sp>
        <p:nvSpPr>
          <p:cNvPr id="2" name="Slide Number Placeholder 41">
            <a:extLst>
              <a:ext uri="{FF2B5EF4-FFF2-40B4-BE49-F238E27FC236}">
                <a16:creationId xmlns:a16="http://schemas.microsoft.com/office/drawing/2014/main" id="{4469B73C-0E33-CCEE-F8AE-6F3E35E02F39}"/>
              </a:ext>
            </a:extLst>
          </p:cNvPr>
          <p:cNvSpPr>
            <a:spLocks noGrp="1"/>
          </p:cNvSpPr>
          <p:nvPr>
            <p:ph type="sldNum" sz="quarter" idx="12"/>
          </p:nvPr>
        </p:nvSpPr>
        <p:spPr>
          <a:xfrm>
            <a:off x="11734800" y="6553200"/>
            <a:ext cx="457200" cy="304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Tree>
    <p:extLst>
      <p:ext uri="{BB962C8B-B14F-4D97-AF65-F5344CB8AC3E}">
        <p14:creationId xmlns:p14="http://schemas.microsoft.com/office/powerpoint/2010/main" val="1672756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507B2A0E-04F3-4D2B-8B71-306F0780E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7903" y="662728"/>
            <a:ext cx="6423830" cy="4446265"/>
          </a:xfrm>
          <a:prstGeom prst="rect">
            <a:avLst/>
          </a:prstGeom>
        </p:spPr>
      </p:pic>
      <p:pic>
        <p:nvPicPr>
          <p:cNvPr id="16" name="Picture 15" descr="A computer on a table&#10;&#10;Description automatically generated with low confidence">
            <a:extLst>
              <a:ext uri="{FF2B5EF4-FFF2-40B4-BE49-F238E27FC236}">
                <a16:creationId xmlns:a16="http://schemas.microsoft.com/office/drawing/2014/main" id="{FBD4E1E2-AC1E-4F10-90D7-DDFAA568CF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 y="0"/>
            <a:ext cx="12188951" cy="6858000"/>
          </a:xfrm>
          <a:prstGeom prst="rect">
            <a:avLst/>
          </a:prstGeom>
        </p:spPr>
      </p:pic>
      <p:sp>
        <p:nvSpPr>
          <p:cNvPr id="2" name="Slide Number Placeholder 1">
            <a:extLst>
              <a:ext uri="{FF2B5EF4-FFF2-40B4-BE49-F238E27FC236}">
                <a16:creationId xmlns:a16="http://schemas.microsoft.com/office/drawing/2014/main" id="{912D8F59-3AEE-4E4C-B459-693A01DE59AF}"/>
              </a:ext>
            </a:extLst>
          </p:cNvPr>
          <p:cNvSpPr>
            <a:spLocks noGrp="1"/>
          </p:cNvSpPr>
          <p:nvPr>
            <p:ph type="sldNum" sz="quarter" idx="12"/>
          </p:nvPr>
        </p:nvSpPr>
        <p:spPr>
          <a:xfrm>
            <a:off x="11658600" y="6553200"/>
            <a:ext cx="609600" cy="304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6" name="Title 4">
            <a:extLst>
              <a:ext uri="{FF2B5EF4-FFF2-40B4-BE49-F238E27FC236}">
                <a16:creationId xmlns:a16="http://schemas.microsoft.com/office/drawing/2014/main" id="{8F121E97-99DC-A0FF-A331-E11C9491A83F}"/>
              </a:ext>
            </a:extLst>
          </p:cNvPr>
          <p:cNvSpPr txBox="1">
            <a:spLocks/>
          </p:cNvSpPr>
          <p:nvPr/>
        </p:nvSpPr>
        <p:spPr>
          <a:xfrm>
            <a:off x="473414" y="1739537"/>
            <a:ext cx="2308697" cy="1689463"/>
          </a:xfrm>
          <a:prstGeom prst="rect">
            <a:avLst/>
          </a:prstGeom>
        </p:spPr>
        <p:txBody>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t>How to</a:t>
            </a:r>
            <a:b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br>
            <a: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t>Access</a:t>
            </a:r>
            <a:b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br>
            <a: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t>Provider</a:t>
            </a:r>
            <a:b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br>
            <a:r>
              <a:rPr kumimoji="0" lang="en-US" sz="3000" b="0" i="0" u="none" strike="noStrike" kern="600" cap="none" spc="0" normalizeH="0" baseline="0" noProof="0" dirty="0">
                <a:ln>
                  <a:noFill/>
                </a:ln>
                <a:solidFill>
                  <a:srgbClr val="0080C7"/>
                </a:solidFill>
                <a:effectLst/>
                <a:uLnTx/>
                <a:uFillTx/>
                <a:latin typeface="Arial" panose="020B0604020202020204"/>
                <a:ea typeface="+mj-ea"/>
                <a:cs typeface="+mj-cs"/>
              </a:rPr>
              <a:t>Finder</a:t>
            </a:r>
            <a:r>
              <a:rPr kumimoji="0" lang="en-US" sz="1500" b="0" i="0" u="none" strike="noStrike" kern="600" cap="none" spc="0" normalizeH="0" baseline="100000" noProof="0" dirty="0">
                <a:ln>
                  <a:noFill/>
                </a:ln>
                <a:solidFill>
                  <a:srgbClr val="0080C7"/>
                </a:solidFill>
                <a:effectLst/>
                <a:uLnTx/>
                <a:uFillTx/>
                <a:latin typeface="Arial" panose="020B0604020202020204"/>
                <a:ea typeface="+mj-ea"/>
                <a:cs typeface="+mj-cs"/>
              </a:rPr>
              <a:t>®</a:t>
            </a:r>
          </a:p>
        </p:txBody>
      </p:sp>
      <p:pic>
        <p:nvPicPr>
          <p:cNvPr id="4" name="Picture 3" descr="A screenshot of a medical chat&#10;&#10;AI-generated content may be incorrect.">
            <a:extLst>
              <a:ext uri="{FF2B5EF4-FFF2-40B4-BE49-F238E27FC236}">
                <a16:creationId xmlns:a16="http://schemas.microsoft.com/office/drawing/2014/main" id="{C45E07FC-28DA-6180-8BDA-5523E69C2C2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921794" y="1141397"/>
            <a:ext cx="6200775" cy="3387739"/>
          </a:xfrm>
          <a:prstGeom prst="rect">
            <a:avLst/>
          </a:prstGeom>
        </p:spPr>
      </p:pic>
      <p:sp>
        <p:nvSpPr>
          <p:cNvPr id="9" name="Rectangle 8">
            <a:extLst>
              <a:ext uri="{FF2B5EF4-FFF2-40B4-BE49-F238E27FC236}">
                <a16:creationId xmlns:a16="http://schemas.microsoft.com/office/drawing/2014/main" id="{4D25241C-A562-1539-762C-12BD2AE9BF63}"/>
              </a:ext>
            </a:extLst>
          </p:cNvPr>
          <p:cNvSpPr/>
          <p:nvPr/>
        </p:nvSpPr>
        <p:spPr>
          <a:xfrm>
            <a:off x="3667760" y="4155440"/>
            <a:ext cx="1178560" cy="373696"/>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31F810E0-9546-5939-282B-03C353CFD68F}"/>
              </a:ext>
            </a:extLst>
          </p:cNvPr>
          <p:cNvSpPr/>
          <p:nvPr/>
        </p:nvSpPr>
        <p:spPr>
          <a:xfrm>
            <a:off x="3688551" y="1141397"/>
            <a:ext cx="1157769" cy="2658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Graphic 4">
            <a:extLst>
              <a:ext uri="{FF2B5EF4-FFF2-40B4-BE49-F238E27FC236}">
                <a16:creationId xmlns:a16="http://schemas.microsoft.com/office/drawing/2014/main" id="{7040DD70-1D5F-B5AA-82F6-FAC9DC7A30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9747" y="1252423"/>
            <a:ext cx="1120997" cy="153862"/>
          </a:xfrm>
          <a:prstGeom prst="rect">
            <a:avLst/>
          </a:prstGeom>
        </p:spPr>
      </p:pic>
      <p:sp>
        <p:nvSpPr>
          <p:cNvPr id="8" name="TextBox 7">
            <a:extLst>
              <a:ext uri="{FF2B5EF4-FFF2-40B4-BE49-F238E27FC236}">
                <a16:creationId xmlns:a16="http://schemas.microsoft.com/office/drawing/2014/main" id="{E4AFF33C-A165-FDAC-EDBC-092BDFD9B053}"/>
              </a:ext>
            </a:extLst>
          </p:cNvPr>
          <p:cNvSpPr txBox="1"/>
          <p:nvPr/>
        </p:nvSpPr>
        <p:spPr>
          <a:xfrm>
            <a:off x="9742879" y="3637762"/>
            <a:ext cx="1915721" cy="1035355"/>
          </a:xfrm>
          <a:prstGeom prst="rect">
            <a:avLst/>
          </a:prstGeom>
          <a:solidFill>
            <a:schemeClr val="bg1"/>
          </a:solidFill>
          <a:ln w="19050">
            <a:solidFill>
              <a:schemeClr val="accent2"/>
            </a:solidFill>
            <a:miter lim="800000"/>
          </a:ln>
          <a:effectLst>
            <a:softEdge rad="0"/>
          </a:effectLst>
        </p:spPr>
        <p:txBody>
          <a:bodyPr wrap="square" lIns="0" rIns="0" rtlCol="0" anchor="ctr" anchorCtr="0">
            <a:noAutofit/>
          </a:bodyPr>
          <a:lstStyle/>
          <a:p>
            <a:pPr marL="173038"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1E1E1E"/>
                </a:solidFill>
                <a:effectLst/>
                <a:uLnTx/>
                <a:uFillTx/>
                <a:latin typeface="Arial" charset="0"/>
                <a:ea typeface="+mn-ea"/>
                <a:cs typeface="+mn-cs"/>
              </a:rPr>
              <a:t>Click on</a:t>
            </a:r>
            <a:br>
              <a:rPr kumimoji="0" lang="en-US" sz="1600" b="1" i="0" u="none" strike="noStrike" kern="0" cap="none" spc="0" normalizeH="0" baseline="0" noProof="0" dirty="0">
                <a:ln>
                  <a:noFill/>
                </a:ln>
                <a:solidFill>
                  <a:srgbClr val="1E1E1E"/>
                </a:solidFill>
                <a:effectLst/>
                <a:uLnTx/>
                <a:uFillTx/>
                <a:latin typeface="Arial" charset="0"/>
                <a:ea typeface="+mn-ea"/>
                <a:cs typeface="+mn-cs"/>
              </a:rPr>
            </a:b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Find a Doctor or Hospital</a:t>
            </a:r>
            <a:endParaRPr kumimoji="0" lang="en-US" sz="1600" b="1" i="0" u="none" strike="noStrike" kern="0" cap="none" spc="0" normalizeH="0" baseline="0" noProof="0" dirty="0">
              <a:ln>
                <a:noFill/>
              </a:ln>
              <a:solidFill>
                <a:srgbClr val="1E1E1E"/>
              </a:solidFill>
              <a:effectLst/>
              <a:uLnTx/>
              <a:uFillTx/>
              <a:latin typeface="Arial" charset="0"/>
              <a:ea typeface="+mn-ea"/>
              <a:cs typeface="+mn-cs"/>
            </a:endParaRPr>
          </a:p>
        </p:txBody>
      </p:sp>
      <p:cxnSp>
        <p:nvCxnSpPr>
          <p:cNvPr id="10" name="Straight Connector 9">
            <a:extLst>
              <a:ext uri="{FF2B5EF4-FFF2-40B4-BE49-F238E27FC236}">
                <a16:creationId xmlns:a16="http://schemas.microsoft.com/office/drawing/2014/main" id="{7BAEBEC5-67BF-4618-2C60-7AD7D0B7C4BC}"/>
              </a:ext>
            </a:extLst>
          </p:cNvPr>
          <p:cNvCxnSpPr>
            <a:cxnSpLocks/>
          </p:cNvCxnSpPr>
          <p:nvPr/>
        </p:nvCxnSpPr>
        <p:spPr>
          <a:xfrm>
            <a:off x="4846320" y="4335596"/>
            <a:ext cx="489655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878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a:extLst>
              <a:ext uri="{FF2B5EF4-FFF2-40B4-BE49-F238E27FC236}">
                <a16:creationId xmlns:a16="http://schemas.microsoft.com/office/drawing/2014/main" id="{2545CBEC-6CE0-478B-B0DD-37C8D60F7164}"/>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grpSp>
        <p:nvGrpSpPr>
          <p:cNvPr id="7" name="Group 6">
            <a:extLst>
              <a:ext uri="{FF2B5EF4-FFF2-40B4-BE49-F238E27FC236}">
                <a16:creationId xmlns:a16="http://schemas.microsoft.com/office/drawing/2014/main" id="{F25F71F1-A7EE-3841-8083-692C46DBB9D3}"/>
              </a:ext>
            </a:extLst>
          </p:cNvPr>
          <p:cNvGrpSpPr/>
          <p:nvPr/>
        </p:nvGrpSpPr>
        <p:grpSpPr>
          <a:xfrm>
            <a:off x="477201" y="1064415"/>
            <a:ext cx="7547745" cy="5333979"/>
            <a:chOff x="509285" y="1112541"/>
            <a:chExt cx="7547745" cy="5333979"/>
          </a:xfrm>
        </p:grpSpPr>
        <p:grpSp>
          <p:nvGrpSpPr>
            <p:cNvPr id="11" name="Group 10">
              <a:extLst>
                <a:ext uri="{FF2B5EF4-FFF2-40B4-BE49-F238E27FC236}">
                  <a16:creationId xmlns:a16="http://schemas.microsoft.com/office/drawing/2014/main" id="{B2D3640F-7D28-00E1-0B8F-C1988F6EFAA4}"/>
                </a:ext>
              </a:extLst>
            </p:cNvPr>
            <p:cNvGrpSpPr/>
            <p:nvPr/>
          </p:nvGrpSpPr>
          <p:grpSpPr>
            <a:xfrm>
              <a:off x="509285" y="1112541"/>
              <a:ext cx="7547745" cy="5333979"/>
              <a:chOff x="509285" y="1112541"/>
              <a:chExt cx="7547745" cy="5333979"/>
            </a:xfrm>
          </p:grpSpPr>
          <p:pic>
            <p:nvPicPr>
              <p:cNvPr id="14" name="Picture 13">
                <a:extLst>
                  <a:ext uri="{FF2B5EF4-FFF2-40B4-BE49-F238E27FC236}">
                    <a16:creationId xmlns:a16="http://schemas.microsoft.com/office/drawing/2014/main" id="{B43EF413-F7E8-A85B-CF6C-094E7DF1F7CD}"/>
                  </a:ext>
                </a:extLst>
              </p:cNvPr>
              <p:cNvPicPr>
                <a:picLocks noChangeAspect="1"/>
              </p:cNvPicPr>
              <p:nvPr/>
            </p:nvPicPr>
            <p:blipFill rotWithShape="1">
              <a:blip r:embed="rId3"/>
              <a:srcRect t="13075" r="1991" b="25783"/>
              <a:stretch/>
            </p:blipFill>
            <p:spPr>
              <a:xfrm>
                <a:off x="509287" y="1112541"/>
                <a:ext cx="7547742" cy="1798461"/>
              </a:xfrm>
              <a:prstGeom prst="rect">
                <a:avLst/>
              </a:prstGeom>
            </p:spPr>
          </p:pic>
          <p:grpSp>
            <p:nvGrpSpPr>
              <p:cNvPr id="16" name="Group 15">
                <a:extLst>
                  <a:ext uri="{FF2B5EF4-FFF2-40B4-BE49-F238E27FC236}">
                    <a16:creationId xmlns:a16="http://schemas.microsoft.com/office/drawing/2014/main" id="{F44D8889-ABCD-3156-80CD-819AC18EBB3F}"/>
                  </a:ext>
                </a:extLst>
              </p:cNvPr>
              <p:cNvGrpSpPr/>
              <p:nvPr/>
            </p:nvGrpSpPr>
            <p:grpSpPr>
              <a:xfrm>
                <a:off x="509285" y="1755664"/>
                <a:ext cx="7547745" cy="4690856"/>
                <a:chOff x="509285" y="1821767"/>
                <a:chExt cx="8347747" cy="5188054"/>
              </a:xfrm>
            </p:grpSpPr>
            <p:pic>
              <p:nvPicPr>
                <p:cNvPr id="17" name="Picture 16">
                  <a:extLst>
                    <a:ext uri="{FF2B5EF4-FFF2-40B4-BE49-F238E27FC236}">
                      <a16:creationId xmlns:a16="http://schemas.microsoft.com/office/drawing/2014/main" id="{88FB3D32-4D24-BE66-2C8E-946F48053688}"/>
                    </a:ext>
                  </a:extLst>
                </p:cNvPr>
                <p:cNvPicPr>
                  <a:picLocks noChangeAspect="1"/>
                </p:cNvPicPr>
                <p:nvPr/>
              </p:nvPicPr>
              <p:blipFill rotWithShape="1">
                <a:blip r:embed="rId4"/>
                <a:srcRect l="466" r="1002" b="12642"/>
                <a:stretch/>
              </p:blipFill>
              <p:spPr>
                <a:xfrm>
                  <a:off x="509285" y="4311468"/>
                  <a:ext cx="8347746" cy="2698353"/>
                </a:xfrm>
                <a:prstGeom prst="rect">
                  <a:avLst/>
                </a:prstGeom>
              </p:spPr>
            </p:pic>
            <p:pic>
              <p:nvPicPr>
                <p:cNvPr id="19" name="Picture 18">
                  <a:extLst>
                    <a:ext uri="{FF2B5EF4-FFF2-40B4-BE49-F238E27FC236}">
                      <a16:creationId xmlns:a16="http://schemas.microsoft.com/office/drawing/2014/main" id="{8874FD38-510C-7085-92C5-E2D049A4F2DB}"/>
                    </a:ext>
                  </a:extLst>
                </p:cNvPr>
                <p:cNvPicPr>
                  <a:picLocks noChangeAspect="1"/>
                </p:cNvPicPr>
                <p:nvPr/>
              </p:nvPicPr>
              <p:blipFill rotWithShape="1">
                <a:blip r:embed="rId5"/>
                <a:srcRect l="81222" t="33692" r="9624" b="63641"/>
                <a:stretch/>
              </p:blipFill>
              <p:spPr>
                <a:xfrm>
                  <a:off x="7448979" y="1821767"/>
                  <a:ext cx="891646" cy="304376"/>
                </a:xfrm>
                <a:prstGeom prst="rect">
                  <a:avLst/>
                </a:prstGeom>
              </p:spPr>
            </p:pic>
            <p:pic>
              <p:nvPicPr>
                <p:cNvPr id="20" name="Picture 19">
                  <a:extLst>
                    <a:ext uri="{FF2B5EF4-FFF2-40B4-BE49-F238E27FC236}">
                      <a16:creationId xmlns:a16="http://schemas.microsoft.com/office/drawing/2014/main" id="{A72D0DC4-9694-F546-3D41-0C1D5A5A80AC}"/>
                    </a:ext>
                  </a:extLst>
                </p:cNvPr>
                <p:cNvPicPr>
                  <a:picLocks noChangeAspect="1"/>
                </p:cNvPicPr>
                <p:nvPr/>
              </p:nvPicPr>
              <p:blipFill rotWithShape="1">
                <a:blip r:embed="rId5"/>
                <a:srcRect l="1470" t="38826" r="2399"/>
                <a:stretch/>
              </p:blipFill>
              <p:spPr>
                <a:xfrm>
                  <a:off x="509286" y="2222659"/>
                  <a:ext cx="8347746" cy="2214351"/>
                </a:xfrm>
                <a:prstGeom prst="rect">
                  <a:avLst/>
                </a:prstGeom>
              </p:spPr>
            </p:pic>
          </p:grpSp>
        </p:grpSp>
        <p:sp>
          <p:nvSpPr>
            <p:cNvPr id="13" name="Rectangle 12">
              <a:extLst>
                <a:ext uri="{FF2B5EF4-FFF2-40B4-BE49-F238E27FC236}">
                  <a16:creationId xmlns:a16="http://schemas.microsoft.com/office/drawing/2014/main" id="{A7C97170-C91B-3E7A-25A1-B16BE8DA9345}"/>
                </a:ext>
              </a:extLst>
            </p:cNvPr>
            <p:cNvSpPr/>
            <p:nvPr/>
          </p:nvSpPr>
          <p:spPr>
            <a:xfrm>
              <a:off x="1092731" y="4370387"/>
              <a:ext cx="116946" cy="87313"/>
            </a:xfrm>
            <a:prstGeom prst="rect">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8" name="Title 1">
            <a:extLst>
              <a:ext uri="{FF2B5EF4-FFF2-40B4-BE49-F238E27FC236}">
                <a16:creationId xmlns:a16="http://schemas.microsoft.com/office/drawing/2014/main" id="{01571E76-1BE9-08DC-663D-07620D3BD365}"/>
              </a:ext>
            </a:extLst>
          </p:cNvPr>
          <p:cNvSpPr>
            <a:spLocks noGrp="1"/>
          </p:cNvSpPr>
          <p:nvPr>
            <p:ph type="title"/>
          </p:nvPr>
        </p:nvSpPr>
        <p:spPr>
          <a:xfrm>
            <a:off x="473414" y="411480"/>
            <a:ext cx="11185186" cy="876300"/>
          </a:xfrm>
        </p:spPr>
        <p:txBody>
          <a:bodyPr/>
          <a:lstStyle/>
          <a:p>
            <a:r>
              <a:rPr lang="en-US" dirty="0"/>
              <a:t>Cost Estimate Search Results</a:t>
            </a:r>
          </a:p>
        </p:txBody>
      </p:sp>
      <p:sp>
        <p:nvSpPr>
          <p:cNvPr id="33" name="Rectangle 32">
            <a:extLst>
              <a:ext uri="{FF2B5EF4-FFF2-40B4-BE49-F238E27FC236}">
                <a16:creationId xmlns:a16="http://schemas.microsoft.com/office/drawing/2014/main" id="{4184A410-C091-85A6-C418-1E6742C588EC}"/>
              </a:ext>
            </a:extLst>
          </p:cNvPr>
          <p:cNvSpPr/>
          <p:nvPr/>
        </p:nvSpPr>
        <p:spPr>
          <a:xfrm>
            <a:off x="490238" y="1059542"/>
            <a:ext cx="5713712" cy="903900"/>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7831922E-FFF6-0A9D-D359-9939B1036FDA}"/>
              </a:ext>
            </a:extLst>
          </p:cNvPr>
          <p:cNvSpPr/>
          <p:nvPr/>
        </p:nvSpPr>
        <p:spPr>
          <a:xfrm>
            <a:off x="5857874" y="4932057"/>
            <a:ext cx="1242273" cy="719657"/>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0" name="Straight Connector 39">
            <a:extLst>
              <a:ext uri="{FF2B5EF4-FFF2-40B4-BE49-F238E27FC236}">
                <a16:creationId xmlns:a16="http://schemas.microsoft.com/office/drawing/2014/main" id="{A9C10379-7E8E-2591-B224-B0CE10699C27}"/>
              </a:ext>
            </a:extLst>
          </p:cNvPr>
          <p:cNvCxnSpPr>
            <a:cxnSpLocks/>
          </p:cNvCxnSpPr>
          <p:nvPr/>
        </p:nvCxnSpPr>
        <p:spPr>
          <a:xfrm>
            <a:off x="7100147" y="5375067"/>
            <a:ext cx="1600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96C7A04-C48A-5878-AB3D-CAFAA1C03406}"/>
              </a:ext>
            </a:extLst>
          </p:cNvPr>
          <p:cNvSpPr txBox="1"/>
          <p:nvPr/>
        </p:nvSpPr>
        <p:spPr>
          <a:xfrm>
            <a:off x="7573941" y="4969759"/>
            <a:ext cx="1527048" cy="822960"/>
          </a:xfrm>
          <a:prstGeom prst="rect">
            <a:avLst/>
          </a:prstGeom>
          <a:solidFill>
            <a:schemeClr val="bg1"/>
          </a:solidFill>
          <a:ln w="19050">
            <a:solidFill>
              <a:schemeClr val="accent2"/>
            </a:solidFill>
            <a:miter lim="800000"/>
          </a:ln>
          <a:effectLst>
            <a:softEdge rad="0"/>
          </a:effectLst>
        </p:spPr>
        <p:txBody>
          <a:bodyPr wrap="square" lIns="182880" rIns="91440" rtlCol="0" anchor="ctr" anchorCtr="0">
            <a:noAutofit/>
          </a:bodyPr>
          <a:lstStyle/>
          <a:p>
            <a:pPr marL="0" marR="0" lvl="0" indent="0" algn="l" defTabSz="914400" rtl="0" eaLnBrk="1" fontAlgn="base" latinLnBrk="0" hangingPunct="1">
              <a:lnSpc>
                <a:spcPct val="105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1E1E1E"/>
                </a:solidFill>
                <a:effectLst/>
                <a:uLnTx/>
                <a:uFillTx/>
                <a:latin typeface="Arial" charset="0"/>
                <a:ea typeface="+mn-ea"/>
                <a:cs typeface="+mn-cs"/>
              </a:rPr>
              <a:t>View full cost </a:t>
            </a:r>
            <a:br>
              <a:rPr kumimoji="0" lang="en-US" sz="1500" b="0" i="0" u="none" strike="noStrike" kern="0" cap="none" spc="0" normalizeH="0" baseline="0" noProof="0" dirty="0">
                <a:ln>
                  <a:noFill/>
                </a:ln>
                <a:solidFill>
                  <a:srgbClr val="1E1E1E"/>
                </a:solidFill>
                <a:effectLst/>
                <a:uLnTx/>
                <a:uFillTx/>
                <a:latin typeface="Arial" charset="0"/>
                <a:ea typeface="+mn-ea"/>
                <a:cs typeface="+mn-cs"/>
              </a:rPr>
            </a:br>
            <a:r>
              <a:rPr kumimoji="0" lang="en-US" sz="1500" b="0" i="0" u="none" strike="noStrike" kern="0" cap="none" spc="0" normalizeH="0" baseline="0" noProof="0" dirty="0">
                <a:ln>
                  <a:noFill/>
                </a:ln>
                <a:solidFill>
                  <a:srgbClr val="1E1E1E"/>
                </a:solidFill>
                <a:effectLst/>
                <a:uLnTx/>
                <a:uFillTx/>
                <a:latin typeface="Arial" charset="0"/>
                <a:ea typeface="+mn-ea"/>
                <a:cs typeface="+mn-cs"/>
              </a:rPr>
              <a:t>breakout of the procedure</a:t>
            </a:r>
          </a:p>
        </p:txBody>
      </p:sp>
      <p:sp>
        <p:nvSpPr>
          <p:cNvPr id="43" name="Title 14">
            <a:extLst>
              <a:ext uri="{FF2B5EF4-FFF2-40B4-BE49-F238E27FC236}">
                <a16:creationId xmlns:a16="http://schemas.microsoft.com/office/drawing/2014/main" id="{5AD12581-4AE8-C18E-4D9B-6831A36B74C0}"/>
              </a:ext>
            </a:extLst>
          </p:cNvPr>
          <p:cNvSpPr txBox="1">
            <a:spLocks/>
          </p:cNvSpPr>
          <p:nvPr/>
        </p:nvSpPr>
        <p:spPr>
          <a:xfrm>
            <a:off x="9591486" y="777240"/>
            <a:ext cx="2165624" cy="876300"/>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5000"/>
              </a:lnSpc>
              <a:spcBef>
                <a:spcPts val="500"/>
              </a:spcBef>
              <a:spcAft>
                <a:spcPts val="0"/>
              </a:spcAft>
              <a:buClrTx/>
              <a:buSzTx/>
              <a:buFontTx/>
              <a:buNone/>
              <a:tabLst/>
              <a:defRPr/>
            </a:pPr>
            <a:r>
              <a:rPr kumimoji="0" lang="en-US" sz="2300" b="1" i="0" u="none" strike="noStrike" kern="600" cap="none" spc="0" normalizeH="0" baseline="0" noProof="0" dirty="0">
                <a:ln>
                  <a:noFill/>
                </a:ln>
                <a:solidFill>
                  <a:srgbClr val="005587"/>
                </a:solidFill>
                <a:effectLst/>
                <a:uLnTx/>
                <a:uFillTx/>
                <a:latin typeface="Arial" panose="020B0604020202020204"/>
                <a:ea typeface="+mj-ea"/>
                <a:cs typeface="+mj-cs"/>
              </a:rPr>
              <a:t>Did you know?</a:t>
            </a:r>
          </a:p>
          <a:p>
            <a:pPr marL="0" marR="0" lvl="0" indent="0" algn="l" defTabSz="685800" rtl="0" eaLnBrk="1" fontAlgn="auto" latinLnBrk="0" hangingPunct="1">
              <a:lnSpc>
                <a:spcPct val="92000"/>
              </a:lnSpc>
              <a:spcBef>
                <a:spcPts val="300"/>
              </a:spcBef>
              <a:spcAft>
                <a:spcPts val="0"/>
              </a:spcAft>
              <a:buClrTx/>
              <a:buSzTx/>
              <a:buFontTx/>
              <a:buNone/>
              <a:tabLst/>
              <a:defRPr/>
            </a:pPr>
            <a:r>
              <a:rPr kumimoji="0" lang="en-US" sz="1900" b="0" i="0" u="none" strike="noStrike" kern="600" cap="none" spc="0" normalizeH="0" baseline="0" noProof="0" dirty="0">
                <a:ln>
                  <a:noFill/>
                </a:ln>
                <a:solidFill>
                  <a:srgbClr val="005587"/>
                </a:solidFill>
                <a:effectLst/>
                <a:uLnTx/>
                <a:uFillTx/>
                <a:latin typeface="Arial" panose="020B0604020202020204"/>
                <a:ea typeface="+mj-ea"/>
                <a:cs typeface="+mj-cs"/>
              </a:rPr>
              <a:t>Cost Range for a </a:t>
            </a:r>
            <a:br>
              <a:rPr kumimoji="0" lang="en-US" sz="1900" b="0" i="0" u="none" strike="noStrike" kern="600" cap="none" spc="0" normalizeH="0" baseline="0" noProof="0" dirty="0">
                <a:ln>
                  <a:noFill/>
                </a:ln>
                <a:solidFill>
                  <a:srgbClr val="005587"/>
                </a:solidFill>
                <a:effectLst/>
                <a:uLnTx/>
                <a:uFillTx/>
                <a:latin typeface="Arial" panose="020B0604020202020204"/>
                <a:ea typeface="+mj-ea"/>
                <a:cs typeface="+mj-cs"/>
              </a:rPr>
            </a:br>
            <a:r>
              <a:rPr kumimoji="0" lang="en-US" sz="1900" b="0" i="0" u="none" strike="noStrike" kern="600" cap="none" spc="0" normalizeH="0" baseline="0" noProof="0" dirty="0">
                <a:ln>
                  <a:noFill/>
                </a:ln>
                <a:solidFill>
                  <a:srgbClr val="005587"/>
                </a:solidFill>
                <a:effectLst/>
                <a:uLnTx/>
                <a:uFillTx/>
                <a:latin typeface="Arial" panose="020B0604020202020204"/>
                <a:ea typeface="+mj-ea"/>
                <a:cs typeface="+mj-cs"/>
              </a:rPr>
              <a:t>Knee Replacement</a:t>
            </a:r>
          </a:p>
        </p:txBody>
      </p:sp>
      <p:sp>
        <p:nvSpPr>
          <p:cNvPr id="44" name="TextBox 43">
            <a:extLst>
              <a:ext uri="{FF2B5EF4-FFF2-40B4-BE49-F238E27FC236}">
                <a16:creationId xmlns:a16="http://schemas.microsoft.com/office/drawing/2014/main" id="{CDACC6AE-E027-2A08-59C0-D7F76A369016}"/>
              </a:ext>
            </a:extLst>
          </p:cNvPr>
          <p:cNvSpPr txBox="1"/>
          <p:nvPr/>
        </p:nvSpPr>
        <p:spPr>
          <a:xfrm>
            <a:off x="2524642" y="1792217"/>
            <a:ext cx="3389116" cy="353275"/>
          </a:xfrm>
          <a:prstGeom prst="rect">
            <a:avLst/>
          </a:prstGeom>
          <a:solidFill>
            <a:schemeClr val="bg1"/>
          </a:solidFill>
          <a:ln w="19050">
            <a:solidFill>
              <a:schemeClr val="accent2"/>
            </a:solidFill>
            <a:miter lim="800000"/>
          </a:ln>
          <a:effectLst>
            <a:softEdge rad="0"/>
          </a:effectLst>
        </p:spPr>
        <p:txBody>
          <a:bodyPr wrap="square" lIns="182880" rIns="182880" rtlCol="0" anchor="ctr" anchorCtr="0">
            <a:noAutofit/>
          </a:bodyPr>
          <a:lstStyle/>
          <a:p>
            <a:pPr marL="0" marR="0" lvl="0" indent="0" algn="l" defTabSz="914400" rtl="0" eaLnBrk="1" fontAlgn="base" latinLnBrk="0" hangingPunct="1">
              <a:lnSpc>
                <a:spcPct val="105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1E1E1E"/>
                </a:solidFill>
                <a:effectLst/>
                <a:uLnTx/>
                <a:uFillTx/>
                <a:latin typeface="Arial" charset="0"/>
                <a:ea typeface="+mn-ea"/>
                <a:cs typeface="+mn-cs"/>
              </a:rPr>
              <a:t>Description of procedure or service</a:t>
            </a:r>
          </a:p>
        </p:txBody>
      </p:sp>
      <p:grpSp>
        <p:nvGrpSpPr>
          <p:cNvPr id="45" name="Group 44">
            <a:extLst>
              <a:ext uri="{FF2B5EF4-FFF2-40B4-BE49-F238E27FC236}">
                <a16:creationId xmlns:a16="http://schemas.microsoft.com/office/drawing/2014/main" id="{70BCED55-C7B3-079B-D078-924072795210}"/>
              </a:ext>
            </a:extLst>
          </p:cNvPr>
          <p:cNvGrpSpPr/>
          <p:nvPr/>
        </p:nvGrpSpPr>
        <p:grpSpPr>
          <a:xfrm>
            <a:off x="9589538" y="1806948"/>
            <a:ext cx="2165647" cy="4554196"/>
            <a:chOff x="9605036" y="1791450"/>
            <a:chExt cx="2165647" cy="4554196"/>
          </a:xfrm>
        </p:grpSpPr>
        <p:pic>
          <p:nvPicPr>
            <p:cNvPr id="46" name="Picture 45" descr="A picture containing mountain, outdoor, grass, nature&#10;&#10;Description automatically generated">
              <a:extLst>
                <a:ext uri="{FF2B5EF4-FFF2-40B4-BE49-F238E27FC236}">
                  <a16:creationId xmlns:a16="http://schemas.microsoft.com/office/drawing/2014/main" id="{FBB3972F-DCE5-FBDE-4F1D-90C46502B43E}"/>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000"/>
                      </a14:imgEffect>
                    </a14:imgLayer>
                  </a14:imgProps>
                </a:ext>
                <a:ext uri="{28A0092B-C50C-407E-A947-70E740481C1C}">
                  <a14:useLocalDpi xmlns:a14="http://schemas.microsoft.com/office/drawing/2010/main"/>
                </a:ext>
              </a:extLst>
            </a:blip>
            <a:srcRect l="19706" t="8497" r="53979" b="8497"/>
            <a:stretch/>
          </p:blipFill>
          <p:spPr>
            <a:xfrm>
              <a:off x="9605036" y="1791934"/>
              <a:ext cx="2165634" cy="4553712"/>
            </a:xfrm>
            <a:prstGeom prst="rect">
              <a:avLst/>
            </a:prstGeom>
          </p:spPr>
        </p:pic>
        <p:sp>
          <p:nvSpPr>
            <p:cNvPr id="47" name="Rectangle 46">
              <a:extLst>
                <a:ext uri="{FF2B5EF4-FFF2-40B4-BE49-F238E27FC236}">
                  <a16:creationId xmlns:a16="http://schemas.microsoft.com/office/drawing/2014/main" id="{0910A66B-F648-962D-F893-89ECC72B41B4}"/>
                </a:ext>
              </a:extLst>
            </p:cNvPr>
            <p:cNvSpPr/>
            <p:nvPr/>
          </p:nvSpPr>
          <p:spPr>
            <a:xfrm>
              <a:off x="9605036" y="5395221"/>
              <a:ext cx="2165630" cy="950425"/>
            </a:xfrm>
            <a:prstGeom prst="rect">
              <a:avLst/>
            </a:prstGeom>
            <a:gradFill>
              <a:gsLst>
                <a:gs pos="0">
                  <a:schemeClr val="tx1">
                    <a:alpha val="0"/>
                  </a:schemeClr>
                </a:gs>
                <a:gs pos="100000">
                  <a:schemeClr val="tx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TextBox 3">
              <a:extLst>
                <a:ext uri="{FF2B5EF4-FFF2-40B4-BE49-F238E27FC236}">
                  <a16:creationId xmlns:a16="http://schemas.microsoft.com/office/drawing/2014/main" id="{650E403B-D5C1-FD5B-ED0B-8514FECEA0A6}"/>
                </a:ext>
              </a:extLst>
            </p:cNvPr>
            <p:cNvSpPr txBox="1">
              <a:spLocks noChangeArrowheads="1"/>
            </p:cNvSpPr>
            <p:nvPr/>
          </p:nvSpPr>
          <p:spPr bwMode="auto">
            <a:xfrm>
              <a:off x="9832788" y="2744835"/>
              <a:ext cx="1710125" cy="81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10000"/>
                </a:lnSpc>
                <a:spcBef>
                  <a:spcPts val="40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ＭＳ Ｐゴシック"/>
                  <a:cs typeface="+mn-cs"/>
                </a:rPr>
                <a:t>$18,879 – $46,153</a:t>
              </a:r>
            </a:p>
          </p:txBody>
        </p:sp>
        <p:sp>
          <p:nvSpPr>
            <p:cNvPr id="49" name="Rectangle 48">
              <a:extLst>
                <a:ext uri="{FF2B5EF4-FFF2-40B4-BE49-F238E27FC236}">
                  <a16:creationId xmlns:a16="http://schemas.microsoft.com/office/drawing/2014/main" id="{21C6A0FB-10D1-7539-D53A-B003B0D55A94}"/>
                </a:ext>
              </a:extLst>
            </p:cNvPr>
            <p:cNvSpPr/>
            <p:nvPr/>
          </p:nvSpPr>
          <p:spPr>
            <a:xfrm rot="10800000">
              <a:off x="9605059" y="1791450"/>
              <a:ext cx="2165624" cy="1097279"/>
            </a:xfrm>
            <a:prstGeom prst="rect">
              <a:avLst/>
            </a:prstGeom>
            <a:gradFill>
              <a:gsLst>
                <a:gs pos="7000">
                  <a:schemeClr val="tx1">
                    <a:alpha val="0"/>
                  </a:schemeClr>
                </a:gs>
                <a:gs pos="100000">
                  <a:schemeClr val="tx1">
                    <a:alpha val="8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 name="TextBox 3">
              <a:extLst>
                <a:ext uri="{FF2B5EF4-FFF2-40B4-BE49-F238E27FC236}">
                  <a16:creationId xmlns:a16="http://schemas.microsoft.com/office/drawing/2014/main" id="{F4E7CBB8-E71B-D48D-9666-B904BC0639AD}"/>
                </a:ext>
              </a:extLst>
            </p:cNvPr>
            <p:cNvSpPr txBox="1">
              <a:spLocks noChangeArrowheads="1"/>
            </p:cNvSpPr>
            <p:nvPr/>
          </p:nvSpPr>
          <p:spPr bwMode="auto">
            <a:xfrm>
              <a:off x="9630696" y="2288617"/>
              <a:ext cx="2114311"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10000"/>
                </a:lnSpc>
                <a:spcBef>
                  <a:spcPts val="400"/>
                </a:spcBef>
                <a:spcAft>
                  <a:spcPct val="0"/>
                </a:spcAft>
                <a:buClrTx/>
                <a:buSzTx/>
                <a:buFontTx/>
                <a:buNone/>
                <a:tabLst/>
                <a:defRPr/>
              </a:pPr>
              <a:r>
                <a:rPr kumimoji="0" lang="en-US" sz="17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ＭＳ Ｐゴシック"/>
                  <a:cs typeface="+mn-cs"/>
                </a:rPr>
                <a:t>Albuquerque, NM</a:t>
              </a:r>
            </a:p>
          </p:txBody>
        </p:sp>
      </p:grpSp>
      <p:sp>
        <p:nvSpPr>
          <p:cNvPr id="51" name="Rectangle 50">
            <a:extLst>
              <a:ext uri="{FF2B5EF4-FFF2-40B4-BE49-F238E27FC236}">
                <a16:creationId xmlns:a16="http://schemas.microsoft.com/office/drawing/2014/main" id="{28CF18CD-08D6-CC04-1D45-03519E82D51E}"/>
              </a:ext>
            </a:extLst>
          </p:cNvPr>
          <p:cNvSpPr/>
          <p:nvPr/>
        </p:nvSpPr>
        <p:spPr>
          <a:xfrm>
            <a:off x="6671623" y="4248787"/>
            <a:ext cx="806196" cy="26561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AEE83D64-D6A1-DE9E-DCFC-898893E5C733}"/>
              </a:ext>
            </a:extLst>
          </p:cNvPr>
          <p:cNvSpPr/>
          <p:nvPr/>
        </p:nvSpPr>
        <p:spPr>
          <a:xfrm>
            <a:off x="5023186" y="4248787"/>
            <a:ext cx="1189460" cy="410109"/>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53" name="Straight Connector 52">
            <a:extLst>
              <a:ext uri="{FF2B5EF4-FFF2-40B4-BE49-F238E27FC236}">
                <a16:creationId xmlns:a16="http://schemas.microsoft.com/office/drawing/2014/main" id="{B821C826-4B26-582E-D9C9-3816430392FF}"/>
              </a:ext>
            </a:extLst>
          </p:cNvPr>
          <p:cNvCxnSpPr>
            <a:cxnSpLocks/>
          </p:cNvCxnSpPr>
          <p:nvPr/>
        </p:nvCxnSpPr>
        <p:spPr>
          <a:xfrm>
            <a:off x="6207237" y="4417190"/>
            <a:ext cx="25603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3CBCA3E2-AE3A-F75F-604F-C828C8B3B5B6}"/>
              </a:ext>
            </a:extLst>
          </p:cNvPr>
          <p:cNvSpPr txBox="1"/>
          <p:nvPr/>
        </p:nvSpPr>
        <p:spPr>
          <a:xfrm>
            <a:off x="7573941" y="3926054"/>
            <a:ext cx="1527048" cy="822960"/>
          </a:xfrm>
          <a:prstGeom prst="rect">
            <a:avLst/>
          </a:prstGeom>
          <a:solidFill>
            <a:schemeClr val="bg1"/>
          </a:solidFill>
          <a:ln w="19050">
            <a:solidFill>
              <a:schemeClr val="accent2"/>
            </a:solidFill>
            <a:miter lim="800000"/>
          </a:ln>
          <a:effectLst>
            <a:softEdge rad="0"/>
          </a:effectLst>
        </p:spPr>
        <p:txBody>
          <a:bodyPr wrap="square" lIns="182880" rIns="91440" rtlCol="0" anchor="ctr" anchorCtr="0">
            <a:noAutofit/>
          </a:bodyPr>
          <a:lstStyle/>
          <a:p>
            <a:pPr marL="0" marR="0" lvl="0" indent="0" algn="l" defTabSz="914400" rtl="0" eaLnBrk="1" fontAlgn="base" latinLnBrk="0" hangingPunct="1">
              <a:lnSpc>
                <a:spcPct val="105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1E1E1E"/>
                </a:solidFill>
                <a:effectLst/>
                <a:uLnTx/>
                <a:uFillTx/>
                <a:latin typeface="Arial" charset="0"/>
                <a:ea typeface="+mn-ea"/>
                <a:cs typeface="+mn-cs"/>
              </a:rPr>
              <a:t>Compare </a:t>
            </a:r>
            <a:br>
              <a:rPr kumimoji="0" lang="en-US" sz="1500" b="0" i="0" u="none" strike="noStrike" kern="0" cap="none" spc="0" normalizeH="0" baseline="0" noProof="0" dirty="0">
                <a:ln>
                  <a:noFill/>
                </a:ln>
                <a:solidFill>
                  <a:srgbClr val="1E1E1E"/>
                </a:solidFill>
                <a:effectLst/>
                <a:uLnTx/>
                <a:uFillTx/>
                <a:latin typeface="Arial" charset="0"/>
                <a:ea typeface="+mn-ea"/>
                <a:cs typeface="+mn-cs"/>
              </a:rPr>
            </a:br>
            <a:r>
              <a:rPr kumimoji="0" lang="en-US" sz="1500" b="0" i="0" u="none" strike="noStrike" kern="0" cap="none" spc="0" normalizeH="0" baseline="0" noProof="0" dirty="0">
                <a:ln>
                  <a:noFill/>
                </a:ln>
                <a:solidFill>
                  <a:srgbClr val="1E1E1E"/>
                </a:solidFill>
                <a:effectLst/>
                <a:uLnTx/>
                <a:uFillTx/>
                <a:latin typeface="Arial" charset="0"/>
                <a:ea typeface="+mn-ea"/>
                <a:cs typeface="+mn-cs"/>
              </a:rPr>
              <a:t>up to four </a:t>
            </a:r>
            <a:br>
              <a:rPr kumimoji="0" lang="en-US" sz="1500" b="0" i="0" u="none" strike="noStrike" kern="0" cap="none" spc="0" normalizeH="0" baseline="0" noProof="0" dirty="0">
                <a:ln>
                  <a:noFill/>
                </a:ln>
                <a:solidFill>
                  <a:srgbClr val="1E1E1E"/>
                </a:solidFill>
                <a:effectLst/>
                <a:uLnTx/>
                <a:uFillTx/>
                <a:latin typeface="Arial" charset="0"/>
                <a:ea typeface="+mn-ea"/>
                <a:cs typeface="+mn-cs"/>
              </a:rPr>
            </a:br>
            <a:r>
              <a:rPr kumimoji="0" lang="en-US" sz="1500" b="0" i="0" u="none" strike="noStrike" kern="0" cap="none" spc="0" normalizeH="0" baseline="0" noProof="0" dirty="0">
                <a:ln>
                  <a:noFill/>
                </a:ln>
                <a:solidFill>
                  <a:srgbClr val="1E1E1E"/>
                </a:solidFill>
                <a:effectLst/>
                <a:uLnTx/>
                <a:uFillTx/>
                <a:latin typeface="Arial" charset="0"/>
                <a:ea typeface="+mn-ea"/>
                <a:cs typeface="+mn-cs"/>
              </a:rPr>
              <a:t>search results</a:t>
            </a:r>
          </a:p>
        </p:txBody>
      </p:sp>
    </p:spTree>
    <p:extLst>
      <p:ext uri="{BB962C8B-B14F-4D97-AF65-F5344CB8AC3E}">
        <p14:creationId xmlns:p14="http://schemas.microsoft.com/office/powerpoint/2010/main" val="292220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BF42-35ED-4F82-B2D1-BA7ACD3312FF}"/>
              </a:ext>
            </a:extLst>
          </p:cNvPr>
          <p:cNvSpPr>
            <a:spLocks noGrp="1"/>
          </p:cNvSpPr>
          <p:nvPr>
            <p:ph type="title"/>
          </p:nvPr>
        </p:nvSpPr>
        <p:spPr>
          <a:xfrm>
            <a:off x="854016" y="1389888"/>
            <a:ext cx="5241984" cy="2133600"/>
          </a:xfrm>
        </p:spPr>
        <p:txBody>
          <a:bodyPr/>
          <a:lstStyle/>
          <a:p>
            <a:r>
              <a:rPr lang="en-US" dirty="0"/>
              <a:t>Health and Wellness</a:t>
            </a:r>
          </a:p>
        </p:txBody>
      </p:sp>
      <p:pic>
        <p:nvPicPr>
          <p:cNvPr id="9" name="Picture Placeholder 5">
            <a:extLst>
              <a:ext uri="{FF2B5EF4-FFF2-40B4-BE49-F238E27FC236}">
                <a16:creationId xmlns:a16="http://schemas.microsoft.com/office/drawing/2014/main" id="{FE7778C6-6881-4BA8-9715-F85BFD8D52CE}"/>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57543" t="19039" r="2043"/>
          <a:stretch/>
        </p:blipFill>
        <p:spPr>
          <a:xfrm>
            <a:off x="7054850" y="0"/>
            <a:ext cx="5137150" cy="6858000"/>
          </a:xfrm>
        </p:spPr>
      </p:pic>
      <p:sp>
        <p:nvSpPr>
          <p:cNvPr id="6" name="TextBox 5" hidden="1">
            <a:extLst>
              <a:ext uri="{FF2B5EF4-FFF2-40B4-BE49-F238E27FC236}">
                <a16:creationId xmlns:a16="http://schemas.microsoft.com/office/drawing/2014/main" id="{DC4E7F47-6068-4CF0-BCC7-1AACEB84CB78}"/>
              </a:ext>
            </a:extLst>
          </p:cNvPr>
          <p:cNvSpPr txBox="1"/>
          <p:nvPr/>
        </p:nvSpPr>
        <p:spPr>
          <a:xfrm>
            <a:off x="11204550" y="696528"/>
            <a:ext cx="987450"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JESSICA</a:t>
            </a:r>
          </a:p>
        </p:txBody>
      </p:sp>
    </p:spTree>
    <p:extLst>
      <p:ext uri="{BB962C8B-B14F-4D97-AF65-F5344CB8AC3E}">
        <p14:creationId xmlns:p14="http://schemas.microsoft.com/office/powerpoint/2010/main" val="1061037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A6B50D-E5B5-4706-814D-23A99D8145EE}"/>
              </a:ext>
            </a:extLst>
          </p:cNvPr>
          <p:cNvSpPr>
            <a:spLocks noGrp="1"/>
          </p:cNvSpPr>
          <p:nvPr>
            <p:ph type="sldNum" sz="quarter" idx="12"/>
          </p:nvPr>
        </p:nvSpPr>
        <p:spPr/>
        <p:txBody>
          <a:bodyPr/>
          <a:lstStyle/>
          <a:p>
            <a:fld id="{1384FA50-8B36-4B06-A05C-1E58CBA999B5}" type="slidenum">
              <a:rPr lang="en-US" smtClean="0">
                <a:solidFill>
                  <a:schemeClr val="bg1">
                    <a:lumMod val="85000"/>
                  </a:schemeClr>
                </a:solidFill>
              </a:rPr>
              <a:pPr/>
              <a:t>25</a:t>
            </a:fld>
            <a:endParaRPr lang="en-US" dirty="0">
              <a:solidFill>
                <a:schemeClr val="bg1">
                  <a:lumMod val="85000"/>
                </a:schemeClr>
              </a:solidFill>
            </a:endParaRPr>
          </a:p>
        </p:txBody>
      </p:sp>
      <p:sp>
        <p:nvSpPr>
          <p:cNvPr id="13" name="Content Placeholder 12">
            <a:extLst>
              <a:ext uri="{FF2B5EF4-FFF2-40B4-BE49-F238E27FC236}">
                <a16:creationId xmlns:a16="http://schemas.microsoft.com/office/drawing/2014/main" id="{FD973E2C-6BB0-4391-96C7-77C7A13932AF}"/>
              </a:ext>
            </a:extLst>
          </p:cNvPr>
          <p:cNvSpPr>
            <a:spLocks noGrp="1"/>
          </p:cNvSpPr>
          <p:nvPr>
            <p:ph sz="quarter" idx="15"/>
          </p:nvPr>
        </p:nvSpPr>
        <p:spPr>
          <a:xfrm>
            <a:off x="457200" y="3429000"/>
            <a:ext cx="4222813" cy="2743200"/>
          </a:xfrm>
        </p:spPr>
        <p:txBody>
          <a:bodyPr/>
          <a:lstStyle/>
          <a:p>
            <a:pPr fontAlgn="auto">
              <a:buClr>
                <a:schemeClr val="bg1"/>
              </a:buClr>
            </a:pPr>
            <a:r>
              <a:rPr lang="en-US" b="0" i="0" u="none" strike="noStrike" dirty="0">
                <a:effectLst/>
              </a:rPr>
              <a:t>Log in at </a:t>
            </a:r>
            <a:r>
              <a:rPr lang="en-US" b="0" i="0" u="none" strike="noStrike" dirty="0" err="1">
                <a:effectLst/>
              </a:rPr>
              <a:t>bcbsnm.com</a:t>
            </a:r>
            <a:r>
              <a:rPr lang="en-US" b="0" i="0" u="none" strike="noStrike" dirty="0">
                <a:effectLst/>
              </a:rPr>
              <a:t> to access </a:t>
            </a:r>
            <a:br>
              <a:rPr lang="en-US" b="0" i="0" u="none" strike="noStrike" dirty="0">
                <a:effectLst/>
              </a:rPr>
            </a:br>
            <a:r>
              <a:rPr lang="en-US" b="0" i="0" u="none" strike="noStrike" dirty="0">
                <a:effectLst/>
              </a:rPr>
              <a:t>these resources and more.</a:t>
            </a:r>
            <a:endParaRPr lang="en-US" b="0" dirty="0"/>
          </a:p>
        </p:txBody>
      </p:sp>
      <p:sp>
        <p:nvSpPr>
          <p:cNvPr id="14" name="Text Placeholder 13">
            <a:extLst>
              <a:ext uri="{FF2B5EF4-FFF2-40B4-BE49-F238E27FC236}">
                <a16:creationId xmlns:a16="http://schemas.microsoft.com/office/drawing/2014/main" id="{7DD1F5A9-C8E0-48E9-A9BE-B2A47853AEE7}"/>
              </a:ext>
            </a:extLst>
          </p:cNvPr>
          <p:cNvSpPr>
            <a:spLocks noGrp="1"/>
          </p:cNvSpPr>
          <p:nvPr>
            <p:ph type="body" sz="quarter" idx="16"/>
          </p:nvPr>
        </p:nvSpPr>
        <p:spPr>
          <a:xfrm>
            <a:off x="457200" y="410705"/>
            <a:ext cx="4222813" cy="2818599"/>
          </a:xfrm>
        </p:spPr>
        <p:txBody>
          <a:bodyPr anchor="b"/>
          <a:lstStyle/>
          <a:p>
            <a:pPr lvl="0">
              <a:spcAft>
                <a:spcPts val="600"/>
              </a:spcAft>
              <a:buClr>
                <a:srgbClr val="0080C7"/>
              </a:buClr>
            </a:pPr>
            <a:r>
              <a:rPr lang="en-US" dirty="0">
                <a:solidFill>
                  <a:srgbClr val="FFFFFF"/>
                </a:solidFill>
              </a:rPr>
              <a:t>Your Health and Wellbeing Programs</a:t>
            </a:r>
          </a:p>
          <a:p>
            <a:pPr lvl="0">
              <a:lnSpc>
                <a:spcPct val="100000"/>
              </a:lnSpc>
              <a:spcAft>
                <a:spcPts val="600"/>
              </a:spcAft>
              <a:buClr>
                <a:srgbClr val="0080C7"/>
              </a:buClr>
            </a:pPr>
            <a:endParaRPr lang="en-US" sz="2400" b="1" dirty="0">
              <a:solidFill>
                <a:srgbClr val="1FBFC9">
                  <a:lumMod val="40000"/>
                  <a:lumOff val="60000"/>
                </a:srgbClr>
              </a:solidFill>
            </a:endParaRPr>
          </a:p>
          <a:p>
            <a:pPr lvl="0">
              <a:lnSpc>
                <a:spcPct val="100000"/>
              </a:lnSpc>
              <a:spcAft>
                <a:spcPts val="600"/>
              </a:spcAft>
              <a:buClr>
                <a:srgbClr val="0080C7"/>
              </a:buClr>
            </a:pPr>
            <a:r>
              <a:rPr lang="en-US" sz="2400" b="1" dirty="0">
                <a:solidFill>
                  <a:srgbClr val="1FBFC9">
                    <a:lumMod val="40000"/>
                    <a:lumOff val="60000"/>
                  </a:srgbClr>
                </a:solidFill>
              </a:rPr>
              <a:t>FIT BETTER HEALTH </a:t>
            </a:r>
            <a:br>
              <a:rPr lang="en-US" sz="2400" b="1" dirty="0">
                <a:solidFill>
                  <a:srgbClr val="1FBFC9">
                    <a:lumMod val="40000"/>
                    <a:lumOff val="60000"/>
                  </a:srgbClr>
                </a:solidFill>
              </a:rPr>
            </a:br>
            <a:r>
              <a:rPr lang="en-US" sz="2400" b="1" dirty="0">
                <a:solidFill>
                  <a:srgbClr val="1FBFC9">
                    <a:lumMod val="40000"/>
                    <a:lumOff val="60000"/>
                  </a:srgbClr>
                </a:solidFill>
              </a:rPr>
              <a:t>INTO YOUR SCHEDULE</a:t>
            </a:r>
            <a:endParaRPr lang="en-US" dirty="0"/>
          </a:p>
        </p:txBody>
      </p:sp>
      <p:sp>
        <p:nvSpPr>
          <p:cNvPr id="10" name="Content Placeholder 9">
            <a:extLst>
              <a:ext uri="{FF2B5EF4-FFF2-40B4-BE49-F238E27FC236}">
                <a16:creationId xmlns:a16="http://schemas.microsoft.com/office/drawing/2014/main" id="{B59A945A-2B37-4B7A-B78D-8571BD154B07}"/>
              </a:ext>
            </a:extLst>
          </p:cNvPr>
          <p:cNvSpPr>
            <a:spLocks noGrp="1"/>
          </p:cNvSpPr>
          <p:nvPr>
            <p:ph idx="1"/>
          </p:nvPr>
        </p:nvSpPr>
        <p:spPr>
          <a:xfrm>
            <a:off x="6899564" y="457200"/>
            <a:ext cx="4835235" cy="5715000"/>
          </a:xfrm>
        </p:spPr>
        <p:txBody>
          <a:bodyPr/>
          <a:lstStyle/>
          <a:p>
            <a:pPr marL="0" lvl="0" indent="0">
              <a:spcBef>
                <a:spcPts val="1200"/>
              </a:spcBef>
              <a:spcAft>
                <a:spcPts val="1200"/>
              </a:spcAft>
              <a:buClr>
                <a:srgbClr val="0080C7"/>
              </a:buClr>
              <a:buNone/>
            </a:pPr>
            <a:r>
              <a:rPr lang="en-US" sz="1800" dirty="0">
                <a:solidFill>
                  <a:srgbClr val="0080C7"/>
                </a:solidFill>
              </a:rPr>
              <a:t>Well onTarget</a:t>
            </a:r>
            <a:r>
              <a:rPr lang="en-US" sz="900" baseline="100000" dirty="0">
                <a:solidFill>
                  <a:srgbClr val="0080C7"/>
                </a:solidFill>
              </a:rPr>
              <a:t>®</a:t>
            </a:r>
            <a:r>
              <a:rPr lang="en-US" sz="1800" dirty="0">
                <a:solidFill>
                  <a:srgbClr val="0080C7"/>
                </a:solidFill>
              </a:rPr>
              <a:t> </a:t>
            </a:r>
            <a:r>
              <a:rPr lang="en-US" sz="1800" dirty="0"/>
              <a:t>helps you reach your health and wellness goals through online self-management programs and rewards.</a:t>
            </a:r>
            <a:endParaRPr lang="en-US" sz="1800" dirty="0">
              <a:solidFill>
                <a:srgbClr val="1E1E1E"/>
              </a:solidFill>
            </a:endParaRPr>
          </a:p>
          <a:p>
            <a:pPr marL="0" indent="0">
              <a:spcBef>
                <a:spcPts val="1200"/>
              </a:spcBef>
              <a:spcAft>
                <a:spcPts val="1200"/>
              </a:spcAft>
              <a:buClr>
                <a:srgbClr val="0080C7"/>
              </a:buClr>
              <a:buNone/>
            </a:pPr>
            <a:r>
              <a:rPr lang="en-US" sz="1800" dirty="0">
                <a:solidFill>
                  <a:srgbClr val="0080C7"/>
                </a:solidFill>
              </a:rPr>
              <a:t>Digital Mental Health </a:t>
            </a:r>
            <a:r>
              <a:rPr lang="en-US" sz="1800" dirty="0">
                <a:solidFill>
                  <a:srgbClr val="1E1E1E"/>
                </a:solidFill>
              </a:rPr>
              <a:t>supports your mental wellbeing with programs for stress, depression, sleep problems, panic and substance use. </a:t>
            </a:r>
          </a:p>
          <a:p>
            <a:pPr marL="0" lvl="0" indent="0">
              <a:spcBef>
                <a:spcPts val="1200"/>
              </a:spcBef>
              <a:spcAft>
                <a:spcPts val="1200"/>
              </a:spcAft>
              <a:buClr>
                <a:srgbClr val="0080C7"/>
              </a:buClr>
              <a:buNone/>
            </a:pPr>
            <a:r>
              <a:rPr lang="en-US" sz="1800" dirty="0">
                <a:solidFill>
                  <a:srgbClr val="0080C7"/>
                </a:solidFill>
              </a:rPr>
              <a:t>24/7 Nurseline </a:t>
            </a:r>
            <a:r>
              <a:rPr lang="en-US" sz="1800" dirty="0">
                <a:solidFill>
                  <a:srgbClr val="1E1E1E"/>
                </a:solidFill>
              </a:rPr>
              <a:t>conveniently answers your health questions. </a:t>
            </a:r>
          </a:p>
          <a:p>
            <a:pPr marL="0" lvl="0" indent="0">
              <a:spcBef>
                <a:spcPts val="1200"/>
              </a:spcBef>
              <a:spcAft>
                <a:spcPts val="1200"/>
              </a:spcAft>
              <a:buClr>
                <a:srgbClr val="0080C7"/>
              </a:buClr>
              <a:buNone/>
            </a:pPr>
            <a:r>
              <a:rPr lang="en-US" sz="1800" dirty="0">
                <a:solidFill>
                  <a:srgbClr val="0080C7"/>
                </a:solidFill>
              </a:rPr>
              <a:t>Fitness Program </a:t>
            </a:r>
            <a:r>
              <a:rPr lang="en-US" sz="1800" dirty="0">
                <a:solidFill>
                  <a:srgbClr val="1E1E1E"/>
                </a:solidFill>
              </a:rPr>
              <a:t>gives you access </a:t>
            </a:r>
            <a:br>
              <a:rPr lang="en-US" sz="1800" dirty="0">
                <a:solidFill>
                  <a:srgbClr val="1E1E1E"/>
                </a:solidFill>
              </a:rPr>
            </a:br>
            <a:r>
              <a:rPr lang="en-US" sz="1800" dirty="0">
                <a:solidFill>
                  <a:srgbClr val="1E1E1E"/>
                </a:solidFill>
              </a:rPr>
              <a:t>to a network of gyms that fit your budget </a:t>
            </a:r>
            <a:br>
              <a:rPr lang="en-US" sz="1800" dirty="0">
                <a:solidFill>
                  <a:srgbClr val="1E1E1E"/>
                </a:solidFill>
              </a:rPr>
            </a:br>
            <a:r>
              <a:rPr lang="en-US" sz="1800" dirty="0">
                <a:solidFill>
                  <a:srgbClr val="1E1E1E"/>
                </a:solidFill>
              </a:rPr>
              <a:t>and lifestyle.</a:t>
            </a:r>
          </a:p>
          <a:p>
            <a:pPr marL="0" lvl="0" indent="0">
              <a:spcBef>
                <a:spcPts val="1200"/>
              </a:spcBef>
              <a:spcAft>
                <a:spcPts val="1200"/>
              </a:spcAft>
              <a:buClr>
                <a:srgbClr val="0080C7"/>
              </a:buClr>
              <a:buNone/>
            </a:pPr>
            <a:r>
              <a:rPr lang="en-US" sz="1800" dirty="0">
                <a:solidFill>
                  <a:srgbClr val="0080C7"/>
                </a:solidFill>
              </a:rPr>
              <a:t>Digital coaching programs </a:t>
            </a:r>
            <a:r>
              <a:rPr lang="en-US" sz="1800" dirty="0">
                <a:solidFill>
                  <a:srgbClr val="1E1E1E"/>
                </a:solidFill>
              </a:rPr>
              <a:t>help you manage your weight, diabetes, high blood pressure and joint and spine issues.</a:t>
            </a:r>
          </a:p>
        </p:txBody>
      </p:sp>
      <p:grpSp>
        <p:nvGrpSpPr>
          <p:cNvPr id="8" name="Group 7">
            <a:extLst>
              <a:ext uri="{FF2B5EF4-FFF2-40B4-BE49-F238E27FC236}">
                <a16:creationId xmlns:a16="http://schemas.microsoft.com/office/drawing/2014/main" id="{05EFA997-2884-4D5B-BA13-781AEDE5DC23}"/>
              </a:ext>
            </a:extLst>
          </p:cNvPr>
          <p:cNvGrpSpPr/>
          <p:nvPr/>
        </p:nvGrpSpPr>
        <p:grpSpPr>
          <a:xfrm>
            <a:off x="5791005" y="668867"/>
            <a:ext cx="795483" cy="522367"/>
            <a:chOff x="8343735" y="4478020"/>
            <a:chExt cx="1072798" cy="704470"/>
          </a:xfrm>
        </p:grpSpPr>
        <p:sp>
          <p:nvSpPr>
            <p:cNvPr id="9" name="Rectangle 6663">
              <a:extLst>
                <a:ext uri="{FF2B5EF4-FFF2-40B4-BE49-F238E27FC236}">
                  <a16:creationId xmlns:a16="http://schemas.microsoft.com/office/drawing/2014/main" id="{C6067B71-0613-47FA-9EB7-82A4482A7796}"/>
                </a:ext>
              </a:extLst>
            </p:cNvPr>
            <p:cNvSpPr>
              <a:spLocks noChangeArrowheads="1"/>
            </p:cNvSpPr>
            <p:nvPr/>
          </p:nvSpPr>
          <p:spPr bwMode="auto">
            <a:xfrm>
              <a:off x="8433135" y="4503052"/>
              <a:ext cx="893998" cy="582887"/>
            </a:xfrm>
            <a:prstGeom prst="rect">
              <a:avLst/>
            </a:prstGeom>
            <a:solidFill>
              <a:srgbClr val="1FBF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6737">
              <a:extLst>
                <a:ext uri="{FF2B5EF4-FFF2-40B4-BE49-F238E27FC236}">
                  <a16:creationId xmlns:a16="http://schemas.microsoft.com/office/drawing/2014/main" id="{7B03033B-4046-4923-AC34-90F4870F89A1}"/>
                </a:ext>
              </a:extLst>
            </p:cNvPr>
            <p:cNvSpPr>
              <a:spLocks noEditPoints="1"/>
            </p:cNvSpPr>
            <p:nvPr/>
          </p:nvSpPr>
          <p:spPr bwMode="auto">
            <a:xfrm>
              <a:off x="8343735" y="4478020"/>
              <a:ext cx="1072798" cy="704470"/>
            </a:xfrm>
            <a:custGeom>
              <a:avLst/>
              <a:gdLst>
                <a:gd name="T0" fmla="*/ 281 w 300"/>
                <a:gd name="T1" fmla="*/ 170 h 197"/>
                <a:gd name="T2" fmla="*/ 281 w 300"/>
                <a:gd name="T3" fmla="*/ 0 h 197"/>
                <a:gd name="T4" fmla="*/ 19 w 300"/>
                <a:gd name="T5" fmla="*/ 0 h 197"/>
                <a:gd name="T6" fmla="*/ 19 w 300"/>
                <a:gd name="T7" fmla="*/ 170 h 197"/>
                <a:gd name="T8" fmla="*/ 0 w 300"/>
                <a:gd name="T9" fmla="*/ 170 h 197"/>
                <a:gd name="T10" fmla="*/ 0 w 300"/>
                <a:gd name="T11" fmla="*/ 197 h 197"/>
                <a:gd name="T12" fmla="*/ 300 w 300"/>
                <a:gd name="T13" fmla="*/ 197 h 197"/>
                <a:gd name="T14" fmla="*/ 300 w 300"/>
                <a:gd name="T15" fmla="*/ 170 h 197"/>
                <a:gd name="T16" fmla="*/ 281 w 300"/>
                <a:gd name="T17" fmla="*/ 170 h 197"/>
                <a:gd name="T18" fmla="*/ 25 w 300"/>
                <a:gd name="T19" fmla="*/ 7 h 197"/>
                <a:gd name="T20" fmla="*/ 275 w 300"/>
                <a:gd name="T21" fmla="*/ 7 h 197"/>
                <a:gd name="T22" fmla="*/ 275 w 300"/>
                <a:gd name="T23" fmla="*/ 170 h 197"/>
                <a:gd name="T24" fmla="*/ 25 w 300"/>
                <a:gd name="T25" fmla="*/ 170 h 197"/>
                <a:gd name="T26" fmla="*/ 25 w 300"/>
                <a:gd name="T27" fmla="*/ 7 h 197"/>
                <a:gd name="T28" fmla="*/ 293 w 300"/>
                <a:gd name="T29" fmla="*/ 191 h 197"/>
                <a:gd name="T30" fmla="*/ 6 w 300"/>
                <a:gd name="T31" fmla="*/ 191 h 197"/>
                <a:gd name="T32" fmla="*/ 6 w 300"/>
                <a:gd name="T33" fmla="*/ 176 h 197"/>
                <a:gd name="T34" fmla="*/ 293 w 300"/>
                <a:gd name="T35" fmla="*/ 176 h 197"/>
                <a:gd name="T36" fmla="*/ 293 w 300"/>
                <a:gd name="T37" fmla="*/ 1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97">
                  <a:moveTo>
                    <a:pt x="281" y="170"/>
                  </a:moveTo>
                  <a:lnTo>
                    <a:pt x="281" y="0"/>
                  </a:lnTo>
                  <a:lnTo>
                    <a:pt x="19" y="0"/>
                  </a:lnTo>
                  <a:lnTo>
                    <a:pt x="19" y="170"/>
                  </a:lnTo>
                  <a:lnTo>
                    <a:pt x="0" y="170"/>
                  </a:lnTo>
                  <a:lnTo>
                    <a:pt x="0" y="197"/>
                  </a:lnTo>
                  <a:lnTo>
                    <a:pt x="300" y="197"/>
                  </a:lnTo>
                  <a:lnTo>
                    <a:pt x="300" y="170"/>
                  </a:lnTo>
                  <a:lnTo>
                    <a:pt x="281" y="170"/>
                  </a:lnTo>
                  <a:close/>
                  <a:moveTo>
                    <a:pt x="25" y="7"/>
                  </a:moveTo>
                  <a:lnTo>
                    <a:pt x="275" y="7"/>
                  </a:lnTo>
                  <a:lnTo>
                    <a:pt x="275" y="170"/>
                  </a:lnTo>
                  <a:lnTo>
                    <a:pt x="25" y="170"/>
                  </a:lnTo>
                  <a:lnTo>
                    <a:pt x="25" y="7"/>
                  </a:lnTo>
                  <a:close/>
                  <a:moveTo>
                    <a:pt x="293" y="191"/>
                  </a:moveTo>
                  <a:lnTo>
                    <a:pt x="6" y="191"/>
                  </a:lnTo>
                  <a:lnTo>
                    <a:pt x="6" y="176"/>
                  </a:lnTo>
                  <a:lnTo>
                    <a:pt x="293" y="176"/>
                  </a:lnTo>
                  <a:lnTo>
                    <a:pt x="293"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6738">
              <a:extLst>
                <a:ext uri="{FF2B5EF4-FFF2-40B4-BE49-F238E27FC236}">
                  <a16:creationId xmlns:a16="http://schemas.microsoft.com/office/drawing/2014/main" id="{2B7D0390-64BF-462D-AA68-5D38DBADE4D2}"/>
                </a:ext>
              </a:extLst>
            </p:cNvPr>
            <p:cNvSpPr>
              <a:spLocks noChangeArrowheads="1"/>
            </p:cNvSpPr>
            <p:nvPr/>
          </p:nvSpPr>
          <p:spPr bwMode="auto">
            <a:xfrm>
              <a:off x="8722790" y="5125274"/>
              <a:ext cx="314687" cy="14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739">
              <a:extLst>
                <a:ext uri="{FF2B5EF4-FFF2-40B4-BE49-F238E27FC236}">
                  <a16:creationId xmlns:a16="http://schemas.microsoft.com/office/drawing/2014/main" id="{72DD624C-9B1F-4E53-8342-0968AC4AB430}"/>
                </a:ext>
              </a:extLst>
            </p:cNvPr>
            <p:cNvSpPr>
              <a:spLocks/>
            </p:cNvSpPr>
            <p:nvPr/>
          </p:nvSpPr>
          <p:spPr bwMode="auto">
            <a:xfrm>
              <a:off x="8740670" y="4635363"/>
              <a:ext cx="296807" cy="296807"/>
            </a:xfrm>
            <a:custGeom>
              <a:avLst/>
              <a:gdLst>
                <a:gd name="T0" fmla="*/ 0 w 83"/>
                <a:gd name="T1" fmla="*/ 0 h 83"/>
                <a:gd name="T2" fmla="*/ 24 w 83"/>
                <a:gd name="T3" fmla="*/ 76 h 83"/>
                <a:gd name="T4" fmla="*/ 39 w 83"/>
                <a:gd name="T5" fmla="*/ 53 h 83"/>
                <a:gd name="T6" fmla="*/ 71 w 83"/>
                <a:gd name="T7" fmla="*/ 83 h 83"/>
                <a:gd name="T8" fmla="*/ 83 w 83"/>
                <a:gd name="T9" fmla="*/ 69 h 83"/>
                <a:gd name="T10" fmla="*/ 51 w 83"/>
                <a:gd name="T11" fmla="*/ 39 h 83"/>
                <a:gd name="T12" fmla="*/ 78 w 83"/>
                <a:gd name="T13" fmla="*/ 24 h 83"/>
                <a:gd name="T14" fmla="*/ 0 w 83"/>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3">
                  <a:moveTo>
                    <a:pt x="0" y="0"/>
                  </a:moveTo>
                  <a:lnTo>
                    <a:pt x="24" y="76"/>
                  </a:lnTo>
                  <a:lnTo>
                    <a:pt x="39" y="53"/>
                  </a:lnTo>
                  <a:lnTo>
                    <a:pt x="71" y="83"/>
                  </a:lnTo>
                  <a:lnTo>
                    <a:pt x="83" y="69"/>
                  </a:lnTo>
                  <a:lnTo>
                    <a:pt x="51" y="39"/>
                  </a:lnTo>
                  <a:lnTo>
                    <a:pt x="78" y="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740">
              <a:extLst>
                <a:ext uri="{FF2B5EF4-FFF2-40B4-BE49-F238E27FC236}">
                  <a16:creationId xmlns:a16="http://schemas.microsoft.com/office/drawing/2014/main" id="{0203F8D6-DC5B-41B9-86CC-ACC3E31EEE79}"/>
                </a:ext>
              </a:extLst>
            </p:cNvPr>
            <p:cNvSpPr>
              <a:spLocks noEditPoints="1"/>
            </p:cNvSpPr>
            <p:nvPr/>
          </p:nvSpPr>
          <p:spPr bwMode="auto">
            <a:xfrm>
              <a:off x="8719214" y="4613907"/>
              <a:ext cx="339719" cy="332567"/>
            </a:xfrm>
            <a:custGeom>
              <a:avLst/>
              <a:gdLst>
                <a:gd name="T0" fmla="*/ 77 w 95"/>
                <a:gd name="T1" fmla="*/ 93 h 93"/>
                <a:gd name="T2" fmla="*/ 46 w 95"/>
                <a:gd name="T3" fmla="*/ 61 h 93"/>
                <a:gd name="T4" fmla="*/ 31 w 95"/>
                <a:gd name="T5" fmla="*/ 92 h 93"/>
                <a:gd name="T6" fmla="*/ 0 w 95"/>
                <a:gd name="T7" fmla="*/ 0 h 93"/>
                <a:gd name="T8" fmla="*/ 93 w 95"/>
                <a:gd name="T9" fmla="*/ 29 h 93"/>
                <a:gd name="T10" fmla="*/ 62 w 95"/>
                <a:gd name="T11" fmla="*/ 45 h 93"/>
                <a:gd name="T12" fmla="*/ 95 w 95"/>
                <a:gd name="T13" fmla="*/ 75 h 93"/>
                <a:gd name="T14" fmla="*/ 77 w 95"/>
                <a:gd name="T15" fmla="*/ 93 h 93"/>
                <a:gd name="T16" fmla="*/ 44 w 95"/>
                <a:gd name="T17" fmla="*/ 51 h 93"/>
                <a:gd name="T18" fmla="*/ 77 w 95"/>
                <a:gd name="T19" fmla="*/ 84 h 93"/>
                <a:gd name="T20" fmla="*/ 86 w 95"/>
                <a:gd name="T21" fmla="*/ 76 h 93"/>
                <a:gd name="T22" fmla="*/ 51 w 95"/>
                <a:gd name="T23" fmla="*/ 44 h 93"/>
                <a:gd name="T24" fmla="*/ 77 w 95"/>
                <a:gd name="T25" fmla="*/ 30 h 93"/>
                <a:gd name="T26" fmla="*/ 10 w 95"/>
                <a:gd name="T27" fmla="*/ 9 h 93"/>
                <a:gd name="T28" fmla="*/ 31 w 95"/>
                <a:gd name="T29" fmla="*/ 75 h 93"/>
                <a:gd name="T30" fmla="*/ 44 w 95"/>
                <a:gd name="T31" fmla="*/ 5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93">
                  <a:moveTo>
                    <a:pt x="77" y="93"/>
                  </a:moveTo>
                  <a:lnTo>
                    <a:pt x="46" y="61"/>
                  </a:lnTo>
                  <a:lnTo>
                    <a:pt x="31" y="92"/>
                  </a:lnTo>
                  <a:lnTo>
                    <a:pt x="0" y="0"/>
                  </a:lnTo>
                  <a:lnTo>
                    <a:pt x="93" y="29"/>
                  </a:lnTo>
                  <a:lnTo>
                    <a:pt x="62" y="45"/>
                  </a:lnTo>
                  <a:lnTo>
                    <a:pt x="95" y="75"/>
                  </a:lnTo>
                  <a:lnTo>
                    <a:pt x="77" y="93"/>
                  </a:lnTo>
                  <a:close/>
                  <a:moveTo>
                    <a:pt x="44" y="51"/>
                  </a:moveTo>
                  <a:lnTo>
                    <a:pt x="77" y="84"/>
                  </a:lnTo>
                  <a:lnTo>
                    <a:pt x="86" y="76"/>
                  </a:lnTo>
                  <a:lnTo>
                    <a:pt x="51" y="44"/>
                  </a:lnTo>
                  <a:lnTo>
                    <a:pt x="77" y="30"/>
                  </a:lnTo>
                  <a:lnTo>
                    <a:pt x="10" y="9"/>
                  </a:lnTo>
                  <a:lnTo>
                    <a:pt x="31" y="75"/>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9" name="Group 18">
            <a:extLst>
              <a:ext uri="{FF2B5EF4-FFF2-40B4-BE49-F238E27FC236}">
                <a16:creationId xmlns:a16="http://schemas.microsoft.com/office/drawing/2014/main" id="{5F9BC70E-93B1-4469-BF7D-64CEDE11AD9A}"/>
              </a:ext>
            </a:extLst>
          </p:cNvPr>
          <p:cNvGrpSpPr/>
          <p:nvPr/>
        </p:nvGrpSpPr>
        <p:grpSpPr>
          <a:xfrm>
            <a:off x="5930400" y="2575540"/>
            <a:ext cx="519113" cy="612775"/>
            <a:chOff x="9475081" y="2269396"/>
            <a:chExt cx="519113" cy="612775"/>
          </a:xfrm>
        </p:grpSpPr>
        <p:sp>
          <p:nvSpPr>
            <p:cNvPr id="20" name="Freeform 51">
              <a:extLst>
                <a:ext uri="{FF2B5EF4-FFF2-40B4-BE49-F238E27FC236}">
                  <a16:creationId xmlns:a16="http://schemas.microsoft.com/office/drawing/2014/main" id="{1BCCC304-E5BC-4632-9DB8-80C7F9B5DFA2}"/>
                </a:ext>
              </a:extLst>
            </p:cNvPr>
            <p:cNvSpPr>
              <a:spLocks noEditPoints="1"/>
            </p:cNvSpPr>
            <p:nvPr/>
          </p:nvSpPr>
          <p:spPr bwMode="auto">
            <a:xfrm>
              <a:off x="9475081" y="2269396"/>
              <a:ext cx="519113" cy="612775"/>
            </a:xfrm>
            <a:custGeom>
              <a:avLst/>
              <a:gdLst>
                <a:gd name="T0" fmla="*/ 280 w 299"/>
                <a:gd name="T1" fmla="*/ 156 h 352"/>
                <a:gd name="T2" fmla="*/ 163 w 299"/>
                <a:gd name="T3" fmla="*/ 1 h 352"/>
                <a:gd name="T4" fmla="*/ 25 w 299"/>
                <a:gd name="T5" fmla="*/ 158 h 352"/>
                <a:gd name="T6" fmla="*/ 0 w 299"/>
                <a:gd name="T7" fmla="*/ 352 h 352"/>
                <a:gd name="T8" fmla="*/ 96 w 299"/>
                <a:gd name="T9" fmla="*/ 352 h 352"/>
                <a:gd name="T10" fmla="*/ 96 w 299"/>
                <a:gd name="T11" fmla="*/ 310 h 352"/>
                <a:gd name="T12" fmla="*/ 150 w 299"/>
                <a:gd name="T13" fmla="*/ 333 h 352"/>
                <a:gd name="T14" fmla="*/ 202 w 299"/>
                <a:gd name="T15" fmla="*/ 313 h 352"/>
                <a:gd name="T16" fmla="*/ 208 w 299"/>
                <a:gd name="T17" fmla="*/ 352 h 352"/>
                <a:gd name="T18" fmla="*/ 299 w 299"/>
                <a:gd name="T19" fmla="*/ 352 h 352"/>
                <a:gd name="T20" fmla="*/ 280 w 299"/>
                <a:gd name="T21" fmla="*/ 156 h 352"/>
                <a:gd name="T22" fmla="*/ 261 w 299"/>
                <a:gd name="T23" fmla="*/ 197 h 352"/>
                <a:gd name="T24" fmla="*/ 241 w 299"/>
                <a:gd name="T25" fmla="*/ 219 h 352"/>
                <a:gd name="T26" fmla="*/ 235 w 299"/>
                <a:gd name="T27" fmla="*/ 220 h 352"/>
                <a:gd name="T28" fmla="*/ 234 w 299"/>
                <a:gd name="T29" fmla="*/ 225 h 352"/>
                <a:gd name="T30" fmla="*/ 150 w 299"/>
                <a:gd name="T31" fmla="*/ 317 h 352"/>
                <a:gd name="T32" fmla="*/ 67 w 299"/>
                <a:gd name="T33" fmla="*/ 226 h 352"/>
                <a:gd name="T34" fmla="*/ 65 w 299"/>
                <a:gd name="T35" fmla="*/ 220 h 352"/>
                <a:gd name="T36" fmla="*/ 59 w 299"/>
                <a:gd name="T37" fmla="*/ 220 h 352"/>
                <a:gd name="T38" fmla="*/ 43 w 299"/>
                <a:gd name="T39" fmla="*/ 199 h 352"/>
                <a:gd name="T40" fmla="*/ 47 w 299"/>
                <a:gd name="T41" fmla="*/ 178 h 352"/>
                <a:gd name="T42" fmla="*/ 61 w 299"/>
                <a:gd name="T43" fmla="*/ 171 h 352"/>
                <a:gd name="T44" fmla="*/ 67 w 299"/>
                <a:gd name="T45" fmla="*/ 191 h 352"/>
                <a:gd name="T46" fmla="*/ 120 w 299"/>
                <a:gd name="T47" fmla="*/ 129 h 352"/>
                <a:gd name="T48" fmla="*/ 197 w 299"/>
                <a:gd name="T49" fmla="*/ 111 h 352"/>
                <a:gd name="T50" fmla="*/ 214 w 299"/>
                <a:gd name="T51" fmla="*/ 137 h 352"/>
                <a:gd name="T52" fmla="*/ 239 w 299"/>
                <a:gd name="T53" fmla="*/ 200 h 352"/>
                <a:gd name="T54" fmla="*/ 248 w 299"/>
                <a:gd name="T55" fmla="*/ 171 h 352"/>
                <a:gd name="T56" fmla="*/ 256 w 299"/>
                <a:gd name="T57" fmla="*/ 174 h 352"/>
                <a:gd name="T58" fmla="*/ 261 w 299"/>
                <a:gd name="T59" fmla="*/ 19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9" h="352">
                  <a:moveTo>
                    <a:pt x="280" y="156"/>
                  </a:moveTo>
                  <a:cubicBezTo>
                    <a:pt x="280" y="0"/>
                    <a:pt x="163" y="1"/>
                    <a:pt x="163" y="1"/>
                  </a:cubicBezTo>
                  <a:cubicBezTo>
                    <a:pt x="16" y="1"/>
                    <a:pt x="25" y="158"/>
                    <a:pt x="25" y="158"/>
                  </a:cubicBezTo>
                  <a:cubicBezTo>
                    <a:pt x="18" y="297"/>
                    <a:pt x="0" y="352"/>
                    <a:pt x="0" y="352"/>
                  </a:cubicBezTo>
                  <a:cubicBezTo>
                    <a:pt x="96" y="352"/>
                    <a:pt x="96" y="352"/>
                    <a:pt x="96" y="352"/>
                  </a:cubicBezTo>
                  <a:cubicBezTo>
                    <a:pt x="96" y="310"/>
                    <a:pt x="96" y="310"/>
                    <a:pt x="96" y="310"/>
                  </a:cubicBezTo>
                  <a:cubicBezTo>
                    <a:pt x="110" y="324"/>
                    <a:pt x="128" y="333"/>
                    <a:pt x="150" y="333"/>
                  </a:cubicBezTo>
                  <a:cubicBezTo>
                    <a:pt x="150" y="333"/>
                    <a:pt x="176" y="333"/>
                    <a:pt x="202" y="313"/>
                  </a:cubicBezTo>
                  <a:cubicBezTo>
                    <a:pt x="208" y="352"/>
                    <a:pt x="208" y="352"/>
                    <a:pt x="208" y="352"/>
                  </a:cubicBezTo>
                  <a:cubicBezTo>
                    <a:pt x="299" y="352"/>
                    <a:pt x="299" y="352"/>
                    <a:pt x="299" y="352"/>
                  </a:cubicBezTo>
                  <a:cubicBezTo>
                    <a:pt x="282" y="302"/>
                    <a:pt x="280" y="156"/>
                    <a:pt x="280" y="156"/>
                  </a:cubicBezTo>
                  <a:close/>
                  <a:moveTo>
                    <a:pt x="261" y="197"/>
                  </a:moveTo>
                  <a:cubicBezTo>
                    <a:pt x="258" y="216"/>
                    <a:pt x="242" y="219"/>
                    <a:pt x="241" y="219"/>
                  </a:cubicBezTo>
                  <a:cubicBezTo>
                    <a:pt x="235" y="220"/>
                    <a:pt x="235" y="220"/>
                    <a:pt x="235" y="220"/>
                  </a:cubicBezTo>
                  <a:cubicBezTo>
                    <a:pt x="234" y="225"/>
                    <a:pt x="234" y="225"/>
                    <a:pt x="234" y="225"/>
                  </a:cubicBezTo>
                  <a:cubicBezTo>
                    <a:pt x="215" y="316"/>
                    <a:pt x="152" y="317"/>
                    <a:pt x="150" y="317"/>
                  </a:cubicBezTo>
                  <a:cubicBezTo>
                    <a:pt x="92" y="317"/>
                    <a:pt x="67" y="227"/>
                    <a:pt x="67" y="226"/>
                  </a:cubicBezTo>
                  <a:cubicBezTo>
                    <a:pt x="65" y="220"/>
                    <a:pt x="65" y="220"/>
                    <a:pt x="65" y="220"/>
                  </a:cubicBezTo>
                  <a:cubicBezTo>
                    <a:pt x="59" y="220"/>
                    <a:pt x="59" y="220"/>
                    <a:pt x="59" y="220"/>
                  </a:cubicBezTo>
                  <a:cubicBezTo>
                    <a:pt x="51" y="220"/>
                    <a:pt x="45" y="206"/>
                    <a:pt x="43" y="199"/>
                  </a:cubicBezTo>
                  <a:cubicBezTo>
                    <a:pt x="42" y="190"/>
                    <a:pt x="43" y="183"/>
                    <a:pt x="47" y="178"/>
                  </a:cubicBezTo>
                  <a:cubicBezTo>
                    <a:pt x="51" y="173"/>
                    <a:pt x="58" y="172"/>
                    <a:pt x="61" y="171"/>
                  </a:cubicBezTo>
                  <a:cubicBezTo>
                    <a:pt x="67" y="178"/>
                    <a:pt x="67" y="191"/>
                    <a:pt x="67" y="191"/>
                  </a:cubicBezTo>
                  <a:cubicBezTo>
                    <a:pt x="74" y="128"/>
                    <a:pt x="120" y="129"/>
                    <a:pt x="120" y="129"/>
                  </a:cubicBezTo>
                  <a:cubicBezTo>
                    <a:pt x="170" y="129"/>
                    <a:pt x="190" y="116"/>
                    <a:pt x="197" y="111"/>
                  </a:cubicBezTo>
                  <a:cubicBezTo>
                    <a:pt x="213" y="118"/>
                    <a:pt x="214" y="137"/>
                    <a:pt x="214" y="137"/>
                  </a:cubicBezTo>
                  <a:cubicBezTo>
                    <a:pt x="218" y="169"/>
                    <a:pt x="239" y="200"/>
                    <a:pt x="239" y="200"/>
                  </a:cubicBezTo>
                  <a:cubicBezTo>
                    <a:pt x="239" y="180"/>
                    <a:pt x="243" y="173"/>
                    <a:pt x="248" y="171"/>
                  </a:cubicBezTo>
                  <a:cubicBezTo>
                    <a:pt x="253" y="171"/>
                    <a:pt x="255" y="173"/>
                    <a:pt x="256" y="174"/>
                  </a:cubicBezTo>
                  <a:cubicBezTo>
                    <a:pt x="261" y="180"/>
                    <a:pt x="261" y="193"/>
                    <a:pt x="261" y="19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21" name="Group 20">
              <a:extLst>
                <a:ext uri="{FF2B5EF4-FFF2-40B4-BE49-F238E27FC236}">
                  <a16:creationId xmlns:a16="http://schemas.microsoft.com/office/drawing/2014/main" id="{1B6B64CD-288F-4D8F-B270-8841D8CCD294}"/>
                </a:ext>
              </a:extLst>
            </p:cNvPr>
            <p:cNvGrpSpPr/>
            <p:nvPr/>
          </p:nvGrpSpPr>
          <p:grpSpPr>
            <a:xfrm>
              <a:off x="9718676" y="2514837"/>
              <a:ext cx="249238" cy="222250"/>
              <a:chOff x="7227181" y="794609"/>
              <a:chExt cx="249238" cy="222250"/>
            </a:xfrm>
          </p:grpSpPr>
          <p:sp>
            <p:nvSpPr>
              <p:cNvPr id="22" name="Freeform 67">
                <a:extLst>
                  <a:ext uri="{FF2B5EF4-FFF2-40B4-BE49-F238E27FC236}">
                    <a16:creationId xmlns:a16="http://schemas.microsoft.com/office/drawing/2014/main" id="{C940FEE3-A2BA-4C1D-9C14-639C23BF9F15}"/>
                  </a:ext>
                </a:extLst>
              </p:cNvPr>
              <p:cNvSpPr>
                <a:spLocks/>
              </p:cNvSpPr>
              <p:nvPr/>
            </p:nvSpPr>
            <p:spPr bwMode="auto">
              <a:xfrm>
                <a:off x="7401806" y="794609"/>
                <a:ext cx="74613" cy="161925"/>
              </a:xfrm>
              <a:custGeom>
                <a:avLst/>
                <a:gdLst>
                  <a:gd name="T0" fmla="*/ 0 w 43"/>
                  <a:gd name="T1" fmla="*/ 8 h 93"/>
                  <a:gd name="T2" fmla="*/ 0 w 43"/>
                  <a:gd name="T3" fmla="*/ 86 h 93"/>
                  <a:gd name="T4" fmla="*/ 9 w 43"/>
                  <a:gd name="T5" fmla="*/ 93 h 93"/>
                  <a:gd name="T6" fmla="*/ 26 w 43"/>
                  <a:gd name="T7" fmla="*/ 85 h 93"/>
                  <a:gd name="T8" fmla="*/ 41 w 43"/>
                  <a:gd name="T9" fmla="*/ 63 h 93"/>
                  <a:gd name="T10" fmla="*/ 41 w 43"/>
                  <a:gd name="T11" fmla="*/ 30 h 93"/>
                  <a:gd name="T12" fmla="*/ 26 w 43"/>
                  <a:gd name="T13" fmla="*/ 8 h 93"/>
                  <a:gd name="T14" fmla="*/ 9 w 43"/>
                  <a:gd name="T15" fmla="*/ 0 h 93"/>
                  <a:gd name="T16" fmla="*/ 0 w 43"/>
                  <a:gd name="T17" fmla="*/ 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93">
                    <a:moveTo>
                      <a:pt x="0" y="8"/>
                    </a:moveTo>
                    <a:cubicBezTo>
                      <a:pt x="0" y="86"/>
                      <a:pt x="0" y="86"/>
                      <a:pt x="0" y="86"/>
                    </a:cubicBezTo>
                    <a:cubicBezTo>
                      <a:pt x="0" y="93"/>
                      <a:pt x="9" y="93"/>
                      <a:pt x="9" y="93"/>
                    </a:cubicBezTo>
                    <a:cubicBezTo>
                      <a:pt x="21" y="93"/>
                      <a:pt x="26" y="85"/>
                      <a:pt x="26" y="85"/>
                    </a:cubicBezTo>
                    <a:cubicBezTo>
                      <a:pt x="43" y="79"/>
                      <a:pt x="41" y="63"/>
                      <a:pt x="41" y="63"/>
                    </a:cubicBezTo>
                    <a:cubicBezTo>
                      <a:pt x="41" y="30"/>
                      <a:pt x="41" y="30"/>
                      <a:pt x="41" y="30"/>
                    </a:cubicBezTo>
                    <a:cubicBezTo>
                      <a:pt x="41" y="30"/>
                      <a:pt x="43" y="14"/>
                      <a:pt x="26" y="8"/>
                    </a:cubicBezTo>
                    <a:cubicBezTo>
                      <a:pt x="26" y="8"/>
                      <a:pt x="21" y="0"/>
                      <a:pt x="9" y="0"/>
                    </a:cubicBezTo>
                    <a:cubicBezTo>
                      <a:pt x="9" y="0"/>
                      <a:pt x="0" y="1"/>
                      <a:pt x="0"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8">
                <a:extLst>
                  <a:ext uri="{FF2B5EF4-FFF2-40B4-BE49-F238E27FC236}">
                    <a16:creationId xmlns:a16="http://schemas.microsoft.com/office/drawing/2014/main" id="{07A11799-01CB-47F5-82C2-19D0CD06B2FC}"/>
                  </a:ext>
                </a:extLst>
              </p:cNvPr>
              <p:cNvSpPr>
                <a:spLocks/>
              </p:cNvSpPr>
              <p:nvPr/>
            </p:nvSpPr>
            <p:spPr bwMode="auto">
              <a:xfrm>
                <a:off x="7227181" y="939071"/>
                <a:ext cx="198438" cy="77788"/>
              </a:xfrm>
              <a:custGeom>
                <a:avLst/>
                <a:gdLst>
                  <a:gd name="T0" fmla="*/ 114 w 114"/>
                  <a:gd name="T1" fmla="*/ 9 h 45"/>
                  <a:gd name="T2" fmla="*/ 42 w 114"/>
                  <a:gd name="T3" fmla="*/ 38 h 45"/>
                  <a:gd name="T4" fmla="*/ 31 w 114"/>
                  <a:gd name="T5" fmla="*/ 45 h 45"/>
                  <a:gd name="T6" fmla="*/ 12 w 114"/>
                  <a:gd name="T7" fmla="*/ 45 h 45"/>
                  <a:gd name="T8" fmla="*/ 0 w 114"/>
                  <a:gd name="T9" fmla="*/ 32 h 45"/>
                  <a:gd name="T10" fmla="*/ 12 w 114"/>
                  <a:gd name="T11" fmla="*/ 19 h 45"/>
                  <a:gd name="T12" fmla="*/ 31 w 114"/>
                  <a:gd name="T13" fmla="*/ 19 h 45"/>
                  <a:gd name="T14" fmla="*/ 42 w 114"/>
                  <a:gd name="T15" fmla="*/ 26 h 45"/>
                  <a:gd name="T16" fmla="*/ 106 w 114"/>
                  <a:gd name="T17" fmla="*/ 0 h 45"/>
                  <a:gd name="T18" fmla="*/ 114 w 114"/>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45">
                    <a:moveTo>
                      <a:pt x="114" y="9"/>
                    </a:moveTo>
                    <a:cubicBezTo>
                      <a:pt x="91" y="29"/>
                      <a:pt x="60" y="36"/>
                      <a:pt x="42" y="38"/>
                    </a:cubicBezTo>
                    <a:cubicBezTo>
                      <a:pt x="39" y="42"/>
                      <a:pt x="36" y="45"/>
                      <a:pt x="31" y="45"/>
                    </a:cubicBezTo>
                    <a:cubicBezTo>
                      <a:pt x="12" y="45"/>
                      <a:pt x="12" y="45"/>
                      <a:pt x="12" y="45"/>
                    </a:cubicBezTo>
                    <a:cubicBezTo>
                      <a:pt x="5" y="45"/>
                      <a:pt x="0" y="39"/>
                      <a:pt x="0" y="32"/>
                    </a:cubicBezTo>
                    <a:cubicBezTo>
                      <a:pt x="0" y="24"/>
                      <a:pt x="5" y="19"/>
                      <a:pt x="12" y="19"/>
                    </a:cubicBezTo>
                    <a:cubicBezTo>
                      <a:pt x="31" y="19"/>
                      <a:pt x="31" y="19"/>
                      <a:pt x="31" y="19"/>
                    </a:cubicBezTo>
                    <a:cubicBezTo>
                      <a:pt x="36" y="19"/>
                      <a:pt x="40" y="22"/>
                      <a:pt x="42" y="26"/>
                    </a:cubicBezTo>
                    <a:cubicBezTo>
                      <a:pt x="59" y="24"/>
                      <a:pt x="87" y="17"/>
                      <a:pt x="106" y="0"/>
                    </a:cubicBezTo>
                    <a:lnTo>
                      <a:pt x="114" y="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4" name="Group 23">
            <a:extLst>
              <a:ext uri="{FF2B5EF4-FFF2-40B4-BE49-F238E27FC236}">
                <a16:creationId xmlns:a16="http://schemas.microsoft.com/office/drawing/2014/main" id="{2CEE966C-4CCC-4DBD-83D4-235CBD5A561A}"/>
              </a:ext>
            </a:extLst>
          </p:cNvPr>
          <p:cNvGrpSpPr/>
          <p:nvPr/>
        </p:nvGrpSpPr>
        <p:grpSpPr>
          <a:xfrm>
            <a:off x="5827640" y="3617809"/>
            <a:ext cx="722209" cy="704471"/>
            <a:chOff x="4395788" y="4983959"/>
            <a:chExt cx="904875" cy="882650"/>
          </a:xfrm>
        </p:grpSpPr>
        <p:sp>
          <p:nvSpPr>
            <p:cNvPr id="25" name="Freeform 5">
              <a:extLst>
                <a:ext uri="{FF2B5EF4-FFF2-40B4-BE49-F238E27FC236}">
                  <a16:creationId xmlns:a16="http://schemas.microsoft.com/office/drawing/2014/main" id="{D1FFE7CC-595A-407C-8B02-FFEBE066AE20}"/>
                </a:ext>
              </a:extLst>
            </p:cNvPr>
            <p:cNvSpPr>
              <a:spLocks/>
            </p:cNvSpPr>
            <p:nvPr/>
          </p:nvSpPr>
          <p:spPr bwMode="auto">
            <a:xfrm>
              <a:off x="4408488" y="5163346"/>
              <a:ext cx="282575" cy="115888"/>
            </a:xfrm>
            <a:custGeom>
              <a:avLst/>
              <a:gdLst>
                <a:gd name="T0" fmla="*/ 21 w 134"/>
                <a:gd name="T1" fmla="*/ 3 h 54"/>
                <a:gd name="T2" fmla="*/ 103 w 134"/>
                <a:gd name="T3" fmla="*/ 15 h 54"/>
                <a:gd name="T4" fmla="*/ 106 w 134"/>
                <a:gd name="T5" fmla="*/ 51 h 54"/>
                <a:gd name="T6" fmla="*/ 25 w 134"/>
                <a:gd name="T7" fmla="*/ 51 h 54"/>
                <a:gd name="T8" fmla="*/ 0 w 134"/>
                <a:gd name="T9" fmla="*/ 22 h 54"/>
                <a:gd name="T10" fmla="*/ 21 w 134"/>
                <a:gd name="T11" fmla="*/ 3 h 54"/>
              </a:gdLst>
              <a:ahLst/>
              <a:cxnLst>
                <a:cxn ang="0">
                  <a:pos x="T0" y="T1"/>
                </a:cxn>
                <a:cxn ang="0">
                  <a:pos x="T2" y="T3"/>
                </a:cxn>
                <a:cxn ang="0">
                  <a:pos x="T4" y="T5"/>
                </a:cxn>
                <a:cxn ang="0">
                  <a:pos x="T6" y="T7"/>
                </a:cxn>
                <a:cxn ang="0">
                  <a:pos x="T8" y="T9"/>
                </a:cxn>
                <a:cxn ang="0">
                  <a:pos x="T10" y="T11"/>
                </a:cxn>
              </a:cxnLst>
              <a:rect l="0" t="0" r="r" b="b"/>
              <a:pathLst>
                <a:path w="134" h="54">
                  <a:moveTo>
                    <a:pt x="21" y="3"/>
                  </a:moveTo>
                  <a:cubicBezTo>
                    <a:pt x="103" y="15"/>
                    <a:pt x="103" y="15"/>
                    <a:pt x="103" y="15"/>
                  </a:cubicBezTo>
                  <a:cubicBezTo>
                    <a:pt x="103" y="15"/>
                    <a:pt x="134" y="32"/>
                    <a:pt x="106" y="51"/>
                  </a:cubicBezTo>
                  <a:cubicBezTo>
                    <a:pt x="25" y="51"/>
                    <a:pt x="25" y="51"/>
                    <a:pt x="25" y="51"/>
                  </a:cubicBezTo>
                  <a:cubicBezTo>
                    <a:pt x="25" y="51"/>
                    <a:pt x="1" y="54"/>
                    <a:pt x="0" y="22"/>
                  </a:cubicBezTo>
                  <a:cubicBezTo>
                    <a:pt x="0" y="22"/>
                    <a:pt x="1" y="0"/>
                    <a:pt x="21" y="3"/>
                  </a:cubicBezTo>
                  <a:close/>
                </a:path>
              </a:pathLst>
            </a:custGeom>
            <a:solidFill>
              <a:srgbClr val="CAD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6">
              <a:extLst>
                <a:ext uri="{FF2B5EF4-FFF2-40B4-BE49-F238E27FC236}">
                  <a16:creationId xmlns:a16="http://schemas.microsoft.com/office/drawing/2014/main" id="{7957591B-F6F5-4CDF-8588-662945E07CC5}"/>
                </a:ext>
              </a:extLst>
            </p:cNvPr>
            <p:cNvSpPr>
              <a:spLocks/>
            </p:cNvSpPr>
            <p:nvPr/>
          </p:nvSpPr>
          <p:spPr bwMode="auto">
            <a:xfrm>
              <a:off x="4954588" y="4991896"/>
              <a:ext cx="215900" cy="161925"/>
            </a:xfrm>
            <a:custGeom>
              <a:avLst/>
              <a:gdLst>
                <a:gd name="T0" fmla="*/ 97 w 136"/>
                <a:gd name="T1" fmla="*/ 0 h 102"/>
                <a:gd name="T2" fmla="*/ 97 w 136"/>
                <a:gd name="T3" fmla="*/ 62 h 102"/>
                <a:gd name="T4" fmla="*/ 0 w 136"/>
                <a:gd name="T5" fmla="*/ 62 h 102"/>
                <a:gd name="T6" fmla="*/ 0 w 136"/>
                <a:gd name="T7" fmla="*/ 102 h 102"/>
                <a:gd name="T8" fmla="*/ 136 w 136"/>
                <a:gd name="T9" fmla="*/ 102 h 102"/>
                <a:gd name="T10" fmla="*/ 136 w 136"/>
                <a:gd name="T11" fmla="*/ 3 h 102"/>
                <a:gd name="T12" fmla="*/ 97 w 136"/>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6" h="102">
                  <a:moveTo>
                    <a:pt x="97" y="0"/>
                  </a:moveTo>
                  <a:lnTo>
                    <a:pt x="97" y="62"/>
                  </a:lnTo>
                  <a:lnTo>
                    <a:pt x="0" y="62"/>
                  </a:lnTo>
                  <a:lnTo>
                    <a:pt x="0" y="102"/>
                  </a:lnTo>
                  <a:lnTo>
                    <a:pt x="136" y="102"/>
                  </a:lnTo>
                  <a:lnTo>
                    <a:pt x="136" y="3"/>
                  </a:lnTo>
                  <a:lnTo>
                    <a:pt x="97" y="0"/>
                  </a:lnTo>
                  <a:close/>
                </a:path>
              </a:pathLst>
            </a:custGeom>
            <a:solidFill>
              <a:srgbClr val="CAD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7">
              <a:extLst>
                <a:ext uri="{FF2B5EF4-FFF2-40B4-BE49-F238E27FC236}">
                  <a16:creationId xmlns:a16="http://schemas.microsoft.com/office/drawing/2014/main" id="{86417FDB-38F4-4AE1-A98D-524FEC822E20}"/>
                </a:ext>
              </a:extLst>
            </p:cNvPr>
            <p:cNvSpPr>
              <a:spLocks noEditPoints="1"/>
            </p:cNvSpPr>
            <p:nvPr/>
          </p:nvSpPr>
          <p:spPr bwMode="auto">
            <a:xfrm>
              <a:off x="4408488" y="5395121"/>
              <a:ext cx="892175" cy="412750"/>
            </a:xfrm>
            <a:custGeom>
              <a:avLst/>
              <a:gdLst>
                <a:gd name="T0" fmla="*/ 364 w 423"/>
                <a:gd name="T1" fmla="*/ 92 h 194"/>
                <a:gd name="T2" fmla="*/ 123 w 423"/>
                <a:gd name="T3" fmla="*/ 8 h 194"/>
                <a:gd name="T4" fmla="*/ 88 w 423"/>
                <a:gd name="T5" fmla="*/ 3 h 194"/>
                <a:gd name="T6" fmla="*/ 0 w 423"/>
                <a:gd name="T7" fmla="*/ 103 h 194"/>
                <a:gd name="T8" fmla="*/ 88 w 423"/>
                <a:gd name="T9" fmla="*/ 194 h 194"/>
                <a:gd name="T10" fmla="*/ 352 w 423"/>
                <a:gd name="T11" fmla="*/ 194 h 194"/>
                <a:gd name="T12" fmla="*/ 364 w 423"/>
                <a:gd name="T13" fmla="*/ 92 h 194"/>
                <a:gd name="T14" fmla="*/ 99 w 423"/>
                <a:gd name="T15" fmla="*/ 146 h 194"/>
                <a:gd name="T16" fmla="*/ 51 w 423"/>
                <a:gd name="T17" fmla="*/ 98 h 194"/>
                <a:gd name="T18" fmla="*/ 99 w 423"/>
                <a:gd name="T19" fmla="*/ 51 h 194"/>
                <a:gd name="T20" fmla="*/ 146 w 423"/>
                <a:gd name="T21" fmla="*/ 98 h 194"/>
                <a:gd name="T22" fmla="*/ 99 w 423"/>
                <a:gd name="T23" fmla="*/ 146 h 194"/>
                <a:gd name="T24" fmla="*/ 293 w 423"/>
                <a:gd name="T25" fmla="*/ 158 h 194"/>
                <a:gd name="T26" fmla="*/ 265 w 423"/>
                <a:gd name="T27" fmla="*/ 130 h 194"/>
                <a:gd name="T28" fmla="*/ 293 w 423"/>
                <a:gd name="T29" fmla="*/ 102 h 194"/>
                <a:gd name="T30" fmla="*/ 321 w 423"/>
                <a:gd name="T31" fmla="*/ 130 h 194"/>
                <a:gd name="T32" fmla="*/ 293 w 423"/>
                <a:gd name="T33" fmla="*/ 15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3" h="194">
                  <a:moveTo>
                    <a:pt x="364" y="92"/>
                  </a:moveTo>
                  <a:cubicBezTo>
                    <a:pt x="123" y="8"/>
                    <a:pt x="123" y="8"/>
                    <a:pt x="123" y="8"/>
                  </a:cubicBezTo>
                  <a:cubicBezTo>
                    <a:pt x="123" y="8"/>
                    <a:pt x="102" y="0"/>
                    <a:pt x="88" y="3"/>
                  </a:cubicBezTo>
                  <a:cubicBezTo>
                    <a:pt x="88" y="3"/>
                    <a:pt x="5" y="13"/>
                    <a:pt x="0" y="103"/>
                  </a:cubicBezTo>
                  <a:cubicBezTo>
                    <a:pt x="0" y="103"/>
                    <a:pt x="12" y="194"/>
                    <a:pt x="88" y="194"/>
                  </a:cubicBezTo>
                  <a:cubicBezTo>
                    <a:pt x="352" y="194"/>
                    <a:pt x="352" y="194"/>
                    <a:pt x="352" y="194"/>
                  </a:cubicBezTo>
                  <a:cubicBezTo>
                    <a:pt x="352" y="194"/>
                    <a:pt x="423" y="152"/>
                    <a:pt x="364" y="92"/>
                  </a:cubicBezTo>
                  <a:close/>
                  <a:moveTo>
                    <a:pt x="99" y="146"/>
                  </a:moveTo>
                  <a:cubicBezTo>
                    <a:pt x="72" y="146"/>
                    <a:pt x="51" y="125"/>
                    <a:pt x="51" y="98"/>
                  </a:cubicBezTo>
                  <a:cubicBezTo>
                    <a:pt x="51" y="72"/>
                    <a:pt x="72" y="51"/>
                    <a:pt x="99" y="51"/>
                  </a:cubicBezTo>
                  <a:cubicBezTo>
                    <a:pt x="125" y="51"/>
                    <a:pt x="146" y="72"/>
                    <a:pt x="146" y="98"/>
                  </a:cubicBezTo>
                  <a:cubicBezTo>
                    <a:pt x="146" y="125"/>
                    <a:pt x="125" y="146"/>
                    <a:pt x="99" y="146"/>
                  </a:cubicBezTo>
                  <a:close/>
                  <a:moveTo>
                    <a:pt x="293" y="158"/>
                  </a:moveTo>
                  <a:cubicBezTo>
                    <a:pt x="277" y="158"/>
                    <a:pt x="265" y="145"/>
                    <a:pt x="265" y="130"/>
                  </a:cubicBezTo>
                  <a:cubicBezTo>
                    <a:pt x="265" y="114"/>
                    <a:pt x="277" y="102"/>
                    <a:pt x="293" y="102"/>
                  </a:cubicBezTo>
                  <a:cubicBezTo>
                    <a:pt x="308" y="102"/>
                    <a:pt x="321" y="114"/>
                    <a:pt x="321" y="130"/>
                  </a:cubicBezTo>
                  <a:cubicBezTo>
                    <a:pt x="321" y="145"/>
                    <a:pt x="308" y="158"/>
                    <a:pt x="293" y="158"/>
                  </a:cubicBez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9">
              <a:extLst>
                <a:ext uri="{FF2B5EF4-FFF2-40B4-BE49-F238E27FC236}">
                  <a16:creationId xmlns:a16="http://schemas.microsoft.com/office/drawing/2014/main" id="{1E9BC680-739E-4B45-BC48-C0B8E226981E}"/>
                </a:ext>
              </a:extLst>
            </p:cNvPr>
            <p:cNvSpPr>
              <a:spLocks noEditPoints="1"/>
            </p:cNvSpPr>
            <p:nvPr/>
          </p:nvSpPr>
          <p:spPr bwMode="auto">
            <a:xfrm>
              <a:off x="4954588" y="5599909"/>
              <a:ext cx="141287" cy="141288"/>
            </a:xfrm>
            <a:custGeom>
              <a:avLst/>
              <a:gdLst>
                <a:gd name="T0" fmla="*/ 34 w 67"/>
                <a:gd name="T1" fmla="*/ 67 h 67"/>
                <a:gd name="T2" fmla="*/ 0 w 67"/>
                <a:gd name="T3" fmla="*/ 34 h 67"/>
                <a:gd name="T4" fmla="*/ 34 w 67"/>
                <a:gd name="T5" fmla="*/ 0 h 67"/>
                <a:gd name="T6" fmla="*/ 67 w 67"/>
                <a:gd name="T7" fmla="*/ 34 h 67"/>
                <a:gd name="T8" fmla="*/ 34 w 67"/>
                <a:gd name="T9" fmla="*/ 67 h 67"/>
                <a:gd name="T10" fmla="*/ 34 w 67"/>
                <a:gd name="T11" fmla="*/ 11 h 67"/>
                <a:gd name="T12" fmla="*/ 11 w 67"/>
                <a:gd name="T13" fmla="*/ 34 h 67"/>
                <a:gd name="T14" fmla="*/ 34 w 67"/>
                <a:gd name="T15" fmla="*/ 56 h 67"/>
                <a:gd name="T16" fmla="*/ 56 w 67"/>
                <a:gd name="T17" fmla="*/ 34 h 67"/>
                <a:gd name="T18" fmla="*/ 34 w 67"/>
                <a:gd name="T19"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4" y="67"/>
                  </a:moveTo>
                  <a:cubicBezTo>
                    <a:pt x="15" y="67"/>
                    <a:pt x="0" y="52"/>
                    <a:pt x="0" y="34"/>
                  </a:cubicBezTo>
                  <a:cubicBezTo>
                    <a:pt x="0" y="15"/>
                    <a:pt x="15" y="0"/>
                    <a:pt x="34" y="0"/>
                  </a:cubicBezTo>
                  <a:cubicBezTo>
                    <a:pt x="52" y="0"/>
                    <a:pt x="67" y="15"/>
                    <a:pt x="67" y="34"/>
                  </a:cubicBezTo>
                  <a:cubicBezTo>
                    <a:pt x="67" y="52"/>
                    <a:pt x="52" y="67"/>
                    <a:pt x="34" y="67"/>
                  </a:cubicBezTo>
                  <a:close/>
                  <a:moveTo>
                    <a:pt x="34" y="11"/>
                  </a:moveTo>
                  <a:cubicBezTo>
                    <a:pt x="21" y="11"/>
                    <a:pt x="11" y="21"/>
                    <a:pt x="11" y="34"/>
                  </a:cubicBezTo>
                  <a:cubicBezTo>
                    <a:pt x="11" y="46"/>
                    <a:pt x="21" y="56"/>
                    <a:pt x="34" y="56"/>
                  </a:cubicBezTo>
                  <a:cubicBezTo>
                    <a:pt x="46" y="56"/>
                    <a:pt x="56" y="46"/>
                    <a:pt x="56" y="34"/>
                  </a:cubicBezTo>
                  <a:cubicBezTo>
                    <a:pt x="56" y="21"/>
                    <a:pt x="46" y="11"/>
                    <a:pt x="34" y="1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0">
              <a:extLst>
                <a:ext uri="{FF2B5EF4-FFF2-40B4-BE49-F238E27FC236}">
                  <a16:creationId xmlns:a16="http://schemas.microsoft.com/office/drawing/2014/main" id="{01FD9F81-EF24-4B5B-933B-FAA4BD3A4667}"/>
                </a:ext>
              </a:extLst>
            </p:cNvPr>
            <p:cNvSpPr>
              <a:spLocks/>
            </p:cNvSpPr>
            <p:nvPr/>
          </p:nvSpPr>
          <p:spPr bwMode="auto">
            <a:xfrm>
              <a:off x="4616450" y="5795171"/>
              <a:ext cx="523875" cy="0"/>
            </a:xfrm>
            <a:custGeom>
              <a:avLst/>
              <a:gdLst>
                <a:gd name="T0" fmla="*/ 3 w 248"/>
                <a:gd name="T1" fmla="*/ 3 w 248"/>
                <a:gd name="T2" fmla="*/ 0 w 248"/>
                <a:gd name="T3" fmla="*/ 248 w 248"/>
                <a:gd name="T4" fmla="*/ 3 w 248"/>
              </a:gdLst>
              <a:ahLst/>
              <a:cxnLst>
                <a:cxn ang="0">
                  <a:pos x="T0" y="0"/>
                </a:cxn>
                <a:cxn ang="0">
                  <a:pos x="T1" y="0"/>
                </a:cxn>
                <a:cxn ang="0">
                  <a:pos x="T2" y="0"/>
                </a:cxn>
                <a:cxn ang="0">
                  <a:pos x="T3" y="0"/>
                </a:cxn>
                <a:cxn ang="0">
                  <a:pos x="T4" y="0"/>
                </a:cxn>
              </a:cxnLst>
              <a:rect l="0" t="0" r="r" b="b"/>
              <a:pathLst>
                <a:path w="248">
                  <a:moveTo>
                    <a:pt x="3" y="0"/>
                  </a:moveTo>
                  <a:cubicBezTo>
                    <a:pt x="3" y="0"/>
                    <a:pt x="3" y="0"/>
                    <a:pt x="3" y="0"/>
                  </a:cubicBezTo>
                  <a:cubicBezTo>
                    <a:pt x="2" y="0"/>
                    <a:pt x="1" y="0"/>
                    <a:pt x="0" y="0"/>
                  </a:cubicBezTo>
                  <a:cubicBezTo>
                    <a:pt x="248" y="0"/>
                    <a:pt x="248" y="0"/>
                    <a:pt x="248" y="0"/>
                  </a:cubicBezTo>
                  <a:lnTo>
                    <a:pt x="3"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1">
              <a:extLst>
                <a:ext uri="{FF2B5EF4-FFF2-40B4-BE49-F238E27FC236}">
                  <a16:creationId xmlns:a16="http://schemas.microsoft.com/office/drawing/2014/main" id="{9662331D-6611-49FA-84A3-C1C209C019E2}"/>
                </a:ext>
              </a:extLst>
            </p:cNvPr>
            <p:cNvSpPr>
              <a:spLocks noEditPoints="1"/>
            </p:cNvSpPr>
            <p:nvPr/>
          </p:nvSpPr>
          <p:spPr bwMode="auto">
            <a:xfrm>
              <a:off x="4618038" y="5817396"/>
              <a:ext cx="523875" cy="0"/>
            </a:xfrm>
            <a:custGeom>
              <a:avLst/>
              <a:gdLst>
                <a:gd name="T0" fmla="*/ 2 w 248"/>
                <a:gd name="T1" fmla="*/ 0 w 248"/>
                <a:gd name="T2" fmla="*/ 248 w 248"/>
                <a:gd name="T3" fmla="*/ 2 w 248"/>
                <a:gd name="T4" fmla="*/ 2 w 248"/>
                <a:gd name="T5" fmla="*/ 0 w 248"/>
                <a:gd name="T6" fmla="*/ 248 w 248"/>
                <a:gd name="T7" fmla="*/ 2 w 2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48">
                  <a:moveTo>
                    <a:pt x="2" y="0"/>
                  </a:moveTo>
                  <a:cubicBezTo>
                    <a:pt x="1" y="0"/>
                    <a:pt x="0" y="0"/>
                    <a:pt x="0" y="0"/>
                  </a:cubicBezTo>
                  <a:cubicBezTo>
                    <a:pt x="248" y="0"/>
                    <a:pt x="248" y="0"/>
                    <a:pt x="248" y="0"/>
                  </a:cubicBezTo>
                  <a:lnTo>
                    <a:pt x="2" y="0"/>
                  </a:lnTo>
                  <a:close/>
                  <a:moveTo>
                    <a:pt x="2" y="0"/>
                  </a:moveTo>
                  <a:cubicBezTo>
                    <a:pt x="1" y="0"/>
                    <a:pt x="0" y="0"/>
                    <a:pt x="0" y="0"/>
                  </a:cubicBezTo>
                  <a:cubicBezTo>
                    <a:pt x="248" y="0"/>
                    <a:pt x="248" y="0"/>
                    <a:pt x="248" y="0"/>
                  </a:cubicBezTo>
                  <a:lnTo>
                    <a:pt x="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2">
              <a:extLst>
                <a:ext uri="{FF2B5EF4-FFF2-40B4-BE49-F238E27FC236}">
                  <a16:creationId xmlns:a16="http://schemas.microsoft.com/office/drawing/2014/main" id="{614DF321-8BCE-4319-8024-BEA117FFFDFC}"/>
                </a:ext>
              </a:extLst>
            </p:cNvPr>
            <p:cNvSpPr>
              <a:spLocks noEditPoints="1"/>
            </p:cNvSpPr>
            <p:nvPr/>
          </p:nvSpPr>
          <p:spPr bwMode="auto">
            <a:xfrm>
              <a:off x="4505325" y="5488784"/>
              <a:ext cx="288925" cy="239713"/>
            </a:xfrm>
            <a:custGeom>
              <a:avLst/>
              <a:gdLst>
                <a:gd name="T0" fmla="*/ 128 w 137"/>
                <a:gd name="T1" fmla="*/ 79 h 113"/>
                <a:gd name="T2" fmla="*/ 122 w 137"/>
                <a:gd name="T3" fmla="*/ 89 h 113"/>
                <a:gd name="T4" fmla="*/ 103 w 137"/>
                <a:gd name="T5" fmla="*/ 78 h 113"/>
                <a:gd name="T6" fmla="*/ 108 w 137"/>
                <a:gd name="T7" fmla="*/ 54 h 113"/>
                <a:gd name="T8" fmla="*/ 54 w 137"/>
                <a:gd name="T9" fmla="*/ 0 h 113"/>
                <a:gd name="T10" fmla="*/ 0 w 137"/>
                <a:gd name="T11" fmla="*/ 54 h 113"/>
                <a:gd name="T12" fmla="*/ 54 w 137"/>
                <a:gd name="T13" fmla="*/ 108 h 113"/>
                <a:gd name="T14" fmla="*/ 97 w 137"/>
                <a:gd name="T15" fmla="*/ 87 h 113"/>
                <a:gd name="T16" fmla="*/ 117 w 137"/>
                <a:gd name="T17" fmla="*/ 98 h 113"/>
                <a:gd name="T18" fmla="*/ 111 w 137"/>
                <a:gd name="T19" fmla="*/ 108 h 113"/>
                <a:gd name="T20" fmla="*/ 121 w 137"/>
                <a:gd name="T21" fmla="*/ 113 h 113"/>
                <a:gd name="T22" fmla="*/ 137 w 137"/>
                <a:gd name="T23" fmla="*/ 85 h 113"/>
                <a:gd name="T24" fmla="*/ 128 w 137"/>
                <a:gd name="T25" fmla="*/ 79 h 113"/>
                <a:gd name="T26" fmla="*/ 93 w 137"/>
                <a:gd name="T27" fmla="*/ 72 h 113"/>
                <a:gd name="T28" fmla="*/ 55 w 137"/>
                <a:gd name="T29" fmla="*/ 49 h 113"/>
                <a:gd name="T30" fmla="*/ 49 w 137"/>
                <a:gd name="T31" fmla="*/ 59 h 113"/>
                <a:gd name="T32" fmla="*/ 87 w 137"/>
                <a:gd name="T33" fmla="*/ 81 h 113"/>
                <a:gd name="T34" fmla="*/ 54 w 137"/>
                <a:gd name="T35" fmla="*/ 97 h 113"/>
                <a:gd name="T36" fmla="*/ 11 w 137"/>
                <a:gd name="T37" fmla="*/ 54 h 113"/>
                <a:gd name="T38" fmla="*/ 54 w 137"/>
                <a:gd name="T39" fmla="*/ 11 h 113"/>
                <a:gd name="T40" fmla="*/ 97 w 137"/>
                <a:gd name="T41" fmla="*/ 54 h 113"/>
                <a:gd name="T42" fmla="*/ 93 w 137"/>
                <a:gd name="T43" fmla="*/ 7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113">
                  <a:moveTo>
                    <a:pt x="128" y="79"/>
                  </a:moveTo>
                  <a:cubicBezTo>
                    <a:pt x="122" y="89"/>
                    <a:pt x="122" y="89"/>
                    <a:pt x="122" y="89"/>
                  </a:cubicBezTo>
                  <a:cubicBezTo>
                    <a:pt x="103" y="78"/>
                    <a:pt x="103" y="78"/>
                    <a:pt x="103" y="78"/>
                  </a:cubicBezTo>
                  <a:cubicBezTo>
                    <a:pt x="106" y="71"/>
                    <a:pt x="108" y="63"/>
                    <a:pt x="108" y="54"/>
                  </a:cubicBezTo>
                  <a:cubicBezTo>
                    <a:pt x="108" y="24"/>
                    <a:pt x="84" y="0"/>
                    <a:pt x="54" y="0"/>
                  </a:cubicBezTo>
                  <a:cubicBezTo>
                    <a:pt x="24" y="0"/>
                    <a:pt x="0" y="24"/>
                    <a:pt x="0" y="54"/>
                  </a:cubicBezTo>
                  <a:cubicBezTo>
                    <a:pt x="0" y="84"/>
                    <a:pt x="24" y="108"/>
                    <a:pt x="54" y="108"/>
                  </a:cubicBezTo>
                  <a:cubicBezTo>
                    <a:pt x="72" y="108"/>
                    <a:pt x="87" y="100"/>
                    <a:pt x="97" y="87"/>
                  </a:cubicBezTo>
                  <a:cubicBezTo>
                    <a:pt x="117" y="98"/>
                    <a:pt x="117" y="98"/>
                    <a:pt x="117" y="98"/>
                  </a:cubicBezTo>
                  <a:cubicBezTo>
                    <a:pt x="111" y="108"/>
                    <a:pt x="111" y="108"/>
                    <a:pt x="111" y="108"/>
                  </a:cubicBezTo>
                  <a:cubicBezTo>
                    <a:pt x="121" y="113"/>
                    <a:pt x="121" y="113"/>
                    <a:pt x="121" y="113"/>
                  </a:cubicBezTo>
                  <a:cubicBezTo>
                    <a:pt x="137" y="85"/>
                    <a:pt x="137" y="85"/>
                    <a:pt x="137" y="85"/>
                  </a:cubicBezTo>
                  <a:lnTo>
                    <a:pt x="128" y="79"/>
                  </a:lnTo>
                  <a:close/>
                  <a:moveTo>
                    <a:pt x="93" y="72"/>
                  </a:moveTo>
                  <a:cubicBezTo>
                    <a:pt x="55" y="49"/>
                    <a:pt x="55" y="49"/>
                    <a:pt x="55" y="49"/>
                  </a:cubicBezTo>
                  <a:cubicBezTo>
                    <a:pt x="49" y="59"/>
                    <a:pt x="49" y="59"/>
                    <a:pt x="49" y="59"/>
                  </a:cubicBezTo>
                  <a:cubicBezTo>
                    <a:pt x="87" y="81"/>
                    <a:pt x="87" y="81"/>
                    <a:pt x="87" y="81"/>
                  </a:cubicBezTo>
                  <a:cubicBezTo>
                    <a:pt x="80" y="91"/>
                    <a:pt x="68" y="97"/>
                    <a:pt x="54" y="97"/>
                  </a:cubicBezTo>
                  <a:cubicBezTo>
                    <a:pt x="30" y="97"/>
                    <a:pt x="11" y="78"/>
                    <a:pt x="11" y="54"/>
                  </a:cubicBezTo>
                  <a:cubicBezTo>
                    <a:pt x="11" y="31"/>
                    <a:pt x="30" y="11"/>
                    <a:pt x="54" y="11"/>
                  </a:cubicBezTo>
                  <a:cubicBezTo>
                    <a:pt x="78" y="11"/>
                    <a:pt x="97" y="31"/>
                    <a:pt x="97" y="54"/>
                  </a:cubicBezTo>
                  <a:cubicBezTo>
                    <a:pt x="97" y="61"/>
                    <a:pt x="96" y="67"/>
                    <a:pt x="93" y="7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3">
              <a:extLst>
                <a:ext uri="{FF2B5EF4-FFF2-40B4-BE49-F238E27FC236}">
                  <a16:creationId xmlns:a16="http://schemas.microsoft.com/office/drawing/2014/main" id="{6F12FCCA-90A7-4D4B-8D50-715E43420329}"/>
                </a:ext>
              </a:extLst>
            </p:cNvPr>
            <p:cNvSpPr>
              <a:spLocks noEditPoints="1"/>
            </p:cNvSpPr>
            <p:nvPr/>
          </p:nvSpPr>
          <p:spPr bwMode="auto">
            <a:xfrm>
              <a:off x="4395788" y="4983959"/>
              <a:ext cx="841375" cy="882650"/>
            </a:xfrm>
            <a:custGeom>
              <a:avLst/>
              <a:gdLst>
                <a:gd name="T0" fmla="*/ 357 w 399"/>
                <a:gd name="T1" fmla="*/ 275 h 416"/>
                <a:gd name="T2" fmla="*/ 290 w 399"/>
                <a:gd name="T3" fmla="*/ 251 h 416"/>
                <a:gd name="T4" fmla="*/ 373 w 399"/>
                <a:gd name="T5" fmla="*/ 85 h 416"/>
                <a:gd name="T6" fmla="*/ 333 w 399"/>
                <a:gd name="T7" fmla="*/ 0 h 416"/>
                <a:gd name="T8" fmla="*/ 260 w 399"/>
                <a:gd name="T9" fmla="*/ 43 h 416"/>
                <a:gd name="T10" fmla="*/ 287 w 399"/>
                <a:gd name="T11" fmla="*/ 85 h 416"/>
                <a:gd name="T12" fmla="*/ 145 w 399"/>
                <a:gd name="T13" fmla="*/ 200 h 416"/>
                <a:gd name="T14" fmla="*/ 86 w 399"/>
                <a:gd name="T15" fmla="*/ 141 h 416"/>
                <a:gd name="T16" fmla="*/ 130 w 399"/>
                <a:gd name="T17" fmla="*/ 120 h 416"/>
                <a:gd name="T18" fmla="*/ 109 w 399"/>
                <a:gd name="T19" fmla="*/ 94 h 416"/>
                <a:gd name="T20" fmla="*/ 28 w 399"/>
                <a:gd name="T21" fmla="*/ 83 h 416"/>
                <a:gd name="T22" fmla="*/ 0 w 399"/>
                <a:gd name="T23" fmla="*/ 110 h 416"/>
                <a:gd name="T24" fmla="*/ 42 w 399"/>
                <a:gd name="T25" fmla="*/ 141 h 416"/>
                <a:gd name="T26" fmla="*/ 0 w 399"/>
                <a:gd name="T27" fmla="*/ 293 h 416"/>
                <a:gd name="T28" fmla="*/ 4 w 399"/>
                <a:gd name="T29" fmla="*/ 382 h 416"/>
                <a:gd name="T30" fmla="*/ 399 w 399"/>
                <a:gd name="T31" fmla="*/ 416 h 416"/>
                <a:gd name="T32" fmla="*/ 375 w 399"/>
                <a:gd name="T33" fmla="*/ 382 h 416"/>
                <a:gd name="T34" fmla="*/ 271 w 399"/>
                <a:gd name="T35" fmla="*/ 74 h 416"/>
                <a:gd name="T36" fmla="*/ 345 w 399"/>
                <a:gd name="T37" fmla="*/ 55 h 416"/>
                <a:gd name="T38" fmla="*/ 361 w 399"/>
                <a:gd name="T39" fmla="*/ 11 h 416"/>
                <a:gd name="T40" fmla="*/ 271 w 399"/>
                <a:gd name="T41" fmla="*/ 74 h 416"/>
                <a:gd name="T42" fmla="*/ 316 w 399"/>
                <a:gd name="T43" fmla="*/ 85 h 416"/>
                <a:gd name="T44" fmla="*/ 263 w 399"/>
                <a:gd name="T45" fmla="*/ 242 h 416"/>
                <a:gd name="T46" fmla="*/ 11 w 399"/>
                <a:gd name="T47" fmla="*/ 110 h 416"/>
                <a:gd name="T48" fmla="*/ 15 w 399"/>
                <a:gd name="T49" fmla="*/ 98 h 416"/>
                <a:gd name="T50" fmla="*/ 107 w 399"/>
                <a:gd name="T51" fmla="*/ 105 h 416"/>
                <a:gd name="T52" fmla="*/ 105 w 399"/>
                <a:gd name="T53" fmla="*/ 130 h 416"/>
                <a:gd name="T54" fmla="*/ 11 w 399"/>
                <a:gd name="T55" fmla="*/ 110 h 416"/>
                <a:gd name="T56" fmla="*/ 74 w 399"/>
                <a:gd name="T57" fmla="*/ 141 h 416"/>
                <a:gd name="T58" fmla="*/ 79 w 399"/>
                <a:gd name="T59" fmla="*/ 194 h 416"/>
                <a:gd name="T60" fmla="*/ 11 w 399"/>
                <a:gd name="T61" fmla="*/ 293 h 416"/>
                <a:gd name="T62" fmla="*/ 142 w 399"/>
                <a:gd name="T63" fmla="*/ 211 h 416"/>
                <a:gd name="T64" fmla="*/ 354 w 399"/>
                <a:gd name="T65" fmla="*/ 285 h 416"/>
                <a:gd name="T66" fmla="*/ 353 w 399"/>
                <a:gd name="T67" fmla="*/ 382 h 416"/>
                <a:gd name="T68" fmla="*/ 103 w 399"/>
                <a:gd name="T69" fmla="*/ 382 h 416"/>
                <a:gd name="T70" fmla="*/ 11 w 399"/>
                <a:gd name="T71" fmla="*/ 293 h 416"/>
                <a:gd name="T72" fmla="*/ 388 w 399"/>
                <a:gd name="T73" fmla="*/ 405 h 416"/>
                <a:gd name="T74" fmla="*/ 15 w 399"/>
                <a:gd name="T75" fmla="*/ 393 h 416"/>
                <a:gd name="T76" fmla="*/ 108 w 399"/>
                <a:gd name="T77" fmla="*/ 393 h 416"/>
                <a:gd name="T78" fmla="*/ 388 w 399"/>
                <a:gd name="T79" fmla="*/ 39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9" h="416">
                  <a:moveTo>
                    <a:pt x="399" y="331"/>
                  </a:moveTo>
                  <a:cubicBezTo>
                    <a:pt x="399" y="305"/>
                    <a:pt x="382" y="282"/>
                    <a:pt x="357" y="275"/>
                  </a:cubicBezTo>
                  <a:cubicBezTo>
                    <a:pt x="290" y="251"/>
                    <a:pt x="290" y="251"/>
                    <a:pt x="290" y="251"/>
                  </a:cubicBezTo>
                  <a:cubicBezTo>
                    <a:pt x="290" y="251"/>
                    <a:pt x="290" y="251"/>
                    <a:pt x="290" y="251"/>
                  </a:cubicBezTo>
                  <a:cubicBezTo>
                    <a:pt x="327" y="85"/>
                    <a:pt x="327" y="85"/>
                    <a:pt x="327" y="85"/>
                  </a:cubicBezTo>
                  <a:cubicBezTo>
                    <a:pt x="373" y="85"/>
                    <a:pt x="373" y="85"/>
                    <a:pt x="373" y="85"/>
                  </a:cubicBezTo>
                  <a:cubicBezTo>
                    <a:pt x="373" y="0"/>
                    <a:pt x="373" y="0"/>
                    <a:pt x="373" y="0"/>
                  </a:cubicBezTo>
                  <a:cubicBezTo>
                    <a:pt x="333" y="0"/>
                    <a:pt x="333" y="0"/>
                    <a:pt x="333" y="0"/>
                  </a:cubicBezTo>
                  <a:cubicBezTo>
                    <a:pt x="333" y="43"/>
                    <a:pt x="333" y="43"/>
                    <a:pt x="333" y="43"/>
                  </a:cubicBezTo>
                  <a:cubicBezTo>
                    <a:pt x="260" y="43"/>
                    <a:pt x="260" y="43"/>
                    <a:pt x="260" y="43"/>
                  </a:cubicBezTo>
                  <a:cubicBezTo>
                    <a:pt x="260" y="85"/>
                    <a:pt x="260" y="85"/>
                    <a:pt x="260" y="85"/>
                  </a:cubicBezTo>
                  <a:cubicBezTo>
                    <a:pt x="287" y="85"/>
                    <a:pt x="287" y="85"/>
                    <a:pt x="287" y="85"/>
                  </a:cubicBezTo>
                  <a:cubicBezTo>
                    <a:pt x="252" y="238"/>
                    <a:pt x="252" y="238"/>
                    <a:pt x="252" y="238"/>
                  </a:cubicBezTo>
                  <a:cubicBezTo>
                    <a:pt x="145" y="200"/>
                    <a:pt x="145" y="200"/>
                    <a:pt x="145" y="200"/>
                  </a:cubicBezTo>
                  <a:cubicBezTo>
                    <a:pt x="130" y="195"/>
                    <a:pt x="121" y="193"/>
                    <a:pt x="110" y="192"/>
                  </a:cubicBezTo>
                  <a:cubicBezTo>
                    <a:pt x="86" y="141"/>
                    <a:pt x="86" y="141"/>
                    <a:pt x="86" y="141"/>
                  </a:cubicBezTo>
                  <a:cubicBezTo>
                    <a:pt x="105" y="141"/>
                    <a:pt x="105" y="141"/>
                    <a:pt x="105" y="141"/>
                  </a:cubicBezTo>
                  <a:cubicBezTo>
                    <a:pt x="123" y="141"/>
                    <a:pt x="129" y="127"/>
                    <a:pt x="130" y="120"/>
                  </a:cubicBezTo>
                  <a:cubicBezTo>
                    <a:pt x="130" y="119"/>
                    <a:pt x="130" y="119"/>
                    <a:pt x="130" y="119"/>
                  </a:cubicBezTo>
                  <a:cubicBezTo>
                    <a:pt x="130" y="103"/>
                    <a:pt x="116" y="95"/>
                    <a:pt x="109" y="94"/>
                  </a:cubicBezTo>
                  <a:cubicBezTo>
                    <a:pt x="29" y="83"/>
                    <a:pt x="29" y="83"/>
                    <a:pt x="29" y="83"/>
                  </a:cubicBezTo>
                  <a:cubicBezTo>
                    <a:pt x="28" y="83"/>
                    <a:pt x="28" y="83"/>
                    <a:pt x="28" y="83"/>
                  </a:cubicBezTo>
                  <a:cubicBezTo>
                    <a:pt x="19" y="83"/>
                    <a:pt x="11" y="85"/>
                    <a:pt x="6" y="91"/>
                  </a:cubicBezTo>
                  <a:cubicBezTo>
                    <a:pt x="0" y="98"/>
                    <a:pt x="0" y="108"/>
                    <a:pt x="0" y="110"/>
                  </a:cubicBezTo>
                  <a:cubicBezTo>
                    <a:pt x="0" y="134"/>
                    <a:pt x="16" y="141"/>
                    <a:pt x="24" y="141"/>
                  </a:cubicBezTo>
                  <a:cubicBezTo>
                    <a:pt x="42" y="141"/>
                    <a:pt x="42" y="141"/>
                    <a:pt x="42" y="141"/>
                  </a:cubicBezTo>
                  <a:cubicBezTo>
                    <a:pt x="68" y="197"/>
                    <a:pt x="68" y="197"/>
                    <a:pt x="68" y="197"/>
                  </a:cubicBezTo>
                  <a:cubicBezTo>
                    <a:pt x="29" y="211"/>
                    <a:pt x="0" y="248"/>
                    <a:pt x="0" y="293"/>
                  </a:cubicBezTo>
                  <a:cubicBezTo>
                    <a:pt x="0" y="332"/>
                    <a:pt x="22" y="365"/>
                    <a:pt x="55" y="382"/>
                  </a:cubicBezTo>
                  <a:cubicBezTo>
                    <a:pt x="4" y="382"/>
                    <a:pt x="4" y="382"/>
                    <a:pt x="4" y="382"/>
                  </a:cubicBezTo>
                  <a:cubicBezTo>
                    <a:pt x="4" y="416"/>
                    <a:pt x="4" y="416"/>
                    <a:pt x="4" y="416"/>
                  </a:cubicBezTo>
                  <a:cubicBezTo>
                    <a:pt x="399" y="416"/>
                    <a:pt x="399" y="416"/>
                    <a:pt x="399" y="416"/>
                  </a:cubicBezTo>
                  <a:cubicBezTo>
                    <a:pt x="399" y="382"/>
                    <a:pt x="399" y="382"/>
                    <a:pt x="399" y="382"/>
                  </a:cubicBezTo>
                  <a:cubicBezTo>
                    <a:pt x="375" y="382"/>
                    <a:pt x="375" y="382"/>
                    <a:pt x="375" y="382"/>
                  </a:cubicBezTo>
                  <a:cubicBezTo>
                    <a:pt x="389" y="370"/>
                    <a:pt x="399" y="351"/>
                    <a:pt x="399" y="331"/>
                  </a:cubicBezTo>
                  <a:close/>
                  <a:moveTo>
                    <a:pt x="271" y="74"/>
                  </a:moveTo>
                  <a:cubicBezTo>
                    <a:pt x="271" y="55"/>
                    <a:pt x="271" y="55"/>
                    <a:pt x="271" y="55"/>
                  </a:cubicBezTo>
                  <a:cubicBezTo>
                    <a:pt x="345" y="55"/>
                    <a:pt x="345" y="55"/>
                    <a:pt x="345" y="55"/>
                  </a:cubicBezTo>
                  <a:cubicBezTo>
                    <a:pt x="345" y="11"/>
                    <a:pt x="345" y="11"/>
                    <a:pt x="345" y="11"/>
                  </a:cubicBezTo>
                  <a:cubicBezTo>
                    <a:pt x="361" y="11"/>
                    <a:pt x="361" y="11"/>
                    <a:pt x="361" y="11"/>
                  </a:cubicBezTo>
                  <a:cubicBezTo>
                    <a:pt x="361" y="74"/>
                    <a:pt x="361" y="74"/>
                    <a:pt x="361" y="74"/>
                  </a:cubicBezTo>
                  <a:lnTo>
                    <a:pt x="271" y="74"/>
                  </a:lnTo>
                  <a:close/>
                  <a:moveTo>
                    <a:pt x="299" y="85"/>
                  </a:moveTo>
                  <a:cubicBezTo>
                    <a:pt x="316" y="85"/>
                    <a:pt x="316" y="85"/>
                    <a:pt x="316" y="85"/>
                  </a:cubicBezTo>
                  <a:cubicBezTo>
                    <a:pt x="279" y="247"/>
                    <a:pt x="279" y="247"/>
                    <a:pt x="279" y="247"/>
                  </a:cubicBezTo>
                  <a:cubicBezTo>
                    <a:pt x="263" y="242"/>
                    <a:pt x="263" y="242"/>
                    <a:pt x="263" y="242"/>
                  </a:cubicBezTo>
                  <a:lnTo>
                    <a:pt x="299" y="85"/>
                  </a:lnTo>
                  <a:close/>
                  <a:moveTo>
                    <a:pt x="11" y="110"/>
                  </a:moveTo>
                  <a:cubicBezTo>
                    <a:pt x="11" y="109"/>
                    <a:pt x="11" y="109"/>
                    <a:pt x="11" y="109"/>
                  </a:cubicBezTo>
                  <a:cubicBezTo>
                    <a:pt x="11" y="109"/>
                    <a:pt x="11" y="103"/>
                    <a:pt x="15" y="98"/>
                  </a:cubicBezTo>
                  <a:cubicBezTo>
                    <a:pt x="17" y="95"/>
                    <a:pt x="22" y="94"/>
                    <a:pt x="28" y="94"/>
                  </a:cubicBezTo>
                  <a:cubicBezTo>
                    <a:pt x="107" y="105"/>
                    <a:pt x="107" y="105"/>
                    <a:pt x="107" y="105"/>
                  </a:cubicBezTo>
                  <a:cubicBezTo>
                    <a:pt x="109" y="105"/>
                    <a:pt x="118" y="108"/>
                    <a:pt x="118" y="119"/>
                  </a:cubicBezTo>
                  <a:cubicBezTo>
                    <a:pt x="118" y="121"/>
                    <a:pt x="117" y="130"/>
                    <a:pt x="105" y="130"/>
                  </a:cubicBezTo>
                  <a:cubicBezTo>
                    <a:pt x="25" y="130"/>
                    <a:pt x="25" y="130"/>
                    <a:pt x="25" y="130"/>
                  </a:cubicBezTo>
                  <a:cubicBezTo>
                    <a:pt x="23" y="130"/>
                    <a:pt x="11" y="128"/>
                    <a:pt x="11" y="110"/>
                  </a:cubicBezTo>
                  <a:close/>
                  <a:moveTo>
                    <a:pt x="54" y="141"/>
                  </a:moveTo>
                  <a:cubicBezTo>
                    <a:pt x="74" y="141"/>
                    <a:pt x="74" y="141"/>
                    <a:pt x="74" y="141"/>
                  </a:cubicBezTo>
                  <a:cubicBezTo>
                    <a:pt x="98" y="192"/>
                    <a:pt x="98" y="192"/>
                    <a:pt x="98" y="192"/>
                  </a:cubicBezTo>
                  <a:cubicBezTo>
                    <a:pt x="91" y="192"/>
                    <a:pt x="85" y="193"/>
                    <a:pt x="79" y="194"/>
                  </a:cubicBezTo>
                  <a:lnTo>
                    <a:pt x="54" y="141"/>
                  </a:lnTo>
                  <a:close/>
                  <a:moveTo>
                    <a:pt x="11" y="293"/>
                  </a:moveTo>
                  <a:cubicBezTo>
                    <a:pt x="11" y="243"/>
                    <a:pt x="52" y="203"/>
                    <a:pt x="101" y="203"/>
                  </a:cubicBezTo>
                  <a:cubicBezTo>
                    <a:pt x="115" y="203"/>
                    <a:pt x="124" y="204"/>
                    <a:pt x="142" y="211"/>
                  </a:cubicBezTo>
                  <a:cubicBezTo>
                    <a:pt x="353" y="285"/>
                    <a:pt x="353" y="285"/>
                    <a:pt x="353" y="285"/>
                  </a:cubicBezTo>
                  <a:cubicBezTo>
                    <a:pt x="354" y="285"/>
                    <a:pt x="354" y="285"/>
                    <a:pt x="354" y="285"/>
                  </a:cubicBezTo>
                  <a:cubicBezTo>
                    <a:pt x="374" y="291"/>
                    <a:pt x="388" y="310"/>
                    <a:pt x="388" y="331"/>
                  </a:cubicBezTo>
                  <a:cubicBezTo>
                    <a:pt x="388" y="353"/>
                    <a:pt x="372" y="376"/>
                    <a:pt x="353" y="382"/>
                  </a:cubicBezTo>
                  <a:cubicBezTo>
                    <a:pt x="105" y="382"/>
                    <a:pt x="105" y="382"/>
                    <a:pt x="105" y="382"/>
                  </a:cubicBezTo>
                  <a:cubicBezTo>
                    <a:pt x="105" y="382"/>
                    <a:pt x="104" y="382"/>
                    <a:pt x="103" y="382"/>
                  </a:cubicBezTo>
                  <a:cubicBezTo>
                    <a:pt x="103" y="382"/>
                    <a:pt x="102" y="382"/>
                    <a:pt x="101" y="382"/>
                  </a:cubicBezTo>
                  <a:cubicBezTo>
                    <a:pt x="52" y="382"/>
                    <a:pt x="11" y="342"/>
                    <a:pt x="11" y="293"/>
                  </a:cubicBezTo>
                  <a:close/>
                  <a:moveTo>
                    <a:pt x="388" y="393"/>
                  </a:moveTo>
                  <a:cubicBezTo>
                    <a:pt x="388" y="405"/>
                    <a:pt x="388" y="405"/>
                    <a:pt x="388" y="405"/>
                  </a:cubicBezTo>
                  <a:cubicBezTo>
                    <a:pt x="15" y="405"/>
                    <a:pt x="15" y="405"/>
                    <a:pt x="15" y="405"/>
                  </a:cubicBezTo>
                  <a:cubicBezTo>
                    <a:pt x="15" y="393"/>
                    <a:pt x="15" y="393"/>
                    <a:pt x="15" y="393"/>
                  </a:cubicBezTo>
                  <a:cubicBezTo>
                    <a:pt x="106" y="393"/>
                    <a:pt x="106" y="393"/>
                    <a:pt x="106" y="393"/>
                  </a:cubicBezTo>
                  <a:cubicBezTo>
                    <a:pt x="106" y="393"/>
                    <a:pt x="107" y="393"/>
                    <a:pt x="108" y="393"/>
                  </a:cubicBezTo>
                  <a:cubicBezTo>
                    <a:pt x="354" y="393"/>
                    <a:pt x="354" y="393"/>
                    <a:pt x="354" y="393"/>
                  </a:cubicBezTo>
                  <a:lnTo>
                    <a:pt x="388" y="39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863486A3-F5D5-4FDB-B72F-DB06C4A51520}"/>
              </a:ext>
            </a:extLst>
          </p:cNvPr>
          <p:cNvGrpSpPr/>
          <p:nvPr/>
        </p:nvGrpSpPr>
        <p:grpSpPr>
          <a:xfrm>
            <a:off x="5999668" y="4751774"/>
            <a:ext cx="611495" cy="736655"/>
            <a:chOff x="4075366" y="4213397"/>
            <a:chExt cx="611495" cy="736655"/>
          </a:xfrm>
        </p:grpSpPr>
        <p:sp>
          <p:nvSpPr>
            <p:cNvPr id="34" name="Rectangle 6914">
              <a:extLst>
                <a:ext uri="{FF2B5EF4-FFF2-40B4-BE49-F238E27FC236}">
                  <a16:creationId xmlns:a16="http://schemas.microsoft.com/office/drawing/2014/main" id="{B9889D43-4253-4CC5-A23D-332C3A6D8E9E}"/>
                </a:ext>
              </a:extLst>
            </p:cNvPr>
            <p:cNvSpPr>
              <a:spLocks noChangeArrowheads="1"/>
            </p:cNvSpPr>
            <p:nvPr/>
          </p:nvSpPr>
          <p:spPr bwMode="auto">
            <a:xfrm>
              <a:off x="4089670" y="4231277"/>
              <a:ext cx="389783" cy="604343"/>
            </a:xfrm>
            <a:prstGeom prst="rect">
              <a:avLst/>
            </a:prstGeom>
            <a:solidFill>
              <a:srgbClr val="1FBF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6915">
              <a:extLst>
                <a:ext uri="{FF2B5EF4-FFF2-40B4-BE49-F238E27FC236}">
                  <a16:creationId xmlns:a16="http://schemas.microsoft.com/office/drawing/2014/main" id="{CC12D0CA-8535-4817-8CBF-109B97990DFF}"/>
                </a:ext>
              </a:extLst>
            </p:cNvPr>
            <p:cNvSpPr>
              <a:spLocks noEditPoints="1"/>
            </p:cNvSpPr>
            <p:nvPr/>
          </p:nvSpPr>
          <p:spPr bwMode="auto">
            <a:xfrm>
              <a:off x="4075366" y="4213397"/>
              <a:ext cx="414815" cy="736655"/>
            </a:xfrm>
            <a:custGeom>
              <a:avLst/>
              <a:gdLst>
                <a:gd name="T0" fmla="*/ 0 w 116"/>
                <a:gd name="T1" fmla="*/ 0 h 206"/>
                <a:gd name="T2" fmla="*/ 0 w 116"/>
                <a:gd name="T3" fmla="*/ 206 h 206"/>
                <a:gd name="T4" fmla="*/ 116 w 116"/>
                <a:gd name="T5" fmla="*/ 206 h 206"/>
                <a:gd name="T6" fmla="*/ 116 w 116"/>
                <a:gd name="T7" fmla="*/ 0 h 206"/>
                <a:gd name="T8" fmla="*/ 0 w 116"/>
                <a:gd name="T9" fmla="*/ 0 h 206"/>
                <a:gd name="T10" fmla="*/ 6 w 116"/>
                <a:gd name="T11" fmla="*/ 7 h 206"/>
                <a:gd name="T12" fmla="*/ 109 w 116"/>
                <a:gd name="T13" fmla="*/ 7 h 206"/>
                <a:gd name="T14" fmla="*/ 109 w 116"/>
                <a:gd name="T15" fmla="*/ 171 h 206"/>
                <a:gd name="T16" fmla="*/ 6 w 116"/>
                <a:gd name="T17" fmla="*/ 171 h 206"/>
                <a:gd name="T18" fmla="*/ 6 w 116"/>
                <a:gd name="T19" fmla="*/ 7 h 206"/>
                <a:gd name="T20" fmla="*/ 109 w 116"/>
                <a:gd name="T21" fmla="*/ 200 h 206"/>
                <a:gd name="T22" fmla="*/ 6 w 116"/>
                <a:gd name="T23" fmla="*/ 200 h 206"/>
                <a:gd name="T24" fmla="*/ 6 w 116"/>
                <a:gd name="T25" fmla="*/ 177 h 206"/>
                <a:gd name="T26" fmla="*/ 109 w 116"/>
                <a:gd name="T27" fmla="*/ 177 h 206"/>
                <a:gd name="T28" fmla="*/ 109 w 116"/>
                <a:gd name="T29" fmla="*/ 20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206">
                  <a:moveTo>
                    <a:pt x="0" y="0"/>
                  </a:moveTo>
                  <a:lnTo>
                    <a:pt x="0" y="206"/>
                  </a:lnTo>
                  <a:lnTo>
                    <a:pt x="116" y="206"/>
                  </a:lnTo>
                  <a:lnTo>
                    <a:pt x="116" y="0"/>
                  </a:lnTo>
                  <a:lnTo>
                    <a:pt x="0" y="0"/>
                  </a:lnTo>
                  <a:close/>
                  <a:moveTo>
                    <a:pt x="6" y="7"/>
                  </a:moveTo>
                  <a:lnTo>
                    <a:pt x="109" y="7"/>
                  </a:lnTo>
                  <a:lnTo>
                    <a:pt x="109" y="171"/>
                  </a:lnTo>
                  <a:lnTo>
                    <a:pt x="6" y="171"/>
                  </a:lnTo>
                  <a:lnTo>
                    <a:pt x="6" y="7"/>
                  </a:lnTo>
                  <a:close/>
                  <a:moveTo>
                    <a:pt x="109" y="200"/>
                  </a:moveTo>
                  <a:lnTo>
                    <a:pt x="6" y="200"/>
                  </a:lnTo>
                  <a:lnTo>
                    <a:pt x="6" y="177"/>
                  </a:lnTo>
                  <a:lnTo>
                    <a:pt x="109" y="177"/>
                  </a:lnTo>
                  <a:lnTo>
                    <a:pt x="109"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6916">
              <a:extLst>
                <a:ext uri="{FF2B5EF4-FFF2-40B4-BE49-F238E27FC236}">
                  <a16:creationId xmlns:a16="http://schemas.microsoft.com/office/drawing/2014/main" id="{575CC3CB-0213-4AFB-A498-97BB75923969}"/>
                </a:ext>
              </a:extLst>
            </p:cNvPr>
            <p:cNvSpPr>
              <a:spLocks noChangeArrowheads="1"/>
            </p:cNvSpPr>
            <p:nvPr/>
          </p:nvSpPr>
          <p:spPr bwMode="auto">
            <a:xfrm>
              <a:off x="4257742" y="4874956"/>
              <a:ext cx="50064" cy="250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6917">
              <a:extLst>
                <a:ext uri="{FF2B5EF4-FFF2-40B4-BE49-F238E27FC236}">
                  <a16:creationId xmlns:a16="http://schemas.microsoft.com/office/drawing/2014/main" id="{C57BB305-0254-4D0C-8458-4C5B29BD2A47}"/>
                </a:ext>
              </a:extLst>
            </p:cNvPr>
            <p:cNvSpPr>
              <a:spLocks noEditPoints="1"/>
            </p:cNvSpPr>
            <p:nvPr/>
          </p:nvSpPr>
          <p:spPr bwMode="auto">
            <a:xfrm>
              <a:off x="4572429" y="4452989"/>
              <a:ext cx="71520" cy="71520"/>
            </a:xfrm>
            <a:custGeom>
              <a:avLst/>
              <a:gdLst>
                <a:gd name="T0" fmla="*/ 24 w 48"/>
                <a:gd name="T1" fmla="*/ 47 h 47"/>
                <a:gd name="T2" fmla="*/ 0 w 48"/>
                <a:gd name="T3" fmla="*/ 23 h 47"/>
                <a:gd name="T4" fmla="*/ 24 w 48"/>
                <a:gd name="T5" fmla="*/ 0 h 47"/>
                <a:gd name="T6" fmla="*/ 48 w 48"/>
                <a:gd name="T7" fmla="*/ 23 h 47"/>
                <a:gd name="T8" fmla="*/ 24 w 48"/>
                <a:gd name="T9" fmla="*/ 47 h 47"/>
                <a:gd name="T10" fmla="*/ 24 w 48"/>
                <a:gd name="T11" fmla="*/ 10 h 47"/>
                <a:gd name="T12" fmla="*/ 11 w 48"/>
                <a:gd name="T13" fmla="*/ 23 h 47"/>
                <a:gd name="T14" fmla="*/ 24 w 48"/>
                <a:gd name="T15" fmla="*/ 36 h 47"/>
                <a:gd name="T16" fmla="*/ 37 w 48"/>
                <a:gd name="T17" fmla="*/ 23 h 47"/>
                <a:gd name="T18" fmla="*/ 24 w 48"/>
                <a:gd name="T19"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47"/>
                  </a:moveTo>
                  <a:cubicBezTo>
                    <a:pt x="11" y="47"/>
                    <a:pt x="0" y="36"/>
                    <a:pt x="0" y="23"/>
                  </a:cubicBezTo>
                  <a:cubicBezTo>
                    <a:pt x="0" y="10"/>
                    <a:pt x="11" y="0"/>
                    <a:pt x="24" y="0"/>
                  </a:cubicBezTo>
                  <a:cubicBezTo>
                    <a:pt x="37" y="0"/>
                    <a:pt x="48" y="10"/>
                    <a:pt x="48" y="23"/>
                  </a:cubicBezTo>
                  <a:cubicBezTo>
                    <a:pt x="48" y="36"/>
                    <a:pt x="37" y="47"/>
                    <a:pt x="24" y="47"/>
                  </a:cubicBezTo>
                  <a:close/>
                  <a:moveTo>
                    <a:pt x="24" y="10"/>
                  </a:moveTo>
                  <a:cubicBezTo>
                    <a:pt x="17" y="10"/>
                    <a:pt x="11" y="16"/>
                    <a:pt x="11" y="23"/>
                  </a:cubicBezTo>
                  <a:cubicBezTo>
                    <a:pt x="11" y="31"/>
                    <a:pt x="17" y="36"/>
                    <a:pt x="24" y="36"/>
                  </a:cubicBezTo>
                  <a:cubicBezTo>
                    <a:pt x="31" y="36"/>
                    <a:pt x="37" y="31"/>
                    <a:pt x="37" y="23"/>
                  </a:cubicBezTo>
                  <a:cubicBezTo>
                    <a:pt x="37" y="16"/>
                    <a:pt x="31" y="10"/>
                    <a:pt x="24"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918">
              <a:extLst>
                <a:ext uri="{FF2B5EF4-FFF2-40B4-BE49-F238E27FC236}">
                  <a16:creationId xmlns:a16="http://schemas.microsoft.com/office/drawing/2014/main" id="{08E125E1-E653-419D-8433-C5823C06C22B}"/>
                </a:ext>
              </a:extLst>
            </p:cNvPr>
            <p:cNvSpPr>
              <a:spLocks noEditPoints="1"/>
            </p:cNvSpPr>
            <p:nvPr/>
          </p:nvSpPr>
          <p:spPr bwMode="auto">
            <a:xfrm>
              <a:off x="4164766" y="4324253"/>
              <a:ext cx="522095" cy="429119"/>
            </a:xfrm>
            <a:custGeom>
              <a:avLst/>
              <a:gdLst>
                <a:gd name="T0" fmla="*/ 246 w 350"/>
                <a:gd name="T1" fmla="*/ 111 h 289"/>
                <a:gd name="T2" fmla="*/ 291 w 350"/>
                <a:gd name="T3" fmla="*/ 260 h 289"/>
                <a:gd name="T4" fmla="*/ 278 w 350"/>
                <a:gd name="T5" fmla="*/ 278 h 289"/>
                <a:gd name="T6" fmla="*/ 26 w 350"/>
                <a:gd name="T7" fmla="*/ 278 h 289"/>
                <a:gd name="T8" fmla="*/ 11 w 350"/>
                <a:gd name="T9" fmla="*/ 264 h 289"/>
                <a:gd name="T10" fmla="*/ 27 w 350"/>
                <a:gd name="T11" fmla="*/ 248 h 289"/>
                <a:gd name="T12" fmla="*/ 167 w 350"/>
                <a:gd name="T13" fmla="*/ 224 h 289"/>
                <a:gd name="T14" fmla="*/ 141 w 350"/>
                <a:gd name="T15" fmla="*/ 199 h 289"/>
                <a:gd name="T16" fmla="*/ 86 w 350"/>
                <a:gd name="T17" fmla="*/ 186 h 289"/>
                <a:gd name="T18" fmla="*/ 140 w 350"/>
                <a:gd name="T19" fmla="*/ 116 h 289"/>
                <a:gd name="T20" fmla="*/ 152 w 350"/>
                <a:gd name="T21" fmla="*/ 90 h 289"/>
                <a:gd name="T22" fmla="*/ 147 w 350"/>
                <a:gd name="T23" fmla="*/ 22 h 289"/>
                <a:gd name="T24" fmla="*/ 124 w 350"/>
                <a:gd name="T25" fmla="*/ 0 h 289"/>
                <a:gd name="T26" fmla="*/ 113 w 350"/>
                <a:gd name="T27" fmla="*/ 34 h 289"/>
                <a:gd name="T28" fmla="*/ 124 w 350"/>
                <a:gd name="T29" fmla="*/ 23 h 289"/>
                <a:gd name="T30" fmla="*/ 141 w 350"/>
                <a:gd name="T31" fmla="*/ 37 h 289"/>
                <a:gd name="T32" fmla="*/ 132 w 350"/>
                <a:gd name="T33" fmla="*/ 109 h 289"/>
                <a:gd name="T34" fmla="*/ 130 w 350"/>
                <a:gd name="T35" fmla="*/ 112 h 289"/>
                <a:gd name="T36" fmla="*/ 32 w 350"/>
                <a:gd name="T37" fmla="*/ 111 h 289"/>
                <a:gd name="T38" fmla="*/ 20 w 350"/>
                <a:gd name="T39" fmla="*/ 89 h 289"/>
                <a:gd name="T40" fmla="*/ 24 w 350"/>
                <a:gd name="T41" fmla="*/ 28 h 289"/>
                <a:gd name="T42" fmla="*/ 35 w 350"/>
                <a:gd name="T43" fmla="*/ 23 h 289"/>
                <a:gd name="T44" fmla="*/ 45 w 350"/>
                <a:gd name="T45" fmla="*/ 34 h 289"/>
                <a:gd name="T46" fmla="*/ 35 w 350"/>
                <a:gd name="T47" fmla="*/ 0 h 289"/>
                <a:gd name="T48" fmla="*/ 16 w 350"/>
                <a:gd name="T49" fmla="*/ 21 h 289"/>
                <a:gd name="T50" fmla="*/ 9 w 350"/>
                <a:gd name="T51" fmla="*/ 90 h 289"/>
                <a:gd name="T52" fmla="*/ 19 w 350"/>
                <a:gd name="T53" fmla="*/ 112 h 289"/>
                <a:gd name="T54" fmla="*/ 22 w 350"/>
                <a:gd name="T55" fmla="*/ 116 h 289"/>
                <a:gd name="T56" fmla="*/ 75 w 350"/>
                <a:gd name="T57" fmla="*/ 186 h 289"/>
                <a:gd name="T58" fmla="*/ 142 w 350"/>
                <a:gd name="T59" fmla="*/ 209 h 289"/>
                <a:gd name="T60" fmla="*/ 156 w 350"/>
                <a:gd name="T61" fmla="*/ 224 h 289"/>
                <a:gd name="T62" fmla="*/ 26 w 350"/>
                <a:gd name="T63" fmla="*/ 238 h 289"/>
                <a:gd name="T64" fmla="*/ 7 w 350"/>
                <a:gd name="T65" fmla="*/ 282 h 289"/>
                <a:gd name="T66" fmla="*/ 273 w 350"/>
                <a:gd name="T67" fmla="*/ 289 h 289"/>
                <a:gd name="T68" fmla="*/ 302 w 350"/>
                <a:gd name="T69" fmla="*/ 260 h 289"/>
                <a:gd name="T70" fmla="*/ 350 w 350"/>
                <a:gd name="T71" fmla="*/ 111 h 289"/>
                <a:gd name="T72" fmla="*/ 81 w 350"/>
                <a:gd name="T73" fmla="*/ 166 h 289"/>
                <a:gd name="T74" fmla="*/ 85 w 350"/>
                <a:gd name="T75" fmla="*/ 138 h 289"/>
                <a:gd name="T76" fmla="*/ 109 w 350"/>
                <a:gd name="T77" fmla="*/ 135 h 289"/>
                <a:gd name="T78" fmla="*/ 298 w 350"/>
                <a:gd name="T79" fmla="*/ 153 h 289"/>
                <a:gd name="T80" fmla="*/ 298 w 350"/>
                <a:gd name="T81" fmla="*/ 70 h 289"/>
                <a:gd name="T82" fmla="*/ 298 w 350"/>
                <a:gd name="T83" fmla="*/ 15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0" h="289">
                  <a:moveTo>
                    <a:pt x="298" y="59"/>
                  </a:moveTo>
                  <a:cubicBezTo>
                    <a:pt x="269" y="59"/>
                    <a:pt x="246" y="83"/>
                    <a:pt x="246" y="111"/>
                  </a:cubicBezTo>
                  <a:cubicBezTo>
                    <a:pt x="246" y="138"/>
                    <a:pt x="266" y="160"/>
                    <a:pt x="291" y="163"/>
                  </a:cubicBezTo>
                  <a:cubicBezTo>
                    <a:pt x="291" y="260"/>
                    <a:pt x="291" y="260"/>
                    <a:pt x="291" y="260"/>
                  </a:cubicBezTo>
                  <a:cubicBezTo>
                    <a:pt x="291" y="266"/>
                    <a:pt x="290" y="270"/>
                    <a:pt x="287" y="273"/>
                  </a:cubicBezTo>
                  <a:cubicBezTo>
                    <a:pt x="284" y="276"/>
                    <a:pt x="281" y="277"/>
                    <a:pt x="278" y="278"/>
                  </a:cubicBezTo>
                  <a:cubicBezTo>
                    <a:pt x="275" y="278"/>
                    <a:pt x="273" y="278"/>
                    <a:pt x="273" y="278"/>
                  </a:cubicBezTo>
                  <a:cubicBezTo>
                    <a:pt x="26" y="278"/>
                    <a:pt x="26" y="278"/>
                    <a:pt x="26" y="278"/>
                  </a:cubicBezTo>
                  <a:cubicBezTo>
                    <a:pt x="21" y="278"/>
                    <a:pt x="17" y="277"/>
                    <a:pt x="15" y="274"/>
                  </a:cubicBezTo>
                  <a:cubicBezTo>
                    <a:pt x="11" y="270"/>
                    <a:pt x="11" y="264"/>
                    <a:pt x="11" y="264"/>
                  </a:cubicBezTo>
                  <a:cubicBezTo>
                    <a:pt x="11" y="263"/>
                    <a:pt x="11" y="263"/>
                    <a:pt x="11" y="263"/>
                  </a:cubicBezTo>
                  <a:cubicBezTo>
                    <a:pt x="11" y="250"/>
                    <a:pt x="25" y="249"/>
                    <a:pt x="27" y="248"/>
                  </a:cubicBezTo>
                  <a:cubicBezTo>
                    <a:pt x="141" y="248"/>
                    <a:pt x="141" y="248"/>
                    <a:pt x="141" y="248"/>
                  </a:cubicBezTo>
                  <a:cubicBezTo>
                    <a:pt x="161" y="248"/>
                    <a:pt x="167" y="233"/>
                    <a:pt x="167" y="224"/>
                  </a:cubicBezTo>
                  <a:cubicBezTo>
                    <a:pt x="167" y="216"/>
                    <a:pt x="164" y="210"/>
                    <a:pt x="159" y="205"/>
                  </a:cubicBezTo>
                  <a:cubicBezTo>
                    <a:pt x="152" y="198"/>
                    <a:pt x="142" y="199"/>
                    <a:pt x="141" y="199"/>
                  </a:cubicBezTo>
                  <a:cubicBezTo>
                    <a:pt x="99" y="199"/>
                    <a:pt x="99" y="199"/>
                    <a:pt x="99" y="199"/>
                  </a:cubicBezTo>
                  <a:cubicBezTo>
                    <a:pt x="87" y="199"/>
                    <a:pt x="86" y="188"/>
                    <a:pt x="86" y="186"/>
                  </a:cubicBezTo>
                  <a:cubicBezTo>
                    <a:pt x="86" y="176"/>
                    <a:pt x="86" y="176"/>
                    <a:pt x="86" y="176"/>
                  </a:cubicBezTo>
                  <a:cubicBezTo>
                    <a:pt x="140" y="116"/>
                    <a:pt x="140" y="116"/>
                    <a:pt x="140" y="116"/>
                  </a:cubicBezTo>
                  <a:cubicBezTo>
                    <a:pt x="140" y="116"/>
                    <a:pt x="140" y="116"/>
                    <a:pt x="140" y="116"/>
                  </a:cubicBezTo>
                  <a:cubicBezTo>
                    <a:pt x="146" y="110"/>
                    <a:pt x="150" y="101"/>
                    <a:pt x="152" y="90"/>
                  </a:cubicBezTo>
                  <a:cubicBezTo>
                    <a:pt x="152" y="38"/>
                    <a:pt x="152" y="38"/>
                    <a:pt x="152" y="38"/>
                  </a:cubicBezTo>
                  <a:cubicBezTo>
                    <a:pt x="152" y="36"/>
                    <a:pt x="152" y="29"/>
                    <a:pt x="147" y="22"/>
                  </a:cubicBezTo>
                  <a:cubicBezTo>
                    <a:pt x="142" y="16"/>
                    <a:pt x="134" y="13"/>
                    <a:pt x="124" y="12"/>
                  </a:cubicBezTo>
                  <a:cubicBezTo>
                    <a:pt x="124" y="0"/>
                    <a:pt x="124" y="0"/>
                    <a:pt x="124" y="0"/>
                  </a:cubicBezTo>
                  <a:cubicBezTo>
                    <a:pt x="113" y="0"/>
                    <a:pt x="113" y="0"/>
                    <a:pt x="113" y="0"/>
                  </a:cubicBezTo>
                  <a:cubicBezTo>
                    <a:pt x="113" y="34"/>
                    <a:pt x="113" y="34"/>
                    <a:pt x="113" y="34"/>
                  </a:cubicBezTo>
                  <a:cubicBezTo>
                    <a:pt x="124" y="34"/>
                    <a:pt x="124" y="34"/>
                    <a:pt x="124" y="34"/>
                  </a:cubicBezTo>
                  <a:cubicBezTo>
                    <a:pt x="124" y="23"/>
                    <a:pt x="124" y="23"/>
                    <a:pt x="124" y="23"/>
                  </a:cubicBezTo>
                  <a:cubicBezTo>
                    <a:pt x="131" y="24"/>
                    <a:pt x="136" y="26"/>
                    <a:pt x="138" y="29"/>
                  </a:cubicBezTo>
                  <a:cubicBezTo>
                    <a:pt x="142" y="33"/>
                    <a:pt x="141" y="37"/>
                    <a:pt x="141" y="37"/>
                  </a:cubicBezTo>
                  <a:cubicBezTo>
                    <a:pt x="141" y="89"/>
                    <a:pt x="141" y="89"/>
                    <a:pt x="141" y="89"/>
                  </a:cubicBezTo>
                  <a:cubicBezTo>
                    <a:pt x="140" y="97"/>
                    <a:pt x="137" y="104"/>
                    <a:pt x="132" y="109"/>
                  </a:cubicBezTo>
                  <a:cubicBezTo>
                    <a:pt x="132" y="110"/>
                    <a:pt x="131" y="111"/>
                    <a:pt x="130" y="111"/>
                  </a:cubicBezTo>
                  <a:cubicBezTo>
                    <a:pt x="130" y="112"/>
                    <a:pt x="130" y="112"/>
                    <a:pt x="130" y="112"/>
                  </a:cubicBezTo>
                  <a:cubicBezTo>
                    <a:pt x="114" y="127"/>
                    <a:pt x="86" y="127"/>
                    <a:pt x="85" y="127"/>
                  </a:cubicBezTo>
                  <a:cubicBezTo>
                    <a:pt x="57" y="127"/>
                    <a:pt x="41" y="119"/>
                    <a:pt x="32" y="111"/>
                  </a:cubicBezTo>
                  <a:cubicBezTo>
                    <a:pt x="30" y="109"/>
                    <a:pt x="28" y="107"/>
                    <a:pt x="27" y="105"/>
                  </a:cubicBezTo>
                  <a:cubicBezTo>
                    <a:pt x="21" y="98"/>
                    <a:pt x="20" y="91"/>
                    <a:pt x="20" y="89"/>
                  </a:cubicBezTo>
                  <a:cubicBezTo>
                    <a:pt x="20" y="38"/>
                    <a:pt x="20" y="38"/>
                    <a:pt x="20" y="38"/>
                  </a:cubicBezTo>
                  <a:cubicBezTo>
                    <a:pt x="20" y="34"/>
                    <a:pt x="21" y="31"/>
                    <a:pt x="24" y="28"/>
                  </a:cubicBezTo>
                  <a:cubicBezTo>
                    <a:pt x="26" y="25"/>
                    <a:pt x="30" y="24"/>
                    <a:pt x="34" y="23"/>
                  </a:cubicBezTo>
                  <a:cubicBezTo>
                    <a:pt x="34" y="23"/>
                    <a:pt x="34" y="23"/>
                    <a:pt x="35" y="23"/>
                  </a:cubicBezTo>
                  <a:cubicBezTo>
                    <a:pt x="35" y="34"/>
                    <a:pt x="35" y="34"/>
                    <a:pt x="35" y="34"/>
                  </a:cubicBezTo>
                  <a:cubicBezTo>
                    <a:pt x="45" y="34"/>
                    <a:pt x="45" y="34"/>
                    <a:pt x="45" y="34"/>
                  </a:cubicBezTo>
                  <a:cubicBezTo>
                    <a:pt x="45" y="0"/>
                    <a:pt x="45" y="0"/>
                    <a:pt x="45" y="0"/>
                  </a:cubicBezTo>
                  <a:cubicBezTo>
                    <a:pt x="35" y="0"/>
                    <a:pt x="35" y="0"/>
                    <a:pt x="35" y="0"/>
                  </a:cubicBezTo>
                  <a:cubicBezTo>
                    <a:pt x="35" y="12"/>
                    <a:pt x="35" y="12"/>
                    <a:pt x="35" y="12"/>
                  </a:cubicBezTo>
                  <a:cubicBezTo>
                    <a:pt x="29" y="13"/>
                    <a:pt x="22" y="15"/>
                    <a:pt x="16" y="21"/>
                  </a:cubicBezTo>
                  <a:cubicBezTo>
                    <a:pt x="12" y="25"/>
                    <a:pt x="9" y="31"/>
                    <a:pt x="9" y="38"/>
                  </a:cubicBezTo>
                  <a:cubicBezTo>
                    <a:pt x="9" y="90"/>
                    <a:pt x="9" y="90"/>
                    <a:pt x="9" y="90"/>
                  </a:cubicBezTo>
                  <a:cubicBezTo>
                    <a:pt x="9" y="90"/>
                    <a:pt x="9" y="90"/>
                    <a:pt x="9" y="90"/>
                  </a:cubicBezTo>
                  <a:cubicBezTo>
                    <a:pt x="9" y="90"/>
                    <a:pt x="10" y="101"/>
                    <a:pt x="19" y="112"/>
                  </a:cubicBezTo>
                  <a:cubicBezTo>
                    <a:pt x="19" y="113"/>
                    <a:pt x="20" y="113"/>
                    <a:pt x="20" y="114"/>
                  </a:cubicBezTo>
                  <a:cubicBezTo>
                    <a:pt x="22" y="116"/>
                    <a:pt x="22" y="116"/>
                    <a:pt x="22" y="116"/>
                  </a:cubicBezTo>
                  <a:cubicBezTo>
                    <a:pt x="75" y="176"/>
                    <a:pt x="75" y="176"/>
                    <a:pt x="75" y="176"/>
                  </a:cubicBezTo>
                  <a:cubicBezTo>
                    <a:pt x="75" y="186"/>
                    <a:pt x="75" y="186"/>
                    <a:pt x="75" y="186"/>
                  </a:cubicBezTo>
                  <a:cubicBezTo>
                    <a:pt x="75" y="195"/>
                    <a:pt x="82" y="209"/>
                    <a:pt x="99" y="209"/>
                  </a:cubicBezTo>
                  <a:cubicBezTo>
                    <a:pt x="142" y="209"/>
                    <a:pt x="142" y="209"/>
                    <a:pt x="142" y="209"/>
                  </a:cubicBezTo>
                  <a:cubicBezTo>
                    <a:pt x="142" y="209"/>
                    <a:pt x="148" y="209"/>
                    <a:pt x="152" y="213"/>
                  </a:cubicBezTo>
                  <a:cubicBezTo>
                    <a:pt x="155" y="216"/>
                    <a:pt x="156" y="219"/>
                    <a:pt x="156" y="224"/>
                  </a:cubicBezTo>
                  <a:cubicBezTo>
                    <a:pt x="156" y="226"/>
                    <a:pt x="155" y="238"/>
                    <a:pt x="141" y="238"/>
                  </a:cubicBezTo>
                  <a:cubicBezTo>
                    <a:pt x="26" y="238"/>
                    <a:pt x="26" y="238"/>
                    <a:pt x="26" y="238"/>
                  </a:cubicBezTo>
                  <a:cubicBezTo>
                    <a:pt x="17" y="238"/>
                    <a:pt x="0" y="244"/>
                    <a:pt x="0" y="263"/>
                  </a:cubicBezTo>
                  <a:cubicBezTo>
                    <a:pt x="0" y="265"/>
                    <a:pt x="0" y="274"/>
                    <a:pt x="7" y="282"/>
                  </a:cubicBezTo>
                  <a:cubicBezTo>
                    <a:pt x="12" y="286"/>
                    <a:pt x="18" y="289"/>
                    <a:pt x="26" y="289"/>
                  </a:cubicBezTo>
                  <a:cubicBezTo>
                    <a:pt x="273" y="289"/>
                    <a:pt x="273" y="289"/>
                    <a:pt x="273" y="289"/>
                  </a:cubicBezTo>
                  <a:cubicBezTo>
                    <a:pt x="274" y="289"/>
                    <a:pt x="286" y="289"/>
                    <a:pt x="294" y="281"/>
                  </a:cubicBezTo>
                  <a:cubicBezTo>
                    <a:pt x="299" y="276"/>
                    <a:pt x="302" y="269"/>
                    <a:pt x="302" y="260"/>
                  </a:cubicBezTo>
                  <a:cubicBezTo>
                    <a:pt x="302" y="163"/>
                    <a:pt x="302" y="163"/>
                    <a:pt x="302" y="163"/>
                  </a:cubicBezTo>
                  <a:cubicBezTo>
                    <a:pt x="329" y="161"/>
                    <a:pt x="350" y="139"/>
                    <a:pt x="350" y="111"/>
                  </a:cubicBezTo>
                  <a:cubicBezTo>
                    <a:pt x="350" y="83"/>
                    <a:pt x="327" y="59"/>
                    <a:pt x="298" y="59"/>
                  </a:cubicBezTo>
                  <a:close/>
                  <a:moveTo>
                    <a:pt x="81" y="166"/>
                  </a:moveTo>
                  <a:cubicBezTo>
                    <a:pt x="52" y="134"/>
                    <a:pt x="52" y="134"/>
                    <a:pt x="52" y="134"/>
                  </a:cubicBezTo>
                  <a:cubicBezTo>
                    <a:pt x="61" y="136"/>
                    <a:pt x="72" y="138"/>
                    <a:pt x="85" y="138"/>
                  </a:cubicBezTo>
                  <a:cubicBezTo>
                    <a:pt x="86" y="138"/>
                    <a:pt x="86" y="138"/>
                    <a:pt x="86" y="138"/>
                  </a:cubicBezTo>
                  <a:cubicBezTo>
                    <a:pt x="93" y="138"/>
                    <a:pt x="101" y="137"/>
                    <a:pt x="109" y="135"/>
                  </a:cubicBezTo>
                  <a:lnTo>
                    <a:pt x="81" y="166"/>
                  </a:lnTo>
                  <a:close/>
                  <a:moveTo>
                    <a:pt x="298" y="153"/>
                  </a:moveTo>
                  <a:cubicBezTo>
                    <a:pt x="275" y="153"/>
                    <a:pt x="256" y="134"/>
                    <a:pt x="256" y="111"/>
                  </a:cubicBezTo>
                  <a:cubicBezTo>
                    <a:pt x="256" y="89"/>
                    <a:pt x="275" y="70"/>
                    <a:pt x="298" y="70"/>
                  </a:cubicBezTo>
                  <a:cubicBezTo>
                    <a:pt x="321" y="70"/>
                    <a:pt x="339" y="89"/>
                    <a:pt x="339" y="111"/>
                  </a:cubicBezTo>
                  <a:cubicBezTo>
                    <a:pt x="339" y="134"/>
                    <a:pt x="321" y="153"/>
                    <a:pt x="298" y="1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6" name="Group 45">
            <a:extLst>
              <a:ext uri="{FF2B5EF4-FFF2-40B4-BE49-F238E27FC236}">
                <a16:creationId xmlns:a16="http://schemas.microsoft.com/office/drawing/2014/main" id="{26C692DC-F290-4342-808B-1A8A7F758041}"/>
              </a:ext>
            </a:extLst>
          </p:cNvPr>
          <p:cNvGrpSpPr/>
          <p:nvPr/>
        </p:nvGrpSpPr>
        <p:grpSpPr>
          <a:xfrm>
            <a:off x="5788603" y="1585906"/>
            <a:ext cx="787380" cy="685356"/>
            <a:chOff x="2686064" y="3020232"/>
            <a:chExt cx="957958" cy="833832"/>
          </a:xfrm>
        </p:grpSpPr>
        <p:sp>
          <p:nvSpPr>
            <p:cNvPr id="47" name="Freeform 107">
              <a:extLst>
                <a:ext uri="{FF2B5EF4-FFF2-40B4-BE49-F238E27FC236}">
                  <a16:creationId xmlns:a16="http://schemas.microsoft.com/office/drawing/2014/main" id="{7A7C832B-3C63-49BE-BA51-1C00958AA88C}"/>
                </a:ext>
              </a:extLst>
            </p:cNvPr>
            <p:cNvSpPr>
              <a:spLocks/>
            </p:cNvSpPr>
            <p:nvPr/>
          </p:nvSpPr>
          <p:spPr bwMode="auto">
            <a:xfrm>
              <a:off x="2731333" y="3043597"/>
              <a:ext cx="405964" cy="772499"/>
            </a:xfrm>
            <a:custGeom>
              <a:avLst/>
              <a:gdLst>
                <a:gd name="T0" fmla="*/ 231 w 231"/>
                <a:gd name="T1" fmla="*/ 56 h 440"/>
                <a:gd name="T2" fmla="*/ 211 w 231"/>
                <a:gd name="T3" fmla="*/ 35 h 440"/>
                <a:gd name="T4" fmla="*/ 145 w 231"/>
                <a:gd name="T5" fmla="*/ 2 h 440"/>
                <a:gd name="T6" fmla="*/ 97 w 231"/>
                <a:gd name="T7" fmla="*/ 2 h 440"/>
                <a:gd name="T8" fmla="*/ 43 w 231"/>
                <a:gd name="T9" fmla="*/ 25 h 440"/>
                <a:gd name="T10" fmla="*/ 8 w 231"/>
                <a:gd name="T11" fmla="*/ 67 h 440"/>
                <a:gd name="T12" fmla="*/ 0 w 231"/>
                <a:gd name="T13" fmla="*/ 118 h 440"/>
                <a:gd name="T14" fmla="*/ 0 w 231"/>
                <a:gd name="T15" fmla="*/ 169 h 440"/>
                <a:gd name="T16" fmla="*/ 8 w 231"/>
                <a:gd name="T17" fmla="*/ 203 h 440"/>
                <a:gd name="T18" fmla="*/ 93 w 231"/>
                <a:gd name="T19" fmla="*/ 319 h 440"/>
                <a:gd name="T20" fmla="*/ 231 w 231"/>
                <a:gd name="T21" fmla="*/ 440 h 440"/>
                <a:gd name="T22" fmla="*/ 231 w 231"/>
                <a:gd name="T23" fmla="*/ 5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440">
                  <a:moveTo>
                    <a:pt x="231" y="56"/>
                  </a:moveTo>
                  <a:cubicBezTo>
                    <a:pt x="211" y="35"/>
                    <a:pt x="211" y="35"/>
                    <a:pt x="211" y="35"/>
                  </a:cubicBezTo>
                  <a:cubicBezTo>
                    <a:pt x="145" y="2"/>
                    <a:pt x="145" y="2"/>
                    <a:pt x="145" y="2"/>
                  </a:cubicBezTo>
                  <a:cubicBezTo>
                    <a:pt x="145" y="2"/>
                    <a:pt x="99" y="3"/>
                    <a:pt x="97" y="2"/>
                  </a:cubicBezTo>
                  <a:cubicBezTo>
                    <a:pt x="95" y="0"/>
                    <a:pt x="45" y="25"/>
                    <a:pt x="43" y="25"/>
                  </a:cubicBezTo>
                  <a:cubicBezTo>
                    <a:pt x="41" y="24"/>
                    <a:pt x="8" y="67"/>
                    <a:pt x="8" y="67"/>
                  </a:cubicBezTo>
                  <a:cubicBezTo>
                    <a:pt x="8" y="67"/>
                    <a:pt x="0" y="112"/>
                    <a:pt x="0" y="118"/>
                  </a:cubicBezTo>
                  <a:cubicBezTo>
                    <a:pt x="0" y="123"/>
                    <a:pt x="0" y="169"/>
                    <a:pt x="0" y="169"/>
                  </a:cubicBezTo>
                  <a:cubicBezTo>
                    <a:pt x="8" y="203"/>
                    <a:pt x="8" y="203"/>
                    <a:pt x="8" y="203"/>
                  </a:cubicBezTo>
                  <a:cubicBezTo>
                    <a:pt x="93" y="319"/>
                    <a:pt x="93" y="319"/>
                    <a:pt x="93" y="319"/>
                  </a:cubicBezTo>
                  <a:cubicBezTo>
                    <a:pt x="231" y="440"/>
                    <a:pt x="231" y="440"/>
                    <a:pt x="231" y="440"/>
                  </a:cubicBezTo>
                  <a:lnTo>
                    <a:pt x="231" y="56"/>
                  </a:ln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08">
              <a:extLst>
                <a:ext uri="{FF2B5EF4-FFF2-40B4-BE49-F238E27FC236}">
                  <a16:creationId xmlns:a16="http://schemas.microsoft.com/office/drawing/2014/main" id="{FAB02665-18B9-4DB5-BD01-B35B659FA5B8}"/>
                </a:ext>
              </a:extLst>
            </p:cNvPr>
            <p:cNvSpPr>
              <a:spLocks noEditPoints="1"/>
            </p:cNvSpPr>
            <p:nvPr/>
          </p:nvSpPr>
          <p:spPr bwMode="auto">
            <a:xfrm>
              <a:off x="3191328" y="3040676"/>
              <a:ext cx="452694" cy="803166"/>
            </a:xfrm>
            <a:custGeom>
              <a:avLst/>
              <a:gdLst>
                <a:gd name="T0" fmla="*/ 232 w 258"/>
                <a:gd name="T1" fmla="*/ 119 h 458"/>
                <a:gd name="T2" fmla="*/ 185 w 258"/>
                <a:gd name="T3" fmla="*/ 57 h 458"/>
                <a:gd name="T4" fmla="*/ 180 w 258"/>
                <a:gd name="T5" fmla="*/ 55 h 458"/>
                <a:gd name="T6" fmla="*/ 74 w 258"/>
                <a:gd name="T7" fmla="*/ 35 h 458"/>
                <a:gd name="T8" fmla="*/ 1 w 258"/>
                <a:gd name="T9" fmla="*/ 89 h 458"/>
                <a:gd name="T10" fmla="*/ 46 w 258"/>
                <a:gd name="T11" fmla="*/ 458 h 458"/>
                <a:gd name="T12" fmla="*/ 75 w 258"/>
                <a:gd name="T13" fmla="*/ 448 h 458"/>
                <a:gd name="T14" fmla="*/ 97 w 258"/>
                <a:gd name="T15" fmla="*/ 430 h 458"/>
                <a:gd name="T16" fmla="*/ 194 w 258"/>
                <a:gd name="T17" fmla="*/ 322 h 458"/>
                <a:gd name="T18" fmla="*/ 191 w 258"/>
                <a:gd name="T19" fmla="*/ 301 h 458"/>
                <a:gd name="T20" fmla="*/ 233 w 258"/>
                <a:gd name="T21" fmla="*/ 208 h 458"/>
                <a:gd name="T22" fmla="*/ 97 w 258"/>
                <a:gd name="T23" fmla="*/ 413 h 458"/>
                <a:gd name="T24" fmla="*/ 92 w 258"/>
                <a:gd name="T25" fmla="*/ 401 h 458"/>
                <a:gd name="T26" fmla="*/ 65 w 258"/>
                <a:gd name="T27" fmla="*/ 436 h 458"/>
                <a:gd name="T28" fmla="*/ 47 w 258"/>
                <a:gd name="T29" fmla="*/ 442 h 458"/>
                <a:gd name="T30" fmla="*/ 18 w 258"/>
                <a:gd name="T31" fmla="*/ 285 h 458"/>
                <a:gd name="T32" fmla="*/ 75 w 258"/>
                <a:gd name="T33" fmla="*/ 303 h 458"/>
                <a:gd name="T34" fmla="*/ 101 w 258"/>
                <a:gd name="T35" fmla="*/ 332 h 458"/>
                <a:gd name="T36" fmla="*/ 58 w 258"/>
                <a:gd name="T37" fmla="*/ 357 h 458"/>
                <a:gd name="T38" fmla="*/ 72 w 258"/>
                <a:gd name="T39" fmla="*/ 377 h 458"/>
                <a:gd name="T40" fmla="*/ 126 w 258"/>
                <a:gd name="T41" fmla="*/ 385 h 458"/>
                <a:gd name="T42" fmla="*/ 141 w 258"/>
                <a:gd name="T43" fmla="*/ 371 h 458"/>
                <a:gd name="T44" fmla="*/ 117 w 258"/>
                <a:gd name="T45" fmla="*/ 332 h 458"/>
                <a:gd name="T46" fmla="*/ 117 w 258"/>
                <a:gd name="T47" fmla="*/ 273 h 458"/>
                <a:gd name="T48" fmla="*/ 177 w 258"/>
                <a:gd name="T49" fmla="*/ 322 h 458"/>
                <a:gd name="T50" fmla="*/ 165 w 258"/>
                <a:gd name="T51" fmla="*/ 156 h 458"/>
                <a:gd name="T52" fmla="*/ 182 w 258"/>
                <a:gd name="T53" fmla="*/ 196 h 458"/>
                <a:gd name="T54" fmla="*/ 143 w 258"/>
                <a:gd name="T55" fmla="*/ 215 h 458"/>
                <a:gd name="T56" fmla="*/ 158 w 258"/>
                <a:gd name="T57" fmla="*/ 236 h 458"/>
                <a:gd name="T58" fmla="*/ 205 w 258"/>
                <a:gd name="T59" fmla="*/ 216 h 458"/>
                <a:gd name="T60" fmla="*/ 231 w 258"/>
                <a:gd name="T61" fmla="*/ 245 h 458"/>
                <a:gd name="T62" fmla="*/ 181 w 258"/>
                <a:gd name="T63" fmla="*/ 283 h 458"/>
                <a:gd name="T64" fmla="*/ 124 w 258"/>
                <a:gd name="T65" fmla="*/ 255 h 458"/>
                <a:gd name="T66" fmla="*/ 63 w 258"/>
                <a:gd name="T67" fmla="*/ 180 h 458"/>
                <a:gd name="T68" fmla="*/ 43 w 258"/>
                <a:gd name="T69" fmla="*/ 201 h 458"/>
                <a:gd name="T70" fmla="*/ 108 w 258"/>
                <a:gd name="T71" fmla="*/ 242 h 458"/>
                <a:gd name="T72" fmla="*/ 19 w 258"/>
                <a:gd name="T73" fmla="*/ 255 h 458"/>
                <a:gd name="T74" fmla="*/ 18 w 258"/>
                <a:gd name="T75" fmla="*/ 89 h 458"/>
                <a:gd name="T76" fmla="*/ 39 w 258"/>
                <a:gd name="T77" fmla="*/ 51 h 458"/>
                <a:gd name="T78" fmla="*/ 89 w 258"/>
                <a:gd name="T79" fmla="*/ 64 h 458"/>
                <a:gd name="T80" fmla="*/ 89 w 258"/>
                <a:gd name="T81" fmla="*/ 43 h 458"/>
                <a:gd name="T82" fmla="*/ 163 w 258"/>
                <a:gd name="T83" fmla="*/ 55 h 458"/>
                <a:gd name="T84" fmla="*/ 166 w 258"/>
                <a:gd name="T85" fmla="*/ 91 h 458"/>
                <a:gd name="T86" fmla="*/ 186 w 258"/>
                <a:gd name="T87" fmla="*/ 73 h 458"/>
                <a:gd name="T88" fmla="*/ 190 w 258"/>
                <a:gd name="T89" fmla="*/ 134 h 458"/>
                <a:gd name="T90" fmla="*/ 167 w 258"/>
                <a:gd name="T91" fmla="*/ 126 h 458"/>
                <a:gd name="T92" fmla="*/ 156 w 258"/>
                <a:gd name="T93" fmla="*/ 106 h 458"/>
                <a:gd name="T94" fmla="*/ 153 w 258"/>
                <a:gd name="T95" fmla="*/ 102 h 458"/>
                <a:gd name="T96" fmla="*/ 151 w 258"/>
                <a:gd name="T97" fmla="*/ 99 h 458"/>
                <a:gd name="T98" fmla="*/ 110 w 258"/>
                <a:gd name="T99" fmla="*/ 80 h 458"/>
                <a:gd name="T100" fmla="*/ 71 w 258"/>
                <a:gd name="T101" fmla="*/ 148 h 458"/>
                <a:gd name="T102" fmla="*/ 83 w 258"/>
                <a:gd name="T103" fmla="*/ 129 h 458"/>
                <a:gd name="T104" fmla="*/ 142 w 258"/>
                <a:gd name="T105" fmla="*/ 118 h 458"/>
                <a:gd name="T106" fmla="*/ 224 w 258"/>
                <a:gd name="T107" fmla="*/ 134 h 458"/>
                <a:gd name="T108" fmla="*/ 205 w 258"/>
                <a:gd name="T109" fmla="*/ 199 h 458"/>
                <a:gd name="T110" fmla="*/ 198 w 258"/>
                <a:gd name="T111" fmla="*/ 19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458">
                  <a:moveTo>
                    <a:pt x="258" y="164"/>
                  </a:moveTo>
                  <a:cubicBezTo>
                    <a:pt x="258" y="145"/>
                    <a:pt x="247" y="128"/>
                    <a:pt x="232" y="119"/>
                  </a:cubicBezTo>
                  <a:cubicBezTo>
                    <a:pt x="234" y="113"/>
                    <a:pt x="235" y="107"/>
                    <a:pt x="235" y="101"/>
                  </a:cubicBezTo>
                  <a:cubicBezTo>
                    <a:pt x="233" y="75"/>
                    <a:pt x="211" y="55"/>
                    <a:pt x="185" y="57"/>
                  </a:cubicBezTo>
                  <a:cubicBezTo>
                    <a:pt x="183" y="57"/>
                    <a:pt x="181" y="57"/>
                    <a:pt x="179" y="57"/>
                  </a:cubicBezTo>
                  <a:cubicBezTo>
                    <a:pt x="180" y="57"/>
                    <a:pt x="180" y="56"/>
                    <a:pt x="180" y="55"/>
                  </a:cubicBezTo>
                  <a:cubicBezTo>
                    <a:pt x="180" y="25"/>
                    <a:pt x="155" y="0"/>
                    <a:pt x="125" y="0"/>
                  </a:cubicBezTo>
                  <a:cubicBezTo>
                    <a:pt x="102" y="0"/>
                    <a:pt x="82" y="15"/>
                    <a:pt x="74" y="35"/>
                  </a:cubicBezTo>
                  <a:cubicBezTo>
                    <a:pt x="54" y="27"/>
                    <a:pt x="36" y="34"/>
                    <a:pt x="34" y="35"/>
                  </a:cubicBezTo>
                  <a:cubicBezTo>
                    <a:pt x="6" y="45"/>
                    <a:pt x="0" y="74"/>
                    <a:pt x="1" y="89"/>
                  </a:cubicBezTo>
                  <a:cubicBezTo>
                    <a:pt x="1" y="416"/>
                    <a:pt x="1" y="416"/>
                    <a:pt x="1" y="416"/>
                  </a:cubicBezTo>
                  <a:cubicBezTo>
                    <a:pt x="1" y="430"/>
                    <a:pt x="11" y="458"/>
                    <a:pt x="46" y="458"/>
                  </a:cubicBezTo>
                  <a:cubicBezTo>
                    <a:pt x="47" y="458"/>
                    <a:pt x="48" y="458"/>
                    <a:pt x="49" y="458"/>
                  </a:cubicBezTo>
                  <a:cubicBezTo>
                    <a:pt x="54" y="458"/>
                    <a:pt x="65" y="457"/>
                    <a:pt x="75" y="448"/>
                  </a:cubicBezTo>
                  <a:cubicBezTo>
                    <a:pt x="81" y="443"/>
                    <a:pt x="85" y="437"/>
                    <a:pt x="88" y="429"/>
                  </a:cubicBezTo>
                  <a:cubicBezTo>
                    <a:pt x="91" y="429"/>
                    <a:pt x="94" y="430"/>
                    <a:pt x="97" y="430"/>
                  </a:cubicBezTo>
                  <a:cubicBezTo>
                    <a:pt x="121" y="430"/>
                    <a:pt x="141" y="411"/>
                    <a:pt x="143" y="388"/>
                  </a:cubicBezTo>
                  <a:cubicBezTo>
                    <a:pt x="172" y="380"/>
                    <a:pt x="194" y="354"/>
                    <a:pt x="194" y="322"/>
                  </a:cubicBezTo>
                  <a:cubicBezTo>
                    <a:pt x="194" y="315"/>
                    <a:pt x="193" y="308"/>
                    <a:pt x="190" y="301"/>
                  </a:cubicBezTo>
                  <a:cubicBezTo>
                    <a:pt x="191" y="301"/>
                    <a:pt x="191" y="301"/>
                    <a:pt x="191" y="301"/>
                  </a:cubicBezTo>
                  <a:cubicBezTo>
                    <a:pt x="222" y="301"/>
                    <a:pt x="247" y="276"/>
                    <a:pt x="247" y="245"/>
                  </a:cubicBezTo>
                  <a:cubicBezTo>
                    <a:pt x="247" y="231"/>
                    <a:pt x="242" y="218"/>
                    <a:pt x="233" y="208"/>
                  </a:cubicBezTo>
                  <a:cubicBezTo>
                    <a:pt x="248" y="199"/>
                    <a:pt x="258" y="182"/>
                    <a:pt x="258" y="164"/>
                  </a:cubicBezTo>
                  <a:close/>
                  <a:moveTo>
                    <a:pt x="97" y="413"/>
                  </a:moveTo>
                  <a:cubicBezTo>
                    <a:pt x="95" y="413"/>
                    <a:pt x="93" y="413"/>
                    <a:pt x="92" y="413"/>
                  </a:cubicBezTo>
                  <a:cubicBezTo>
                    <a:pt x="92" y="409"/>
                    <a:pt x="92" y="405"/>
                    <a:pt x="92" y="401"/>
                  </a:cubicBezTo>
                  <a:cubicBezTo>
                    <a:pt x="76" y="401"/>
                    <a:pt x="76" y="401"/>
                    <a:pt x="76" y="401"/>
                  </a:cubicBezTo>
                  <a:cubicBezTo>
                    <a:pt x="76" y="417"/>
                    <a:pt x="72" y="429"/>
                    <a:pt x="65" y="436"/>
                  </a:cubicBezTo>
                  <a:cubicBezTo>
                    <a:pt x="57" y="442"/>
                    <a:pt x="48" y="442"/>
                    <a:pt x="48" y="442"/>
                  </a:cubicBezTo>
                  <a:cubicBezTo>
                    <a:pt x="47" y="442"/>
                    <a:pt x="47" y="442"/>
                    <a:pt x="47" y="442"/>
                  </a:cubicBezTo>
                  <a:cubicBezTo>
                    <a:pt x="19" y="442"/>
                    <a:pt x="18" y="420"/>
                    <a:pt x="18" y="416"/>
                  </a:cubicBezTo>
                  <a:cubicBezTo>
                    <a:pt x="18" y="285"/>
                    <a:pt x="18" y="285"/>
                    <a:pt x="18" y="285"/>
                  </a:cubicBezTo>
                  <a:cubicBezTo>
                    <a:pt x="29" y="297"/>
                    <a:pt x="45" y="304"/>
                    <a:pt x="63" y="304"/>
                  </a:cubicBezTo>
                  <a:cubicBezTo>
                    <a:pt x="67" y="304"/>
                    <a:pt x="71" y="304"/>
                    <a:pt x="75" y="303"/>
                  </a:cubicBezTo>
                  <a:cubicBezTo>
                    <a:pt x="75" y="303"/>
                    <a:pt x="75" y="303"/>
                    <a:pt x="75" y="303"/>
                  </a:cubicBezTo>
                  <a:cubicBezTo>
                    <a:pt x="89" y="304"/>
                    <a:pt x="101" y="317"/>
                    <a:pt x="101" y="332"/>
                  </a:cubicBezTo>
                  <a:cubicBezTo>
                    <a:pt x="101" y="348"/>
                    <a:pt x="88" y="361"/>
                    <a:pt x="72" y="361"/>
                  </a:cubicBezTo>
                  <a:cubicBezTo>
                    <a:pt x="67" y="361"/>
                    <a:pt x="62" y="359"/>
                    <a:pt x="58" y="357"/>
                  </a:cubicBezTo>
                  <a:cubicBezTo>
                    <a:pt x="51" y="372"/>
                    <a:pt x="51" y="372"/>
                    <a:pt x="51" y="372"/>
                  </a:cubicBezTo>
                  <a:cubicBezTo>
                    <a:pt x="57" y="375"/>
                    <a:pt x="64" y="377"/>
                    <a:pt x="72" y="377"/>
                  </a:cubicBezTo>
                  <a:cubicBezTo>
                    <a:pt x="87" y="377"/>
                    <a:pt x="100" y="370"/>
                    <a:pt x="109" y="358"/>
                  </a:cubicBezTo>
                  <a:cubicBezTo>
                    <a:pt x="119" y="363"/>
                    <a:pt x="126" y="373"/>
                    <a:pt x="126" y="385"/>
                  </a:cubicBezTo>
                  <a:cubicBezTo>
                    <a:pt x="126" y="400"/>
                    <a:pt x="113" y="413"/>
                    <a:pt x="97" y="413"/>
                  </a:cubicBezTo>
                  <a:close/>
                  <a:moveTo>
                    <a:pt x="141" y="371"/>
                  </a:moveTo>
                  <a:cubicBezTo>
                    <a:pt x="137" y="359"/>
                    <a:pt x="128" y="348"/>
                    <a:pt x="116" y="343"/>
                  </a:cubicBezTo>
                  <a:cubicBezTo>
                    <a:pt x="117" y="340"/>
                    <a:pt x="117" y="336"/>
                    <a:pt x="117" y="332"/>
                  </a:cubicBezTo>
                  <a:cubicBezTo>
                    <a:pt x="117" y="316"/>
                    <a:pt x="109" y="302"/>
                    <a:pt x="97" y="294"/>
                  </a:cubicBezTo>
                  <a:cubicBezTo>
                    <a:pt x="105" y="288"/>
                    <a:pt x="112" y="281"/>
                    <a:pt x="117" y="273"/>
                  </a:cubicBezTo>
                  <a:cubicBezTo>
                    <a:pt x="120" y="272"/>
                    <a:pt x="123" y="272"/>
                    <a:pt x="127" y="272"/>
                  </a:cubicBezTo>
                  <a:cubicBezTo>
                    <a:pt x="154" y="272"/>
                    <a:pt x="177" y="294"/>
                    <a:pt x="177" y="322"/>
                  </a:cubicBezTo>
                  <a:cubicBezTo>
                    <a:pt x="177" y="345"/>
                    <a:pt x="162" y="365"/>
                    <a:pt x="141" y="371"/>
                  </a:cubicBezTo>
                  <a:close/>
                  <a:moveTo>
                    <a:pt x="165" y="156"/>
                  </a:moveTo>
                  <a:cubicBezTo>
                    <a:pt x="160" y="172"/>
                    <a:pt x="160" y="172"/>
                    <a:pt x="160" y="172"/>
                  </a:cubicBezTo>
                  <a:cubicBezTo>
                    <a:pt x="172" y="173"/>
                    <a:pt x="182" y="183"/>
                    <a:pt x="182" y="196"/>
                  </a:cubicBezTo>
                  <a:cubicBezTo>
                    <a:pt x="182" y="209"/>
                    <a:pt x="171" y="219"/>
                    <a:pt x="158" y="219"/>
                  </a:cubicBezTo>
                  <a:cubicBezTo>
                    <a:pt x="152" y="219"/>
                    <a:pt x="147" y="218"/>
                    <a:pt x="143" y="215"/>
                  </a:cubicBezTo>
                  <a:cubicBezTo>
                    <a:pt x="138" y="231"/>
                    <a:pt x="138" y="231"/>
                    <a:pt x="138" y="231"/>
                  </a:cubicBezTo>
                  <a:cubicBezTo>
                    <a:pt x="143" y="234"/>
                    <a:pt x="150" y="236"/>
                    <a:pt x="158" y="236"/>
                  </a:cubicBezTo>
                  <a:cubicBezTo>
                    <a:pt x="173" y="236"/>
                    <a:pt x="186" y="228"/>
                    <a:pt x="193" y="215"/>
                  </a:cubicBezTo>
                  <a:cubicBezTo>
                    <a:pt x="197" y="216"/>
                    <a:pt x="201" y="216"/>
                    <a:pt x="205" y="216"/>
                  </a:cubicBezTo>
                  <a:cubicBezTo>
                    <a:pt x="209" y="216"/>
                    <a:pt x="213" y="216"/>
                    <a:pt x="217" y="215"/>
                  </a:cubicBezTo>
                  <a:cubicBezTo>
                    <a:pt x="225" y="222"/>
                    <a:pt x="231" y="233"/>
                    <a:pt x="231" y="245"/>
                  </a:cubicBezTo>
                  <a:cubicBezTo>
                    <a:pt x="231" y="267"/>
                    <a:pt x="213" y="284"/>
                    <a:pt x="191" y="284"/>
                  </a:cubicBezTo>
                  <a:cubicBezTo>
                    <a:pt x="188" y="284"/>
                    <a:pt x="184" y="284"/>
                    <a:pt x="181" y="283"/>
                  </a:cubicBezTo>
                  <a:cubicBezTo>
                    <a:pt x="169" y="266"/>
                    <a:pt x="149" y="255"/>
                    <a:pt x="127" y="255"/>
                  </a:cubicBezTo>
                  <a:cubicBezTo>
                    <a:pt x="126" y="255"/>
                    <a:pt x="125" y="255"/>
                    <a:pt x="124" y="255"/>
                  </a:cubicBezTo>
                  <a:cubicBezTo>
                    <a:pt x="125" y="251"/>
                    <a:pt x="125" y="246"/>
                    <a:pt x="125" y="242"/>
                  </a:cubicBezTo>
                  <a:cubicBezTo>
                    <a:pt x="125" y="207"/>
                    <a:pt x="97" y="180"/>
                    <a:pt x="63" y="180"/>
                  </a:cubicBezTo>
                  <a:cubicBezTo>
                    <a:pt x="55" y="180"/>
                    <a:pt x="47" y="181"/>
                    <a:pt x="40" y="184"/>
                  </a:cubicBezTo>
                  <a:cubicBezTo>
                    <a:pt x="43" y="201"/>
                    <a:pt x="43" y="201"/>
                    <a:pt x="43" y="201"/>
                  </a:cubicBezTo>
                  <a:cubicBezTo>
                    <a:pt x="49" y="198"/>
                    <a:pt x="56" y="196"/>
                    <a:pt x="63" y="196"/>
                  </a:cubicBezTo>
                  <a:cubicBezTo>
                    <a:pt x="88" y="196"/>
                    <a:pt x="108" y="217"/>
                    <a:pt x="108" y="242"/>
                  </a:cubicBezTo>
                  <a:cubicBezTo>
                    <a:pt x="108" y="267"/>
                    <a:pt x="88" y="287"/>
                    <a:pt x="63" y="287"/>
                  </a:cubicBezTo>
                  <a:cubicBezTo>
                    <a:pt x="42" y="287"/>
                    <a:pt x="25" y="274"/>
                    <a:pt x="19" y="255"/>
                  </a:cubicBezTo>
                  <a:cubicBezTo>
                    <a:pt x="19" y="255"/>
                    <a:pt x="19" y="254"/>
                    <a:pt x="18" y="249"/>
                  </a:cubicBezTo>
                  <a:cubicBezTo>
                    <a:pt x="18" y="89"/>
                    <a:pt x="18" y="89"/>
                    <a:pt x="18" y="89"/>
                  </a:cubicBezTo>
                  <a:cubicBezTo>
                    <a:pt x="18" y="88"/>
                    <a:pt x="18" y="88"/>
                    <a:pt x="18" y="88"/>
                  </a:cubicBezTo>
                  <a:cubicBezTo>
                    <a:pt x="18" y="88"/>
                    <a:pt x="16" y="59"/>
                    <a:pt x="39" y="51"/>
                  </a:cubicBezTo>
                  <a:cubicBezTo>
                    <a:pt x="40" y="50"/>
                    <a:pt x="40" y="50"/>
                    <a:pt x="40" y="50"/>
                  </a:cubicBezTo>
                  <a:cubicBezTo>
                    <a:pt x="40" y="50"/>
                    <a:pt x="66" y="39"/>
                    <a:pt x="89" y="64"/>
                  </a:cubicBezTo>
                  <a:cubicBezTo>
                    <a:pt x="101" y="53"/>
                    <a:pt x="101" y="53"/>
                    <a:pt x="101" y="53"/>
                  </a:cubicBezTo>
                  <a:cubicBezTo>
                    <a:pt x="97" y="49"/>
                    <a:pt x="93" y="45"/>
                    <a:pt x="89" y="43"/>
                  </a:cubicBezTo>
                  <a:cubicBezTo>
                    <a:pt x="94" y="28"/>
                    <a:pt x="108" y="17"/>
                    <a:pt x="125" y="17"/>
                  </a:cubicBezTo>
                  <a:cubicBezTo>
                    <a:pt x="146" y="17"/>
                    <a:pt x="163" y="34"/>
                    <a:pt x="163" y="55"/>
                  </a:cubicBezTo>
                  <a:cubicBezTo>
                    <a:pt x="163" y="65"/>
                    <a:pt x="159" y="73"/>
                    <a:pt x="154" y="80"/>
                  </a:cubicBezTo>
                  <a:cubicBezTo>
                    <a:pt x="166" y="91"/>
                    <a:pt x="166" y="91"/>
                    <a:pt x="166" y="91"/>
                  </a:cubicBezTo>
                  <a:cubicBezTo>
                    <a:pt x="170" y="87"/>
                    <a:pt x="173" y="81"/>
                    <a:pt x="175" y="76"/>
                  </a:cubicBezTo>
                  <a:cubicBezTo>
                    <a:pt x="179" y="74"/>
                    <a:pt x="182" y="73"/>
                    <a:pt x="186" y="73"/>
                  </a:cubicBezTo>
                  <a:cubicBezTo>
                    <a:pt x="202" y="72"/>
                    <a:pt x="217" y="85"/>
                    <a:pt x="218" y="102"/>
                  </a:cubicBezTo>
                  <a:cubicBezTo>
                    <a:pt x="219" y="119"/>
                    <a:pt x="206" y="133"/>
                    <a:pt x="190" y="134"/>
                  </a:cubicBezTo>
                  <a:cubicBezTo>
                    <a:pt x="181" y="135"/>
                    <a:pt x="173" y="132"/>
                    <a:pt x="167" y="126"/>
                  </a:cubicBezTo>
                  <a:cubicBezTo>
                    <a:pt x="167" y="126"/>
                    <a:pt x="167" y="126"/>
                    <a:pt x="167" y="126"/>
                  </a:cubicBezTo>
                  <a:cubicBezTo>
                    <a:pt x="166" y="125"/>
                    <a:pt x="162" y="120"/>
                    <a:pt x="160" y="115"/>
                  </a:cubicBezTo>
                  <a:cubicBezTo>
                    <a:pt x="160" y="115"/>
                    <a:pt x="158" y="111"/>
                    <a:pt x="156" y="106"/>
                  </a:cubicBezTo>
                  <a:cubicBezTo>
                    <a:pt x="156" y="106"/>
                    <a:pt x="155" y="105"/>
                    <a:pt x="155" y="105"/>
                  </a:cubicBezTo>
                  <a:cubicBezTo>
                    <a:pt x="154" y="104"/>
                    <a:pt x="154" y="103"/>
                    <a:pt x="153" y="102"/>
                  </a:cubicBezTo>
                  <a:cubicBezTo>
                    <a:pt x="153" y="102"/>
                    <a:pt x="153" y="101"/>
                    <a:pt x="153" y="101"/>
                  </a:cubicBezTo>
                  <a:cubicBezTo>
                    <a:pt x="152" y="101"/>
                    <a:pt x="152" y="100"/>
                    <a:pt x="151" y="99"/>
                  </a:cubicBezTo>
                  <a:cubicBezTo>
                    <a:pt x="151" y="98"/>
                    <a:pt x="150" y="98"/>
                    <a:pt x="149" y="97"/>
                  </a:cubicBezTo>
                  <a:cubicBezTo>
                    <a:pt x="140" y="86"/>
                    <a:pt x="126" y="79"/>
                    <a:pt x="110" y="80"/>
                  </a:cubicBezTo>
                  <a:cubicBezTo>
                    <a:pt x="84" y="82"/>
                    <a:pt x="65" y="104"/>
                    <a:pt x="66" y="130"/>
                  </a:cubicBezTo>
                  <a:cubicBezTo>
                    <a:pt x="67" y="137"/>
                    <a:pt x="68" y="143"/>
                    <a:pt x="71" y="148"/>
                  </a:cubicBezTo>
                  <a:cubicBezTo>
                    <a:pt x="86" y="141"/>
                    <a:pt x="86" y="141"/>
                    <a:pt x="86" y="141"/>
                  </a:cubicBezTo>
                  <a:cubicBezTo>
                    <a:pt x="84" y="137"/>
                    <a:pt x="83" y="133"/>
                    <a:pt x="83" y="129"/>
                  </a:cubicBezTo>
                  <a:cubicBezTo>
                    <a:pt x="82" y="112"/>
                    <a:pt x="95" y="98"/>
                    <a:pt x="112" y="97"/>
                  </a:cubicBezTo>
                  <a:cubicBezTo>
                    <a:pt x="126" y="96"/>
                    <a:pt x="138" y="105"/>
                    <a:pt x="142" y="118"/>
                  </a:cubicBezTo>
                  <a:cubicBezTo>
                    <a:pt x="149" y="138"/>
                    <a:pt x="168" y="152"/>
                    <a:pt x="191" y="151"/>
                  </a:cubicBezTo>
                  <a:cubicBezTo>
                    <a:pt x="204" y="150"/>
                    <a:pt x="216" y="143"/>
                    <a:pt x="224" y="134"/>
                  </a:cubicBezTo>
                  <a:cubicBezTo>
                    <a:pt x="234" y="140"/>
                    <a:pt x="241" y="151"/>
                    <a:pt x="241" y="164"/>
                  </a:cubicBezTo>
                  <a:cubicBezTo>
                    <a:pt x="241" y="183"/>
                    <a:pt x="225" y="199"/>
                    <a:pt x="205" y="199"/>
                  </a:cubicBezTo>
                  <a:cubicBezTo>
                    <a:pt x="203" y="199"/>
                    <a:pt x="200" y="199"/>
                    <a:pt x="198" y="199"/>
                  </a:cubicBezTo>
                  <a:cubicBezTo>
                    <a:pt x="198" y="198"/>
                    <a:pt x="198" y="197"/>
                    <a:pt x="198" y="196"/>
                  </a:cubicBezTo>
                  <a:cubicBezTo>
                    <a:pt x="198" y="176"/>
                    <a:pt x="184" y="160"/>
                    <a:pt x="165" y="156"/>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Line 109">
              <a:extLst>
                <a:ext uri="{FF2B5EF4-FFF2-40B4-BE49-F238E27FC236}">
                  <a16:creationId xmlns:a16="http://schemas.microsoft.com/office/drawing/2014/main" id="{523CCF87-993E-4CA7-A992-CFA1F048257F}"/>
                </a:ext>
              </a:extLst>
            </p:cNvPr>
            <p:cNvSpPr>
              <a:spLocks noChangeShapeType="1"/>
            </p:cNvSpPr>
            <p:nvPr/>
          </p:nvSpPr>
          <p:spPr bwMode="auto">
            <a:xfrm>
              <a:off x="3457104" y="31706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Line 110">
              <a:extLst>
                <a:ext uri="{FF2B5EF4-FFF2-40B4-BE49-F238E27FC236}">
                  <a16:creationId xmlns:a16="http://schemas.microsoft.com/office/drawing/2014/main" id="{16854D98-0612-42CF-9941-4D27C18A54A7}"/>
                </a:ext>
              </a:extLst>
            </p:cNvPr>
            <p:cNvSpPr>
              <a:spLocks noChangeShapeType="1"/>
            </p:cNvSpPr>
            <p:nvPr/>
          </p:nvSpPr>
          <p:spPr bwMode="auto">
            <a:xfrm>
              <a:off x="3457104" y="31706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1">
              <a:extLst>
                <a:ext uri="{FF2B5EF4-FFF2-40B4-BE49-F238E27FC236}">
                  <a16:creationId xmlns:a16="http://schemas.microsoft.com/office/drawing/2014/main" id="{C04C05CA-8DEF-44EE-9392-834B4FDBA325}"/>
                </a:ext>
              </a:extLst>
            </p:cNvPr>
            <p:cNvSpPr>
              <a:spLocks noEditPoints="1"/>
            </p:cNvSpPr>
            <p:nvPr/>
          </p:nvSpPr>
          <p:spPr bwMode="auto">
            <a:xfrm>
              <a:off x="2686064" y="3020232"/>
              <a:ext cx="467297" cy="833832"/>
            </a:xfrm>
            <a:custGeom>
              <a:avLst/>
              <a:gdLst>
                <a:gd name="T0" fmla="*/ 246 w 266"/>
                <a:gd name="T1" fmla="*/ 435 h 475"/>
                <a:gd name="T2" fmla="*/ 69 w 266"/>
                <a:gd name="T3" fmla="*/ 256 h 475"/>
                <a:gd name="T4" fmla="*/ 68 w 266"/>
                <a:gd name="T5" fmla="*/ 255 h 475"/>
                <a:gd name="T6" fmla="*/ 32 w 266"/>
                <a:gd name="T7" fmla="*/ 114 h 475"/>
                <a:gd name="T8" fmla="*/ 121 w 266"/>
                <a:gd name="T9" fmla="*/ 23 h 475"/>
                <a:gd name="T10" fmla="*/ 121 w 266"/>
                <a:gd name="T11" fmla="*/ 23 h 475"/>
                <a:gd name="T12" fmla="*/ 145 w 266"/>
                <a:gd name="T13" fmla="*/ 20 h 475"/>
                <a:gd name="T14" fmla="*/ 246 w 266"/>
                <a:gd name="T15" fmla="*/ 68 h 475"/>
                <a:gd name="T16" fmla="*/ 246 w 266"/>
                <a:gd name="T17" fmla="*/ 435 h 475"/>
                <a:gd name="T18" fmla="*/ 255 w 266"/>
                <a:gd name="T19" fmla="*/ 48 h 475"/>
                <a:gd name="T20" fmla="*/ 145 w 266"/>
                <a:gd name="T21" fmla="*/ 0 h 475"/>
                <a:gd name="T22" fmla="*/ 117 w 266"/>
                <a:gd name="T23" fmla="*/ 3 h 475"/>
                <a:gd name="T24" fmla="*/ 13 w 266"/>
                <a:gd name="T25" fmla="*/ 111 h 475"/>
                <a:gd name="T26" fmla="*/ 52 w 266"/>
                <a:gd name="T27" fmla="*/ 267 h 475"/>
                <a:gd name="T28" fmla="*/ 250 w 266"/>
                <a:gd name="T29" fmla="*/ 463 h 475"/>
                <a:gd name="T30" fmla="*/ 257 w 266"/>
                <a:gd name="T31" fmla="*/ 468 h 475"/>
                <a:gd name="T32" fmla="*/ 266 w 266"/>
                <a:gd name="T33" fmla="*/ 475 h 475"/>
                <a:gd name="T34" fmla="*/ 266 w 266"/>
                <a:gd name="T35" fmla="*/ 59 h 475"/>
                <a:gd name="T36" fmla="*/ 255 w 266"/>
                <a:gd name="T37" fmla="*/ 4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475">
                  <a:moveTo>
                    <a:pt x="246" y="435"/>
                  </a:moveTo>
                  <a:cubicBezTo>
                    <a:pt x="127" y="344"/>
                    <a:pt x="69" y="257"/>
                    <a:pt x="69" y="256"/>
                  </a:cubicBezTo>
                  <a:cubicBezTo>
                    <a:pt x="68" y="255"/>
                    <a:pt x="68" y="255"/>
                    <a:pt x="68" y="255"/>
                  </a:cubicBezTo>
                  <a:cubicBezTo>
                    <a:pt x="21" y="193"/>
                    <a:pt x="32" y="114"/>
                    <a:pt x="32" y="114"/>
                  </a:cubicBezTo>
                  <a:cubicBezTo>
                    <a:pt x="46" y="37"/>
                    <a:pt x="118" y="23"/>
                    <a:pt x="121" y="23"/>
                  </a:cubicBezTo>
                  <a:cubicBezTo>
                    <a:pt x="121" y="23"/>
                    <a:pt x="121" y="23"/>
                    <a:pt x="121" y="23"/>
                  </a:cubicBezTo>
                  <a:cubicBezTo>
                    <a:pt x="129" y="21"/>
                    <a:pt x="137" y="20"/>
                    <a:pt x="145" y="20"/>
                  </a:cubicBezTo>
                  <a:cubicBezTo>
                    <a:pt x="195" y="20"/>
                    <a:pt x="236" y="57"/>
                    <a:pt x="246" y="68"/>
                  </a:cubicBezTo>
                  <a:lnTo>
                    <a:pt x="246" y="435"/>
                  </a:lnTo>
                  <a:close/>
                  <a:moveTo>
                    <a:pt x="255" y="48"/>
                  </a:moveTo>
                  <a:cubicBezTo>
                    <a:pt x="237" y="32"/>
                    <a:pt x="196" y="0"/>
                    <a:pt x="145" y="0"/>
                  </a:cubicBezTo>
                  <a:cubicBezTo>
                    <a:pt x="135" y="0"/>
                    <a:pt x="126" y="1"/>
                    <a:pt x="117" y="3"/>
                  </a:cubicBezTo>
                  <a:cubicBezTo>
                    <a:pt x="110" y="5"/>
                    <a:pt x="28" y="22"/>
                    <a:pt x="13" y="111"/>
                  </a:cubicBezTo>
                  <a:cubicBezTo>
                    <a:pt x="12" y="114"/>
                    <a:pt x="0" y="198"/>
                    <a:pt x="52" y="267"/>
                  </a:cubicBezTo>
                  <a:cubicBezTo>
                    <a:pt x="57" y="274"/>
                    <a:pt x="119" y="367"/>
                    <a:pt x="250" y="463"/>
                  </a:cubicBezTo>
                  <a:cubicBezTo>
                    <a:pt x="257" y="468"/>
                    <a:pt x="257" y="468"/>
                    <a:pt x="257" y="468"/>
                  </a:cubicBezTo>
                  <a:cubicBezTo>
                    <a:pt x="266" y="475"/>
                    <a:pt x="266" y="475"/>
                    <a:pt x="266" y="475"/>
                  </a:cubicBezTo>
                  <a:cubicBezTo>
                    <a:pt x="266" y="59"/>
                    <a:pt x="266" y="59"/>
                    <a:pt x="266" y="59"/>
                  </a:cubicBezTo>
                  <a:lnTo>
                    <a:pt x="255" y="4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2" name="TextBox 51" hidden="1">
            <a:extLst>
              <a:ext uri="{FF2B5EF4-FFF2-40B4-BE49-F238E27FC236}">
                <a16:creationId xmlns:a16="http://schemas.microsoft.com/office/drawing/2014/main" id="{61D3A46B-D283-499A-B5B8-6AC6428740C1}"/>
              </a:ext>
            </a:extLst>
          </p:cNvPr>
          <p:cNvSpPr txBox="1"/>
          <p:nvPr/>
        </p:nvSpPr>
        <p:spPr>
          <a:xfrm>
            <a:off x="11384087" y="1119613"/>
            <a:ext cx="807913" cy="630942"/>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LISA M</a:t>
            </a:r>
          </a:p>
          <a:p>
            <a:pPr>
              <a:spcAft>
                <a:spcPts val="600"/>
              </a:spcAft>
            </a:pPr>
            <a:r>
              <a:rPr lang="en-US" sz="1800" dirty="0">
                <a:solidFill>
                  <a:srgbClr val="FF0066"/>
                </a:solidFill>
              </a:rPr>
              <a:t>SAMI H</a:t>
            </a:r>
          </a:p>
        </p:txBody>
      </p:sp>
    </p:spTree>
    <p:extLst>
      <p:ext uri="{BB962C8B-B14F-4D97-AF65-F5344CB8AC3E}">
        <p14:creationId xmlns:p14="http://schemas.microsoft.com/office/powerpoint/2010/main" val="2051107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9EA300-2C5C-29E2-C06A-68075409D013}"/>
              </a:ext>
            </a:extLst>
          </p:cNvPr>
          <p:cNvGrpSpPr/>
          <p:nvPr/>
        </p:nvGrpSpPr>
        <p:grpSpPr>
          <a:xfrm>
            <a:off x="474788" y="2588922"/>
            <a:ext cx="3103377" cy="2481433"/>
            <a:chOff x="-1336832" y="-178478"/>
            <a:chExt cx="4576743" cy="3659524"/>
          </a:xfrm>
          <a:effectLst>
            <a:outerShdw blurRad="50800" dist="38100" dir="2700000" algn="tl" rotWithShape="0">
              <a:prstClr val="black">
                <a:alpha val="40000"/>
              </a:prstClr>
            </a:outerShdw>
          </a:effectLst>
        </p:grpSpPr>
        <p:pic>
          <p:nvPicPr>
            <p:cNvPr id="22" name="Picture 21" descr="A screenshot of a website&#10;&#10;AI-generated content may be incorrect.">
              <a:extLst>
                <a:ext uri="{FF2B5EF4-FFF2-40B4-BE49-F238E27FC236}">
                  <a16:creationId xmlns:a16="http://schemas.microsoft.com/office/drawing/2014/main" id="{9BA164E4-389A-349D-7B10-0ECB0450C1B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36832" y="-178478"/>
              <a:ext cx="4576743" cy="2235927"/>
            </a:xfrm>
            <a:prstGeom prst="rect">
              <a:avLst/>
            </a:prstGeom>
          </p:spPr>
        </p:pic>
        <p:pic>
          <p:nvPicPr>
            <p:cNvPr id="24" name="Picture 23" descr="A screenshot of a website&#10;&#10;AI-generated content may be incorrect.">
              <a:extLst>
                <a:ext uri="{FF2B5EF4-FFF2-40B4-BE49-F238E27FC236}">
                  <a16:creationId xmlns:a16="http://schemas.microsoft.com/office/drawing/2014/main" id="{497EB0BA-0C20-A887-C989-2DB7D1D47B9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36832" y="1198728"/>
              <a:ext cx="4576743" cy="2282318"/>
            </a:xfrm>
            <a:prstGeom prst="rect">
              <a:avLst/>
            </a:prstGeom>
          </p:spPr>
        </p:pic>
      </p:grpSp>
      <p:sp>
        <p:nvSpPr>
          <p:cNvPr id="2" name="Slide Number Placeholder 1">
            <a:extLst>
              <a:ext uri="{FF2B5EF4-FFF2-40B4-BE49-F238E27FC236}">
                <a16:creationId xmlns:a16="http://schemas.microsoft.com/office/drawing/2014/main" id="{8040FCF6-61AD-4CE3-A230-FB741121B1D5}"/>
              </a:ext>
            </a:extLst>
          </p:cNvPr>
          <p:cNvSpPr>
            <a:spLocks noGrp="1"/>
          </p:cNvSpPr>
          <p:nvPr>
            <p:ph type="sldNum" sz="quarter" idx="12"/>
          </p:nvPr>
        </p:nvSpPr>
        <p:spPr/>
        <p:txBody>
          <a:bodyPr/>
          <a:lstStyle/>
          <a:p>
            <a:fld id="{2D55A223-BDE3-4662-BD05-6BDBDD27824A}" type="slidenum">
              <a:rPr lang="en-US" smtClean="0">
                <a:solidFill>
                  <a:schemeClr val="bg1">
                    <a:lumMod val="85000"/>
                  </a:schemeClr>
                </a:solidFill>
              </a:rPr>
              <a:pPr/>
              <a:t>26</a:t>
            </a:fld>
            <a:endParaRPr lang="en-US" dirty="0">
              <a:solidFill>
                <a:schemeClr val="bg1">
                  <a:lumMod val="85000"/>
                </a:schemeClr>
              </a:solidFill>
            </a:endParaRPr>
          </a:p>
        </p:txBody>
      </p:sp>
      <p:sp>
        <p:nvSpPr>
          <p:cNvPr id="10" name="Text Placeholder 9">
            <a:extLst>
              <a:ext uri="{FF2B5EF4-FFF2-40B4-BE49-F238E27FC236}">
                <a16:creationId xmlns:a16="http://schemas.microsoft.com/office/drawing/2014/main" id="{865CF2F9-82AC-4B02-B0D7-61E6A99F1AB2}"/>
              </a:ext>
            </a:extLst>
          </p:cNvPr>
          <p:cNvSpPr>
            <a:spLocks noGrp="1"/>
          </p:cNvSpPr>
          <p:nvPr>
            <p:ph type="body" sz="quarter" idx="14"/>
          </p:nvPr>
        </p:nvSpPr>
        <p:spPr/>
        <p:txBody>
          <a:bodyPr/>
          <a:lstStyle/>
          <a:p>
            <a:r>
              <a:rPr lang="en-US" dirty="0"/>
              <a:t>Screen images are for illustrative purposes only.</a:t>
            </a:r>
          </a:p>
        </p:txBody>
      </p:sp>
      <p:sp>
        <p:nvSpPr>
          <p:cNvPr id="9" name="Text Placeholder 8">
            <a:extLst>
              <a:ext uri="{FF2B5EF4-FFF2-40B4-BE49-F238E27FC236}">
                <a16:creationId xmlns:a16="http://schemas.microsoft.com/office/drawing/2014/main" id="{5C790629-2E16-4553-A10D-A50E44247D54}"/>
              </a:ext>
            </a:extLst>
          </p:cNvPr>
          <p:cNvSpPr>
            <a:spLocks noGrp="1"/>
          </p:cNvSpPr>
          <p:nvPr>
            <p:ph type="body" sz="quarter" idx="13"/>
          </p:nvPr>
        </p:nvSpPr>
        <p:spPr>
          <a:xfrm>
            <a:off x="5594412" y="5806911"/>
            <a:ext cx="6140388" cy="677709"/>
          </a:xfrm>
        </p:spPr>
        <p:txBody>
          <a:bodyPr/>
          <a:lstStyle/>
          <a:p>
            <a:r>
              <a:rPr lang="en-US" sz="600" b="0" i="0" u="none" strike="noStrike" dirty="0">
                <a:effectLst/>
              </a:rPr>
              <a:t>The relationship between these vendors and Blue Cross and Blue Shield of New Mexico is that of independent contractors. </a:t>
            </a:r>
            <a:br>
              <a:rPr lang="en-US" sz="600" b="0" i="0" u="none" strike="noStrike" dirty="0">
                <a:effectLst/>
              </a:rPr>
            </a:br>
            <a:r>
              <a:rPr lang="en-US" sz="600" dirty="0"/>
              <a:t>Blue365 is a discount program only for BCBSNM members. This is NOT insurance. Some of the services offered through this program may be covered under your health plan. Employees should check their benefit booklet or call the Customer Service number on the back of their ID card for specific benefit facts. Use of Blue365 does not change monthly payments, nor do costs of the services or products count toward any maximums and/or plan deductibles. Discounts are only given through vendors that take part in this program and are subject to change. BCBSNM does not guarantee or make any claims or recommendations about the program’s services or products. Members should consult their doctor before using these services and products. BCBSNM reserves the right to stop or change this program at any time without notice.</a:t>
            </a:r>
            <a:br>
              <a:rPr lang="en-US" sz="600" dirty="0"/>
            </a:br>
            <a:r>
              <a:rPr lang="en-US" sz="600" dirty="0"/>
              <a:t>BCBSNM makes no endorsement, representations or warranties regarding third-party vendors and the products and services offered by them.</a:t>
            </a:r>
          </a:p>
        </p:txBody>
      </p:sp>
      <p:sp>
        <p:nvSpPr>
          <p:cNvPr id="11" name="Content Placeholder 10">
            <a:extLst>
              <a:ext uri="{FF2B5EF4-FFF2-40B4-BE49-F238E27FC236}">
                <a16:creationId xmlns:a16="http://schemas.microsoft.com/office/drawing/2014/main" id="{D004B254-4634-4C0A-BF74-726764B2CFD0}"/>
              </a:ext>
            </a:extLst>
          </p:cNvPr>
          <p:cNvSpPr>
            <a:spLocks noGrp="1"/>
          </p:cNvSpPr>
          <p:nvPr>
            <p:ph sz="quarter" idx="15"/>
          </p:nvPr>
        </p:nvSpPr>
        <p:spPr>
          <a:xfrm>
            <a:off x="457200" y="1600200"/>
            <a:ext cx="4380614" cy="4572000"/>
          </a:xfrm>
        </p:spPr>
        <p:txBody>
          <a:bodyPr/>
          <a:lstStyle/>
          <a:p>
            <a:r>
              <a:rPr lang="en-US" sz="2400" dirty="0"/>
              <a:t>Member discounts simply for being a BCBSNM member</a:t>
            </a:r>
          </a:p>
        </p:txBody>
      </p:sp>
      <p:sp>
        <p:nvSpPr>
          <p:cNvPr id="8" name="Content Placeholder 7">
            <a:extLst>
              <a:ext uri="{FF2B5EF4-FFF2-40B4-BE49-F238E27FC236}">
                <a16:creationId xmlns:a16="http://schemas.microsoft.com/office/drawing/2014/main" id="{DAFE4D15-F23B-4D26-B70E-9E49CF11FE7D}"/>
              </a:ext>
            </a:extLst>
          </p:cNvPr>
          <p:cNvSpPr>
            <a:spLocks noGrp="1"/>
          </p:cNvSpPr>
          <p:nvPr>
            <p:ph idx="1"/>
          </p:nvPr>
        </p:nvSpPr>
        <p:spPr>
          <a:xfrm>
            <a:off x="5594412" y="1600200"/>
            <a:ext cx="6026974" cy="3707091"/>
          </a:xfrm>
        </p:spPr>
        <p:txBody>
          <a:bodyPr/>
          <a:lstStyle/>
          <a:p>
            <a:pPr>
              <a:spcBef>
                <a:spcPts val="1200"/>
              </a:spcBef>
            </a:pPr>
            <a:r>
              <a:rPr lang="en-US" sz="2200" dirty="0">
                <a:solidFill>
                  <a:srgbClr val="000000"/>
                </a:solidFill>
                <a:latin typeface="Arial" panose="020B0604020202020204" pitchFamily="34" charset="0"/>
              </a:rPr>
              <a:t>Exclusive health and wellness deals from national and local retailers</a:t>
            </a:r>
          </a:p>
          <a:p>
            <a:pPr>
              <a:spcBef>
                <a:spcPts val="1200"/>
              </a:spcBef>
            </a:pPr>
            <a:r>
              <a:rPr lang="en-US" sz="2200" dirty="0">
                <a:solidFill>
                  <a:srgbClr val="000000"/>
                </a:solidFill>
                <a:latin typeface="Arial" panose="020B0604020202020204" pitchFamily="34" charset="0"/>
              </a:rPr>
              <a:t>Save money on fitness classes and gear, family activities, healthy eating, dental, vision, hearing aids and more from top national and local retailers </a:t>
            </a:r>
          </a:p>
          <a:p>
            <a:pPr>
              <a:spcBef>
                <a:spcPts val="1200"/>
              </a:spcBef>
            </a:pPr>
            <a:r>
              <a:rPr lang="en-US" sz="2200" dirty="0">
                <a:solidFill>
                  <a:srgbClr val="000000"/>
                </a:solidFill>
                <a:latin typeface="Arial" panose="020B0604020202020204" pitchFamily="34" charset="0"/>
              </a:rPr>
              <a:t>Go to </a:t>
            </a:r>
            <a:r>
              <a:rPr lang="en-US" sz="2200" b="1" dirty="0">
                <a:solidFill>
                  <a:schemeClr val="accent1"/>
                </a:solidFill>
                <a:latin typeface="Arial" panose="020B0604020202020204" pitchFamily="34" charset="0"/>
              </a:rPr>
              <a:t>www.blue365deals.com/</a:t>
            </a:r>
            <a:r>
              <a:rPr lang="en-US" sz="2200" b="1" dirty="0" err="1">
                <a:solidFill>
                  <a:schemeClr val="accent1"/>
                </a:solidFill>
                <a:latin typeface="Arial" panose="020B0604020202020204" pitchFamily="34" charset="0"/>
              </a:rPr>
              <a:t>bcbsnm</a:t>
            </a:r>
            <a:r>
              <a:rPr lang="en-US" sz="2200" b="1" dirty="0">
                <a:solidFill>
                  <a:schemeClr val="accent1"/>
                </a:solidFill>
                <a:latin typeface="Arial" panose="020B0604020202020204" pitchFamily="34" charset="0"/>
              </a:rPr>
              <a:t> </a:t>
            </a:r>
            <a:r>
              <a:rPr lang="en-US" sz="2200" dirty="0">
                <a:solidFill>
                  <a:srgbClr val="000000"/>
                </a:solidFill>
                <a:latin typeface="Arial" panose="020B0604020202020204" pitchFamily="34" charset="0"/>
              </a:rPr>
              <a:t>to register, view your available discounts and </a:t>
            </a:r>
            <a:br>
              <a:rPr lang="en-US" sz="2200" dirty="0">
                <a:solidFill>
                  <a:srgbClr val="000000"/>
                </a:solidFill>
                <a:latin typeface="Arial" panose="020B0604020202020204" pitchFamily="34" charset="0"/>
              </a:rPr>
            </a:br>
            <a:r>
              <a:rPr lang="en-US" sz="2200" dirty="0">
                <a:solidFill>
                  <a:srgbClr val="000000"/>
                </a:solidFill>
                <a:latin typeface="Arial" panose="020B0604020202020204" pitchFamily="34" charset="0"/>
              </a:rPr>
              <a:t>sign up for weekly emails</a:t>
            </a:r>
          </a:p>
        </p:txBody>
      </p:sp>
      <p:sp>
        <p:nvSpPr>
          <p:cNvPr id="7" name="Title 6">
            <a:extLst>
              <a:ext uri="{FF2B5EF4-FFF2-40B4-BE49-F238E27FC236}">
                <a16:creationId xmlns:a16="http://schemas.microsoft.com/office/drawing/2014/main" id="{917275BB-EFC3-48CD-B423-6D1B92F5D5E0}"/>
              </a:ext>
            </a:extLst>
          </p:cNvPr>
          <p:cNvSpPr>
            <a:spLocks noGrp="1"/>
          </p:cNvSpPr>
          <p:nvPr>
            <p:ph type="title"/>
          </p:nvPr>
        </p:nvSpPr>
        <p:spPr>
          <a:xfrm>
            <a:off x="5594412" y="411480"/>
            <a:ext cx="6597588" cy="883920"/>
          </a:xfrm>
        </p:spPr>
        <p:txBody>
          <a:bodyPr/>
          <a:lstStyle/>
          <a:p>
            <a:r>
              <a:rPr lang="en-US" dirty="0"/>
              <a:t>Blue365</a:t>
            </a:r>
            <a:r>
              <a:rPr lang="en-US" sz="1450" baseline="100000" dirty="0"/>
              <a:t>®</a:t>
            </a:r>
            <a:r>
              <a:rPr lang="en-US" dirty="0"/>
              <a:t> Member Discount Program</a:t>
            </a:r>
          </a:p>
        </p:txBody>
      </p:sp>
      <p:sp>
        <p:nvSpPr>
          <p:cNvPr id="12" name="TextBox 11" hidden="1">
            <a:extLst>
              <a:ext uri="{FF2B5EF4-FFF2-40B4-BE49-F238E27FC236}">
                <a16:creationId xmlns:a16="http://schemas.microsoft.com/office/drawing/2014/main" id="{6DAF3378-F52B-42D5-A35C-0B276A6CC19A}"/>
              </a:ext>
            </a:extLst>
          </p:cNvPr>
          <p:cNvSpPr txBox="1"/>
          <p:nvPr/>
        </p:nvSpPr>
        <p:spPr>
          <a:xfrm>
            <a:off x="11204550" y="696528"/>
            <a:ext cx="987450" cy="276999"/>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JESSICA</a:t>
            </a:r>
          </a:p>
        </p:txBody>
      </p:sp>
      <p:grpSp>
        <p:nvGrpSpPr>
          <p:cNvPr id="13" name="Group 12">
            <a:extLst>
              <a:ext uri="{FF2B5EF4-FFF2-40B4-BE49-F238E27FC236}">
                <a16:creationId xmlns:a16="http://schemas.microsoft.com/office/drawing/2014/main" id="{92E3580B-B9FE-4A29-B7B9-8C5E08318467}"/>
              </a:ext>
            </a:extLst>
          </p:cNvPr>
          <p:cNvGrpSpPr/>
          <p:nvPr/>
        </p:nvGrpSpPr>
        <p:grpSpPr>
          <a:xfrm>
            <a:off x="3070602" y="3869709"/>
            <a:ext cx="1465868" cy="2607291"/>
            <a:chOff x="7220932" y="3587769"/>
            <a:chExt cx="1465868" cy="2607291"/>
          </a:xfrm>
        </p:grpSpPr>
        <p:pic>
          <p:nvPicPr>
            <p:cNvPr id="14" name="Picture 13">
              <a:extLst>
                <a:ext uri="{FF2B5EF4-FFF2-40B4-BE49-F238E27FC236}">
                  <a16:creationId xmlns:a16="http://schemas.microsoft.com/office/drawing/2014/main" id="{DC127DAD-2B03-4256-AADE-580A4290F7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0932" y="3587769"/>
              <a:ext cx="1465868" cy="2607291"/>
            </a:xfrm>
            <a:prstGeom prst="rect">
              <a:avLst/>
            </a:prstGeom>
            <a:ln>
              <a:solidFill>
                <a:schemeClr val="bg2"/>
              </a:solid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D4C00918-963A-4F2B-9717-EE816526A691}"/>
                </a:ext>
              </a:extLst>
            </p:cNvPr>
            <p:cNvSpPr/>
            <p:nvPr/>
          </p:nvSpPr>
          <p:spPr>
            <a:xfrm>
              <a:off x="7738483" y="4059176"/>
              <a:ext cx="439563" cy="814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sp>
        <p:nvSpPr>
          <p:cNvPr id="4" name="Rectangle 3">
            <a:extLst>
              <a:ext uri="{FF2B5EF4-FFF2-40B4-BE49-F238E27FC236}">
                <a16:creationId xmlns:a16="http://schemas.microsoft.com/office/drawing/2014/main" id="{480DCFD0-CD31-FCDC-C440-D3A57E478094}"/>
              </a:ext>
            </a:extLst>
          </p:cNvPr>
          <p:cNvSpPr/>
          <p:nvPr/>
        </p:nvSpPr>
        <p:spPr>
          <a:xfrm>
            <a:off x="560217" y="2709863"/>
            <a:ext cx="563733" cy="1464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pic>
        <p:nvPicPr>
          <p:cNvPr id="5" name="Graphic 4">
            <a:extLst>
              <a:ext uri="{FF2B5EF4-FFF2-40B4-BE49-F238E27FC236}">
                <a16:creationId xmlns:a16="http://schemas.microsoft.com/office/drawing/2014/main" id="{CD4AD08C-CB03-CB3B-F03C-58F7DC43A1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217" y="2750398"/>
            <a:ext cx="563733" cy="77375"/>
          </a:xfrm>
          <a:prstGeom prst="rect">
            <a:avLst/>
          </a:prstGeom>
        </p:spPr>
      </p:pic>
      <p:sp>
        <p:nvSpPr>
          <p:cNvPr id="6" name="TextBox 5">
            <a:extLst>
              <a:ext uri="{FF2B5EF4-FFF2-40B4-BE49-F238E27FC236}">
                <a16:creationId xmlns:a16="http://schemas.microsoft.com/office/drawing/2014/main" id="{34A6DB14-3B5D-C1AC-BB64-B26F5525540D}"/>
              </a:ext>
            </a:extLst>
          </p:cNvPr>
          <p:cNvSpPr txBox="1"/>
          <p:nvPr/>
        </p:nvSpPr>
        <p:spPr>
          <a:xfrm>
            <a:off x="1183396" y="3076390"/>
            <a:ext cx="1737740" cy="200055"/>
          </a:xfrm>
          <a:prstGeom prst="rect">
            <a:avLst/>
          </a:prstGeom>
          <a:solidFill>
            <a:srgbClr val="0072A7"/>
          </a:solidFill>
        </p:spPr>
        <p:txBody>
          <a:bodyPr wrap="square" lIns="0" tIns="0" rIns="0" bIns="0" rtlCol="0">
            <a:spAutoFit/>
          </a:bodyPr>
          <a:lstStyle/>
          <a:p>
            <a:pPr algn="ctr">
              <a:spcAft>
                <a:spcPts val="600"/>
              </a:spcAft>
            </a:pPr>
            <a:r>
              <a:rPr lang="en-US" sz="650" dirty="0">
                <a:solidFill>
                  <a:schemeClr val="bg1"/>
                </a:solidFill>
                <a:latin typeface="Arial Narrow" panose="020B0604020202020204" pitchFamily="34" charset="0"/>
                <a:cs typeface="Arial Narrow" panose="020B0604020202020204" pitchFamily="34" charset="0"/>
              </a:rPr>
              <a:t>Welcome Blue Cross and Blue Shield of New Mexico members</a:t>
            </a:r>
          </a:p>
        </p:txBody>
      </p:sp>
    </p:spTree>
    <p:extLst>
      <p:ext uri="{BB962C8B-B14F-4D97-AF65-F5344CB8AC3E}">
        <p14:creationId xmlns:p14="http://schemas.microsoft.com/office/powerpoint/2010/main" val="1398677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0FF621-F7E5-4593-9E6E-790A80261C1D}"/>
              </a:ext>
            </a:extLst>
          </p:cNvPr>
          <p:cNvSpPr>
            <a:spLocks noGrp="1"/>
          </p:cNvSpPr>
          <p:nvPr>
            <p:ph type="sldNum" sz="quarter" idx="12"/>
          </p:nvPr>
        </p:nvSpPr>
        <p:spPr/>
        <p:txBody>
          <a:bodyPr/>
          <a:lstStyle/>
          <a:p>
            <a:fld id="{1384FA50-8B36-4B06-A05C-1E58CBA999B5}" type="slidenum">
              <a:rPr lang="en-US" smtClean="0">
                <a:solidFill>
                  <a:schemeClr val="bg1">
                    <a:lumMod val="85000"/>
                  </a:schemeClr>
                </a:solidFill>
              </a:rPr>
              <a:pPr/>
              <a:t>27</a:t>
            </a:fld>
            <a:endParaRPr lang="en-US" dirty="0">
              <a:solidFill>
                <a:schemeClr val="bg1">
                  <a:lumMod val="85000"/>
                </a:schemeClr>
              </a:solidFill>
            </a:endParaRPr>
          </a:p>
        </p:txBody>
      </p:sp>
      <p:sp>
        <p:nvSpPr>
          <p:cNvPr id="21" name="Text Placeholder 20">
            <a:extLst>
              <a:ext uri="{FF2B5EF4-FFF2-40B4-BE49-F238E27FC236}">
                <a16:creationId xmlns:a16="http://schemas.microsoft.com/office/drawing/2014/main" id="{11D32BF1-5E4F-49EF-813B-94326CB56AC9}"/>
              </a:ext>
            </a:extLst>
          </p:cNvPr>
          <p:cNvSpPr>
            <a:spLocks noGrp="1"/>
          </p:cNvSpPr>
          <p:nvPr>
            <p:ph type="body" sz="quarter" idx="14"/>
          </p:nvPr>
        </p:nvSpPr>
        <p:spPr/>
        <p:txBody>
          <a:bodyPr/>
          <a:lstStyle/>
          <a:p>
            <a:r>
              <a:rPr lang="en-US" dirty="0"/>
              <a:t>Screen images are for illustrative purposes only.</a:t>
            </a:r>
          </a:p>
        </p:txBody>
      </p:sp>
      <p:sp>
        <p:nvSpPr>
          <p:cNvPr id="20" name="Text Placeholder 19">
            <a:extLst>
              <a:ext uri="{FF2B5EF4-FFF2-40B4-BE49-F238E27FC236}">
                <a16:creationId xmlns:a16="http://schemas.microsoft.com/office/drawing/2014/main" id="{C7F4B56A-7198-43E5-A5C8-8CB4739ED095}"/>
              </a:ext>
            </a:extLst>
          </p:cNvPr>
          <p:cNvSpPr>
            <a:spLocks noGrp="1"/>
          </p:cNvSpPr>
          <p:nvPr>
            <p:ph type="body" sz="quarter" idx="13"/>
          </p:nvPr>
        </p:nvSpPr>
        <p:spPr/>
        <p:txBody>
          <a:bodyPr/>
          <a:lstStyle/>
          <a:p>
            <a:r>
              <a:rPr lang="en-US" sz="600" dirty="0"/>
              <a:t>May be included in other packages.</a:t>
            </a:r>
            <a:br>
              <a:rPr lang="en-US" sz="600" dirty="0"/>
            </a:br>
            <a:r>
              <a:rPr lang="en-US" sz="600" dirty="0"/>
              <a:t>The Fitness Program is provided by Tivity Health™ Services, LLC, an independent contractor which administers the Prime® Network of fitness centers. The Prime Network is made up of independently-owned and managed fitness centers. Prime is a registered trademark of Tivity Health, Inc. Tivity Health is a trademark of Tivity Health, Inc. </a:t>
            </a:r>
          </a:p>
        </p:txBody>
      </p:sp>
      <p:sp>
        <p:nvSpPr>
          <p:cNvPr id="22" name="Content Placeholder 21">
            <a:extLst>
              <a:ext uri="{FF2B5EF4-FFF2-40B4-BE49-F238E27FC236}">
                <a16:creationId xmlns:a16="http://schemas.microsoft.com/office/drawing/2014/main" id="{AD31A5CD-7BB7-41C2-8D7A-9CE2CDBC02C5}"/>
              </a:ext>
            </a:extLst>
          </p:cNvPr>
          <p:cNvSpPr>
            <a:spLocks noGrp="1"/>
          </p:cNvSpPr>
          <p:nvPr>
            <p:ph sz="quarter" idx="15"/>
          </p:nvPr>
        </p:nvSpPr>
        <p:spPr>
          <a:xfrm>
            <a:off x="7511990" y="411480"/>
            <a:ext cx="4222810" cy="5450932"/>
          </a:xfrm>
        </p:spPr>
        <p:txBody>
          <a:bodyPr/>
          <a:lstStyle/>
          <a:p>
            <a:pPr>
              <a:lnSpc>
                <a:spcPct val="95000"/>
              </a:lnSpc>
              <a:spcBef>
                <a:spcPts val="200"/>
              </a:spcBef>
              <a:spcAft>
                <a:spcPts val="1200"/>
              </a:spcAft>
              <a:buClr>
                <a:srgbClr val="0070C0"/>
              </a:buClr>
              <a:buSzPct val="100000"/>
            </a:pPr>
            <a:r>
              <a:rPr lang="en-US" sz="2600" dirty="0">
                <a:solidFill>
                  <a:schemeClr val="accent2">
                    <a:lumMod val="40000"/>
                    <a:lumOff val="60000"/>
                  </a:schemeClr>
                </a:solidFill>
                <a:cs typeface="Arial" pitchFamily="34" charset="0"/>
              </a:rPr>
              <a:t>Portal Highlights</a:t>
            </a:r>
          </a:p>
          <a:p>
            <a:pPr marL="274320" indent="-274320">
              <a:lnSpc>
                <a:spcPct val="95000"/>
              </a:lnSpc>
              <a:spcBef>
                <a:spcPts val="0"/>
              </a:spcBef>
              <a:spcAft>
                <a:spcPts val="400"/>
              </a:spcAft>
              <a:buClr>
                <a:schemeClr val="bg1"/>
              </a:buClr>
              <a:buSzPct val="100000"/>
              <a:buFont typeface="Arial" panose="020B0604020202020204" pitchFamily="34" charset="0"/>
              <a:buChar char="•"/>
            </a:pPr>
            <a:r>
              <a:rPr lang="en-US" sz="1600" b="0" dirty="0"/>
              <a:t>Health Assessment</a:t>
            </a:r>
          </a:p>
          <a:p>
            <a:pPr marL="274320" indent="-274320">
              <a:spcBef>
                <a:spcPts val="0"/>
              </a:spcBef>
              <a:spcAft>
                <a:spcPts val="400"/>
              </a:spcAft>
              <a:buClr>
                <a:schemeClr val="bg1"/>
              </a:buClr>
              <a:buSzPct val="100000"/>
              <a:buFont typeface="Arial" panose="020B0604020202020204" pitchFamily="34" charset="0"/>
              <a:buChar char="•"/>
            </a:pPr>
            <a:r>
              <a:rPr lang="en-US" sz="1600" b="0" dirty="0"/>
              <a:t>Personalized “My Journey” member dashboard</a:t>
            </a:r>
          </a:p>
          <a:p>
            <a:pPr marL="274320" indent="-274320">
              <a:spcBef>
                <a:spcPts val="0"/>
              </a:spcBef>
              <a:spcAft>
                <a:spcPts val="400"/>
              </a:spcAft>
              <a:buClr>
                <a:schemeClr val="bg1"/>
              </a:buClr>
              <a:buSzPct val="100000"/>
              <a:buFont typeface="Arial" panose="020B0604020202020204" pitchFamily="34" charset="0"/>
              <a:buChar char="•"/>
            </a:pPr>
            <a:r>
              <a:rPr lang="en-US" sz="1600" b="0" dirty="0"/>
              <a:t>Digital self-management programs</a:t>
            </a:r>
          </a:p>
          <a:p>
            <a:pPr marL="274320" indent="-274320">
              <a:spcBef>
                <a:spcPts val="0"/>
              </a:spcBef>
              <a:spcAft>
                <a:spcPts val="400"/>
              </a:spcAft>
              <a:buClr>
                <a:schemeClr val="bg1"/>
              </a:buClr>
              <a:buSzPct val="100000"/>
              <a:buFont typeface="Arial" panose="020B0604020202020204" pitchFamily="34" charset="0"/>
              <a:buChar char="•"/>
            </a:pPr>
            <a:r>
              <a:rPr lang="en-US" sz="1600" b="0" dirty="0"/>
              <a:t>Trackers and tools</a:t>
            </a:r>
          </a:p>
          <a:p>
            <a:pPr marL="274320" indent="-274320">
              <a:spcBef>
                <a:spcPts val="0"/>
              </a:spcBef>
              <a:spcAft>
                <a:spcPts val="400"/>
              </a:spcAft>
              <a:buClr>
                <a:schemeClr val="bg1"/>
              </a:buClr>
              <a:buSzPct val="100000"/>
              <a:buFont typeface="Arial" panose="020B0604020202020204" pitchFamily="34" charset="0"/>
              <a:buChar char="•"/>
            </a:pPr>
            <a:r>
              <a:rPr lang="en-US" sz="1600" b="0" dirty="0"/>
              <a:t>“Explore” wellbeing resources</a:t>
            </a:r>
          </a:p>
          <a:p>
            <a:pPr marL="274320" indent="-274320">
              <a:spcBef>
                <a:spcPts val="0"/>
              </a:spcBef>
              <a:spcAft>
                <a:spcPts val="400"/>
              </a:spcAft>
              <a:buClr>
                <a:schemeClr val="bg1"/>
              </a:buClr>
              <a:buSzPct val="100000"/>
              <a:buFont typeface="Arial" panose="020B0604020202020204" pitchFamily="34" charset="0"/>
              <a:buChar char="•"/>
            </a:pPr>
            <a:r>
              <a:rPr lang="en-US" sz="1600" b="0" dirty="0"/>
              <a:t>Coaching program*</a:t>
            </a:r>
          </a:p>
          <a:p>
            <a:pPr marL="274320" indent="-274320">
              <a:spcBef>
                <a:spcPts val="0"/>
              </a:spcBef>
              <a:spcAft>
                <a:spcPts val="400"/>
              </a:spcAft>
              <a:buClr>
                <a:schemeClr val="bg1"/>
              </a:buClr>
              <a:buSzPct val="100000"/>
              <a:buFont typeface="Arial" panose="020B0604020202020204" pitchFamily="34" charset="0"/>
              <a:buChar char="•"/>
            </a:pPr>
            <a:r>
              <a:rPr lang="en-US" sz="1600" b="0" dirty="0"/>
              <a:t>Interactive symptom checker</a:t>
            </a:r>
          </a:p>
          <a:p>
            <a:pPr marL="274320" indent="-274320">
              <a:spcBef>
                <a:spcPts val="0"/>
              </a:spcBef>
              <a:spcAft>
                <a:spcPts val="400"/>
              </a:spcAft>
              <a:buClr>
                <a:schemeClr val="bg1"/>
              </a:buClr>
              <a:buSzPct val="100000"/>
              <a:buFont typeface="Arial" panose="020B0604020202020204" pitchFamily="34" charset="0"/>
              <a:buChar char="•"/>
            </a:pPr>
            <a:r>
              <a:rPr lang="en-US" sz="1600" b="0" dirty="0"/>
              <a:t>Health and wellness content</a:t>
            </a:r>
          </a:p>
          <a:p>
            <a:pPr marL="274320" indent="-274320">
              <a:spcBef>
                <a:spcPts val="0"/>
              </a:spcBef>
              <a:spcAft>
                <a:spcPts val="400"/>
              </a:spcAft>
              <a:buClr>
                <a:schemeClr val="bg1"/>
              </a:buClr>
              <a:buSzPct val="100000"/>
              <a:buFont typeface="Arial" panose="020B0604020202020204" pitchFamily="34" charset="0"/>
              <a:buChar char="•"/>
            </a:pPr>
            <a:r>
              <a:rPr lang="en-US" sz="1600" b="0" dirty="0"/>
              <a:t>Secured messaging</a:t>
            </a:r>
          </a:p>
          <a:p>
            <a:pPr marL="274320" indent="-274320">
              <a:spcBef>
                <a:spcPts val="0"/>
              </a:spcBef>
              <a:spcAft>
                <a:spcPts val="400"/>
              </a:spcAft>
              <a:buClr>
                <a:schemeClr val="bg1"/>
              </a:buClr>
              <a:buSzPct val="100000"/>
              <a:buFont typeface="Arial" panose="020B0604020202020204" pitchFamily="34" charset="0"/>
              <a:buChar char="•"/>
            </a:pPr>
            <a:r>
              <a:rPr lang="en-US" sz="1600" b="0" dirty="0"/>
              <a:t>Blue </a:t>
            </a:r>
            <a:r>
              <a:rPr lang="en-US" sz="1600" b="0" dirty="0" err="1"/>
              <a:t>Points</a:t>
            </a:r>
            <a:r>
              <a:rPr lang="en-US" sz="800" b="0" baseline="100000" dirty="0" err="1"/>
              <a:t>SM</a:t>
            </a:r>
            <a:r>
              <a:rPr lang="en-US" sz="800" b="0" dirty="0"/>
              <a:t> </a:t>
            </a:r>
            <a:r>
              <a:rPr lang="en-US" sz="1600" b="0" dirty="0"/>
              <a:t>*</a:t>
            </a:r>
          </a:p>
          <a:p>
            <a:pPr marL="274320" indent="-274320">
              <a:spcBef>
                <a:spcPts val="0"/>
              </a:spcBef>
              <a:spcAft>
                <a:spcPts val="400"/>
              </a:spcAft>
              <a:buClr>
                <a:schemeClr val="bg1"/>
              </a:buClr>
              <a:buSzPct val="100000"/>
              <a:buFont typeface="Arial" panose="020B0604020202020204" pitchFamily="34" charset="0"/>
              <a:buChar char="•"/>
            </a:pPr>
            <a:r>
              <a:rPr lang="en-US" sz="1600" b="0" dirty="0"/>
              <a:t>Fitness Program</a:t>
            </a:r>
          </a:p>
          <a:p>
            <a:pPr marL="274320" indent="-274320">
              <a:spcBef>
                <a:spcPts val="0"/>
              </a:spcBef>
              <a:spcAft>
                <a:spcPts val="400"/>
              </a:spcAft>
              <a:buClr>
                <a:schemeClr val="bg1"/>
              </a:buClr>
              <a:buSzPct val="100000"/>
              <a:buFont typeface="Arial" panose="020B0604020202020204" pitchFamily="34" charset="0"/>
              <a:buChar char="•"/>
            </a:pPr>
            <a:r>
              <a:rPr lang="en-US" sz="1600" b="0" dirty="0"/>
              <a:t>Tracking for fitness, nutrition and </a:t>
            </a:r>
            <a:br>
              <a:rPr lang="en-US" sz="1600" b="0" dirty="0"/>
            </a:br>
            <a:r>
              <a:rPr lang="en-US" sz="1600" b="0" dirty="0"/>
              <a:t>device integration</a:t>
            </a:r>
          </a:p>
          <a:p>
            <a:pPr marL="274320" indent="-274320">
              <a:spcBef>
                <a:spcPts val="0"/>
              </a:spcBef>
              <a:spcAft>
                <a:spcPts val="400"/>
              </a:spcAft>
              <a:buClr>
                <a:schemeClr val="bg1"/>
              </a:buClr>
              <a:buSzPct val="100000"/>
              <a:buFont typeface="Arial" panose="020B0604020202020204" pitchFamily="34" charset="0"/>
              <a:buChar char="•"/>
            </a:pPr>
            <a:r>
              <a:rPr lang="en-US" sz="1600" b="0" dirty="0"/>
              <a:t>Personal wellness challenges</a:t>
            </a:r>
          </a:p>
          <a:p>
            <a:pPr marL="274320" indent="-274320">
              <a:spcBef>
                <a:spcPts val="0"/>
              </a:spcBef>
              <a:spcAft>
                <a:spcPts val="400"/>
              </a:spcAft>
              <a:buClr>
                <a:schemeClr val="bg1"/>
              </a:buClr>
              <a:buSzPct val="100000"/>
              <a:buFont typeface="Arial" panose="020B0604020202020204" pitchFamily="34" charset="0"/>
              <a:buChar char="•"/>
            </a:pPr>
            <a:r>
              <a:rPr lang="en-US" sz="1600" b="0" dirty="0"/>
              <a:t>Mobile app (AlwaysOn)</a:t>
            </a:r>
          </a:p>
          <a:p>
            <a:pPr marL="274320" indent="-274320">
              <a:spcBef>
                <a:spcPts val="0"/>
              </a:spcBef>
              <a:spcAft>
                <a:spcPts val="400"/>
              </a:spcAft>
              <a:buClr>
                <a:schemeClr val="bg1"/>
              </a:buClr>
              <a:buSzPct val="100000"/>
              <a:buFont typeface="Arial" panose="020B0604020202020204" pitchFamily="34" charset="0"/>
              <a:buChar char="•"/>
            </a:pPr>
            <a:r>
              <a:rPr lang="en-US" sz="1600" b="0" dirty="0"/>
              <a:t>Health and Wellness content</a:t>
            </a:r>
            <a:endParaRPr lang="en-US" sz="1600" dirty="0"/>
          </a:p>
        </p:txBody>
      </p:sp>
      <p:sp>
        <p:nvSpPr>
          <p:cNvPr id="3" name="Title 2">
            <a:extLst>
              <a:ext uri="{FF2B5EF4-FFF2-40B4-BE49-F238E27FC236}">
                <a16:creationId xmlns:a16="http://schemas.microsoft.com/office/drawing/2014/main" id="{B9A4EC06-1CCF-4721-8D02-753204CE8FA8}"/>
              </a:ext>
            </a:extLst>
          </p:cNvPr>
          <p:cNvSpPr>
            <a:spLocks noGrp="1"/>
          </p:cNvSpPr>
          <p:nvPr>
            <p:ph type="title"/>
          </p:nvPr>
        </p:nvSpPr>
        <p:spPr/>
        <p:txBody>
          <a:bodyPr/>
          <a:lstStyle/>
          <a:p>
            <a:r>
              <a:rPr lang="en-US" dirty="0"/>
              <a:t>Member Wellness Portal</a:t>
            </a:r>
          </a:p>
        </p:txBody>
      </p:sp>
      <p:sp>
        <p:nvSpPr>
          <p:cNvPr id="14" name="Content Placeholder 11">
            <a:extLst>
              <a:ext uri="{FF2B5EF4-FFF2-40B4-BE49-F238E27FC236}">
                <a16:creationId xmlns:a16="http://schemas.microsoft.com/office/drawing/2014/main" id="{EA3DDBB6-D212-4B1E-A549-20AF1C4A61C7}"/>
              </a:ext>
            </a:extLst>
          </p:cNvPr>
          <p:cNvSpPr txBox="1">
            <a:spLocks/>
          </p:cNvSpPr>
          <p:nvPr/>
        </p:nvSpPr>
        <p:spPr>
          <a:xfrm>
            <a:off x="457201" y="5323428"/>
            <a:ext cx="5638799" cy="538984"/>
          </a:xfrm>
          <a:prstGeom prst="rect">
            <a:avLst/>
          </a:prstGeom>
        </p:spPr>
        <p:txBody>
          <a:bodyPr lIns="0" tIns="0" rIns="0" bIns="0" anchor="t"/>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None/>
            </a:pPr>
            <a:r>
              <a:rPr lang="en-US" sz="1800" dirty="0">
                <a:solidFill>
                  <a:schemeClr val="accent1"/>
                </a:solidFill>
              </a:rPr>
              <a:t>The portal includes recommended activities </a:t>
            </a:r>
            <a:br>
              <a:rPr lang="en-US" sz="1800" dirty="0">
                <a:solidFill>
                  <a:schemeClr val="accent1"/>
                </a:solidFill>
              </a:rPr>
            </a:br>
            <a:r>
              <a:rPr lang="en-US" sz="1800" dirty="0">
                <a:solidFill>
                  <a:schemeClr val="accent1"/>
                </a:solidFill>
              </a:rPr>
              <a:t>that make up your Personal Member Journey.</a:t>
            </a:r>
          </a:p>
        </p:txBody>
      </p:sp>
      <p:sp>
        <p:nvSpPr>
          <p:cNvPr id="25" name="Text Placeholder 2">
            <a:extLst>
              <a:ext uri="{FF2B5EF4-FFF2-40B4-BE49-F238E27FC236}">
                <a16:creationId xmlns:a16="http://schemas.microsoft.com/office/drawing/2014/main" id="{58B00A69-5733-42D6-97AF-EEE38B29019A}"/>
              </a:ext>
            </a:extLst>
          </p:cNvPr>
          <p:cNvSpPr txBox="1">
            <a:spLocks/>
          </p:cNvSpPr>
          <p:nvPr/>
        </p:nvSpPr>
        <p:spPr>
          <a:xfrm>
            <a:off x="7511990" y="5767615"/>
            <a:ext cx="4353264" cy="848286"/>
          </a:xfrm>
          <a:prstGeom prst="rect">
            <a:avLst/>
          </a:prstGeom>
        </p:spPr>
        <p:txBody>
          <a:bodyPr vert="horz" wrap="square" lIns="0" tIns="0" rIns="0" bIns="0" rtlCol="0" anchor="b" anchorCtr="0">
            <a:noAutofit/>
          </a:bodyPr>
          <a:lstStyle>
            <a:lvl1pPr marL="0" indent="0" algn="l" defTabSz="685800" rtl="0" eaLnBrk="1" latinLnBrk="0" hangingPunct="1">
              <a:lnSpc>
                <a:spcPct val="100000"/>
              </a:lnSpc>
              <a:spcBef>
                <a:spcPts val="0"/>
              </a:spcBef>
              <a:spcAft>
                <a:spcPts val="200"/>
              </a:spcAft>
              <a:buClr>
                <a:schemeClr val="tx2"/>
              </a:buClr>
              <a:buFontTx/>
              <a:buNone/>
              <a:defRPr lang="en-US" sz="600" kern="600" baseline="0" smtClean="0">
                <a:solidFill>
                  <a:schemeClr val="bg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b="0" dirty="0"/>
              <a:t>*Blue Points program rules are subject to change without prior notice. Member agrees to comply with all applicable federal, </a:t>
            </a:r>
            <a:br>
              <a:rPr lang="en-US" b="0" dirty="0"/>
            </a:br>
            <a:r>
              <a:rPr lang="en-US" b="0" dirty="0"/>
              <a:t>state and local laws, including making all disclosures and paying all taxes with respect to their receipt of any reward.</a:t>
            </a:r>
            <a:br>
              <a:rPr lang="en-US" b="0" dirty="0"/>
            </a:br>
            <a:br>
              <a:rPr lang="en-US" sz="300" b="0" dirty="0"/>
            </a:br>
            <a:r>
              <a:rPr lang="en-US" b="0" dirty="0"/>
              <a:t>AlwaysOn is owned and operated by Onlife Health Inc. an independent company that has contracted with </a:t>
            </a:r>
            <a:br>
              <a:rPr lang="en-US" b="0" dirty="0"/>
            </a:br>
            <a:r>
              <a:rPr lang="en-US" b="0" dirty="0"/>
              <a:t>Blue Cross and Blue Shield of New Mexico to provide digital health management for members with coverage through BCBSNM. </a:t>
            </a:r>
            <a:br>
              <a:rPr lang="en-US" dirty="0"/>
            </a:br>
            <a:r>
              <a:rPr lang="en-US" b="0" dirty="0"/>
              <a:t>BCBSNM makes no endorsement, representations or warranties regarding third-party vendors and the products and services offered by them.</a:t>
            </a:r>
          </a:p>
        </p:txBody>
      </p:sp>
      <p:sp>
        <p:nvSpPr>
          <p:cNvPr id="11" name="TextBox 10" hidden="1">
            <a:extLst>
              <a:ext uri="{FF2B5EF4-FFF2-40B4-BE49-F238E27FC236}">
                <a16:creationId xmlns:a16="http://schemas.microsoft.com/office/drawing/2014/main" id="{789BD29E-2CCE-496A-95F9-D52C6EBB100B}"/>
              </a:ext>
            </a:extLst>
          </p:cNvPr>
          <p:cNvSpPr txBox="1"/>
          <p:nvPr/>
        </p:nvSpPr>
        <p:spPr>
          <a:xfrm>
            <a:off x="10986542" y="827158"/>
            <a:ext cx="1205458" cy="553998"/>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JESSICA</a:t>
            </a:r>
            <a:br>
              <a:rPr lang="en-US" sz="1800" dirty="0">
                <a:solidFill>
                  <a:srgbClr val="FF0066"/>
                </a:solidFill>
              </a:rPr>
            </a:br>
            <a:r>
              <a:rPr lang="en-US" sz="1800" dirty="0">
                <a:solidFill>
                  <a:srgbClr val="FF0066"/>
                </a:solidFill>
              </a:rPr>
              <a:t>ANGELICA</a:t>
            </a:r>
          </a:p>
        </p:txBody>
      </p:sp>
      <p:grpSp>
        <p:nvGrpSpPr>
          <p:cNvPr id="17" name="Group 16">
            <a:extLst>
              <a:ext uri="{FF2B5EF4-FFF2-40B4-BE49-F238E27FC236}">
                <a16:creationId xmlns:a16="http://schemas.microsoft.com/office/drawing/2014/main" id="{E08EF7E7-F4CA-741C-4114-A2ED5B4572B4}"/>
              </a:ext>
            </a:extLst>
          </p:cNvPr>
          <p:cNvGrpSpPr/>
          <p:nvPr/>
        </p:nvGrpSpPr>
        <p:grpSpPr>
          <a:xfrm>
            <a:off x="800100" y="1240545"/>
            <a:ext cx="3961154" cy="3792802"/>
            <a:chOff x="457200" y="1790063"/>
            <a:chExt cx="4376875" cy="4190855"/>
          </a:xfrm>
        </p:grpSpPr>
        <p:pic>
          <p:nvPicPr>
            <p:cNvPr id="18" name="Picture 17" descr="A screenshot of a web page&#10;&#10;Description automatically generated">
              <a:extLst>
                <a:ext uri="{FF2B5EF4-FFF2-40B4-BE49-F238E27FC236}">
                  <a16:creationId xmlns:a16="http://schemas.microsoft.com/office/drawing/2014/main" id="{596B0E02-BDBD-684D-4743-91CB0598F90A}"/>
                </a:ext>
              </a:extLst>
            </p:cNvPr>
            <p:cNvPicPr>
              <a:picLocks noChangeAspect="1"/>
            </p:cNvPicPr>
            <p:nvPr/>
          </p:nvPicPr>
          <p:blipFill>
            <a:blip r:embed="rId3" cstate="screen">
              <a:extLst>
                <a:ext uri="{28A0092B-C50C-407E-A947-70E740481C1C}">
                  <a14:useLocalDpi xmlns:a14="http://schemas.microsoft.com/office/drawing/2010/main" val="0"/>
                </a:ext>
              </a:extLst>
            </a:blip>
            <a:srcRect t="16926"/>
            <a:stretch>
              <a:fillRect/>
            </a:stretch>
          </p:blipFill>
          <p:spPr>
            <a:xfrm>
              <a:off x="457200" y="2267337"/>
              <a:ext cx="4376057" cy="3713581"/>
            </a:xfrm>
            <a:prstGeom prst="rect">
              <a:avLst/>
            </a:prstGeom>
            <a:effectLst>
              <a:outerShdw blurRad="50800" dist="38100" dir="2700000" algn="tl" rotWithShape="0">
                <a:prstClr val="black">
                  <a:alpha val="40000"/>
                </a:prstClr>
              </a:outerShdw>
            </a:effectLst>
          </p:spPr>
        </p:pic>
        <p:pic>
          <p:nvPicPr>
            <p:cNvPr id="19" name="Picture 18" descr="A screenshot of a web page&#10;&#10;AI-generated content may be incorrect.">
              <a:extLst>
                <a:ext uri="{FF2B5EF4-FFF2-40B4-BE49-F238E27FC236}">
                  <a16:creationId xmlns:a16="http://schemas.microsoft.com/office/drawing/2014/main" id="{F48C49E5-2EBE-C231-107F-88A85FD458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7200" y="1790063"/>
              <a:ext cx="4376875" cy="2524421"/>
            </a:xfrm>
            <a:prstGeom prst="rect">
              <a:avLst/>
            </a:prstGeom>
          </p:spPr>
        </p:pic>
      </p:grpSp>
    </p:spTree>
    <p:extLst>
      <p:ext uri="{BB962C8B-B14F-4D97-AF65-F5344CB8AC3E}">
        <p14:creationId xmlns:p14="http://schemas.microsoft.com/office/powerpoint/2010/main" val="3053056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exercising in a gym&#10;&#10;AI-generated content may be incorrect.">
            <a:extLst>
              <a:ext uri="{FF2B5EF4-FFF2-40B4-BE49-F238E27FC236}">
                <a16:creationId xmlns:a16="http://schemas.microsoft.com/office/drawing/2014/main" id="{7401AA76-1E25-3EB9-7D89-894B5C9B00A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8657706" y="0"/>
            <a:ext cx="3534294" cy="6553200"/>
          </a:xfrm>
          <a:prstGeom prst="rect">
            <a:avLst/>
          </a:prstGeom>
        </p:spPr>
      </p:pic>
      <p:sp>
        <p:nvSpPr>
          <p:cNvPr id="2" name="Slide Number Placeholder 1">
            <a:extLst>
              <a:ext uri="{FF2B5EF4-FFF2-40B4-BE49-F238E27FC236}">
                <a16:creationId xmlns:a16="http://schemas.microsoft.com/office/drawing/2014/main" id="{D8601279-210F-B6D9-97CD-A466B30D18B2}"/>
              </a:ext>
            </a:extLst>
          </p:cNvPr>
          <p:cNvSpPr>
            <a:spLocks noGrp="1"/>
          </p:cNvSpPr>
          <p:nvPr>
            <p:ph type="sldNum" sz="quarter" idx="12"/>
          </p:nvPr>
        </p:nvSpPr>
        <p:spPr/>
        <p:txBody>
          <a:bodyPr/>
          <a:lstStyle/>
          <a:p>
            <a:fld id="{1384FA50-8B36-4B06-A05C-1E58CBA999B5}" type="slidenum">
              <a:rPr lang="en-US" smtClean="0">
                <a:solidFill>
                  <a:schemeClr val="bg1">
                    <a:lumMod val="85000"/>
                  </a:schemeClr>
                </a:solidFill>
              </a:rPr>
              <a:pPr/>
              <a:t>28</a:t>
            </a:fld>
            <a:endParaRPr lang="en-US" dirty="0">
              <a:solidFill>
                <a:schemeClr val="bg1">
                  <a:lumMod val="85000"/>
                </a:schemeClr>
              </a:solidFill>
            </a:endParaRPr>
          </a:p>
        </p:txBody>
      </p:sp>
      <p:sp>
        <p:nvSpPr>
          <p:cNvPr id="7" name="Title 6">
            <a:extLst>
              <a:ext uri="{FF2B5EF4-FFF2-40B4-BE49-F238E27FC236}">
                <a16:creationId xmlns:a16="http://schemas.microsoft.com/office/drawing/2014/main" id="{42A0B0DC-B965-BAE5-33E7-E0DFD1731475}"/>
              </a:ext>
            </a:extLst>
          </p:cNvPr>
          <p:cNvSpPr>
            <a:spLocks noGrp="1"/>
          </p:cNvSpPr>
          <p:nvPr>
            <p:ph type="title"/>
          </p:nvPr>
        </p:nvSpPr>
        <p:spPr>
          <a:xfrm>
            <a:off x="457200" y="411480"/>
            <a:ext cx="7745259" cy="423407"/>
          </a:xfrm>
        </p:spPr>
        <p:txBody>
          <a:bodyPr/>
          <a:lstStyle/>
          <a:p>
            <a:r>
              <a:rPr lang="en-US" dirty="0"/>
              <a:t>Our Fitness Services</a:t>
            </a:r>
          </a:p>
        </p:txBody>
      </p:sp>
      <p:sp>
        <p:nvSpPr>
          <p:cNvPr id="8" name="Text Placeholder 8">
            <a:extLst>
              <a:ext uri="{FF2B5EF4-FFF2-40B4-BE49-F238E27FC236}">
                <a16:creationId xmlns:a16="http://schemas.microsoft.com/office/drawing/2014/main" id="{CDAAE05A-05C4-69A5-5F81-6C68499DACBB}"/>
              </a:ext>
            </a:extLst>
          </p:cNvPr>
          <p:cNvSpPr>
            <a:spLocks noGrp="1"/>
          </p:cNvSpPr>
          <p:nvPr>
            <p:ph type="body" sz="quarter" idx="14"/>
          </p:nvPr>
        </p:nvSpPr>
        <p:spPr>
          <a:xfrm>
            <a:off x="457200" y="6553200"/>
            <a:ext cx="7745256" cy="304800"/>
          </a:xfrm>
        </p:spPr>
        <p:txBody>
          <a:bodyPr/>
          <a:lstStyle/>
          <a:p>
            <a:r>
              <a:rPr lang="en-US" dirty="0"/>
              <a:t>Blue Points Program Rules are subject to change without prior notice. See the Program Rules on the Well </a:t>
            </a:r>
            <a:r>
              <a:rPr lang="en-US" dirty="0" err="1"/>
              <a:t>onTarget</a:t>
            </a:r>
            <a:r>
              <a:rPr lang="en-US" dirty="0"/>
              <a:t> Member Wellness Portal at wellontarget.com for further information.</a:t>
            </a:r>
          </a:p>
        </p:txBody>
      </p:sp>
      <p:sp>
        <p:nvSpPr>
          <p:cNvPr id="11" name="Text Placeholder 7">
            <a:extLst>
              <a:ext uri="{FF2B5EF4-FFF2-40B4-BE49-F238E27FC236}">
                <a16:creationId xmlns:a16="http://schemas.microsoft.com/office/drawing/2014/main" id="{FE1105CC-390C-EA78-81F4-379485487FDD}"/>
              </a:ext>
            </a:extLst>
          </p:cNvPr>
          <p:cNvSpPr>
            <a:spLocks noGrp="1"/>
          </p:cNvSpPr>
          <p:nvPr>
            <p:ph type="body" sz="quarter" idx="13"/>
          </p:nvPr>
        </p:nvSpPr>
        <p:spPr>
          <a:xfrm>
            <a:off x="457200" y="6172200"/>
            <a:ext cx="6984124" cy="312420"/>
          </a:xfrm>
        </p:spPr>
        <p:txBody>
          <a:bodyPr/>
          <a:lstStyle/>
          <a:p>
            <a:r>
              <a:rPr lang="en-US" sz="600" dirty="0"/>
              <a:t>Member agrees to comply with all applicable federal, state and local laws, including making all disclosures and paying all taxes with respect to their receipt of any reward. The Fitness Program is provided by </a:t>
            </a:r>
            <a:r>
              <a:rPr lang="en-US" sz="600" dirty="0" err="1"/>
              <a:t>Tivity</a:t>
            </a:r>
            <a:r>
              <a:rPr lang="en-US" sz="600" dirty="0"/>
              <a:t> </a:t>
            </a:r>
            <a:r>
              <a:rPr lang="en-US" sz="600" dirty="0" err="1"/>
              <a:t>Health</a:t>
            </a:r>
            <a:r>
              <a:rPr lang="en-US" sz="400" baseline="50000" dirty="0" err="1"/>
              <a:t>TM</a:t>
            </a:r>
            <a:r>
              <a:rPr lang="en-US" sz="600" dirty="0"/>
              <a:t>, an independent contractor that administers the Prime Network of fitness locations. The Prime Network is made up of independently owned and operated fitness locations. </a:t>
            </a:r>
          </a:p>
        </p:txBody>
      </p:sp>
      <p:sp>
        <p:nvSpPr>
          <p:cNvPr id="12" name="Content Placeholder 5">
            <a:extLst>
              <a:ext uri="{FF2B5EF4-FFF2-40B4-BE49-F238E27FC236}">
                <a16:creationId xmlns:a16="http://schemas.microsoft.com/office/drawing/2014/main" id="{CCBCAB5F-095C-0D01-7264-A9545121E45A}"/>
              </a:ext>
            </a:extLst>
          </p:cNvPr>
          <p:cNvSpPr txBox="1">
            <a:spLocks/>
          </p:cNvSpPr>
          <p:nvPr/>
        </p:nvSpPr>
        <p:spPr>
          <a:xfrm>
            <a:off x="457200" y="1360967"/>
            <a:ext cx="7397827" cy="4775428"/>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5425" indent="-225425" fontAlgn="auto"/>
            <a:r>
              <a:rPr lang="en-US" sz="1800" b="0" dirty="0"/>
              <a:t>Flexible and budget-friendly gym network options starting at $19 per month with Well </a:t>
            </a:r>
            <a:r>
              <a:rPr lang="en-US" sz="1800" b="0" dirty="0" err="1"/>
              <a:t>onTarget</a:t>
            </a:r>
            <a:r>
              <a:rPr lang="en-US" sz="1800" b="0" baseline="42000" dirty="0"/>
              <a:t>®</a:t>
            </a:r>
            <a:r>
              <a:rPr lang="en-US" sz="1800" b="0" dirty="0"/>
              <a:t> Fitness Program by </a:t>
            </a:r>
            <a:r>
              <a:rPr lang="en-US" sz="1800" b="0" dirty="0" err="1"/>
              <a:t>Tivity</a:t>
            </a:r>
            <a:r>
              <a:rPr lang="en-US" sz="1800" b="0" dirty="0"/>
              <a:t> Health</a:t>
            </a:r>
            <a:r>
              <a:rPr lang="en-US" b="0" baseline="30000" dirty="0"/>
              <a:t>™</a:t>
            </a:r>
          </a:p>
          <a:p>
            <a:pPr marL="225425" indent="-225425" fontAlgn="auto"/>
            <a:r>
              <a:rPr lang="en-US" sz="1800" b="0" dirty="0"/>
              <a:t>Offered to members (and their dependents) of participating </a:t>
            </a:r>
            <a:br>
              <a:rPr lang="en-US" sz="1800" b="0" dirty="0"/>
            </a:br>
            <a:r>
              <a:rPr lang="en-US" sz="1800" b="0" dirty="0"/>
              <a:t>Blue Cross and Blue Shield of New Mexico plans</a:t>
            </a:r>
          </a:p>
          <a:p>
            <a:pPr marL="225425" indent="-225425" fontAlgn="auto"/>
            <a:r>
              <a:rPr lang="en-US" sz="1800" b="0" dirty="0"/>
              <a:t>Unique program designed to promote health, wellness and activity for adults 18+. Family-friendly – expands gym network access to your covered dependents at a bundled price discount</a:t>
            </a:r>
          </a:p>
          <a:p>
            <a:pPr marL="225425" indent="-225425" fontAlgn="auto"/>
            <a:r>
              <a:rPr lang="en-US" sz="1800" b="0" dirty="0"/>
              <a:t>Access to multiple fitness locations, nationwide where members live, work and travel. Existing and potential members can search for locations by accessing the Fitness program page through Blue Access for </a:t>
            </a:r>
            <a:r>
              <a:rPr lang="en-US" sz="1800" b="0" dirty="0" err="1"/>
              <a:t>Members</a:t>
            </a:r>
            <a:r>
              <a:rPr lang="en-US" sz="1800" b="0" baseline="30000" dirty="0" err="1"/>
              <a:t>SM</a:t>
            </a:r>
            <a:r>
              <a:rPr lang="en-US" sz="1800" b="0" baseline="30000" dirty="0"/>
              <a:t> </a:t>
            </a:r>
            <a:r>
              <a:rPr lang="en-US" sz="1800" b="0" dirty="0"/>
              <a:t>and through the Well </a:t>
            </a:r>
            <a:r>
              <a:rPr lang="en-US" sz="1800" b="0" dirty="0" err="1"/>
              <a:t>onTarget</a:t>
            </a:r>
            <a:r>
              <a:rPr lang="en-US" sz="1800" b="0" dirty="0"/>
              <a:t> Fitness Program mobile app</a:t>
            </a:r>
          </a:p>
          <a:p>
            <a:pPr marL="225425" indent="-225425" fontAlgn="auto"/>
            <a:r>
              <a:rPr lang="en-US" sz="1800" b="0" dirty="0"/>
              <a:t>Easy online enrollment (or by phone) plus fitness location finder</a:t>
            </a:r>
          </a:p>
        </p:txBody>
      </p:sp>
    </p:spTree>
    <p:extLst>
      <p:ext uri="{BB962C8B-B14F-4D97-AF65-F5344CB8AC3E}">
        <p14:creationId xmlns:p14="http://schemas.microsoft.com/office/powerpoint/2010/main" val="2230737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B94AC6-84CB-482A-B899-0EC97FB5099C}"/>
              </a:ext>
            </a:extLst>
          </p:cNvPr>
          <p:cNvSpPr>
            <a:spLocks noGrp="1"/>
          </p:cNvSpPr>
          <p:nvPr>
            <p:ph type="sldNum" sz="quarter" idx="12"/>
          </p:nvPr>
        </p:nvSpPr>
        <p:spPr/>
        <p:txBody>
          <a:bodyPr/>
          <a:lstStyle/>
          <a:p>
            <a:fld id="{2D55A223-BDE3-4662-BD05-6BDBDD27824A}" type="slidenum">
              <a:rPr lang="en-US" smtClean="0">
                <a:solidFill>
                  <a:schemeClr val="bg1">
                    <a:lumMod val="85000"/>
                  </a:schemeClr>
                </a:solidFill>
              </a:rPr>
              <a:pPr/>
              <a:t>29</a:t>
            </a:fld>
            <a:endParaRPr lang="en-US" dirty="0">
              <a:solidFill>
                <a:schemeClr val="bg1">
                  <a:lumMod val="85000"/>
                </a:schemeClr>
              </a:solidFill>
            </a:endParaRPr>
          </a:p>
        </p:txBody>
      </p:sp>
      <p:sp>
        <p:nvSpPr>
          <p:cNvPr id="13" name="TextBox 12" hidden="1">
            <a:extLst>
              <a:ext uri="{FF2B5EF4-FFF2-40B4-BE49-F238E27FC236}">
                <a16:creationId xmlns:a16="http://schemas.microsoft.com/office/drawing/2014/main" id="{0831B0DE-0DB5-4BD1-B152-F2DF77E2FA55}"/>
              </a:ext>
            </a:extLst>
          </p:cNvPr>
          <p:cNvSpPr txBox="1"/>
          <p:nvPr/>
        </p:nvSpPr>
        <p:spPr>
          <a:xfrm>
            <a:off x="11204550" y="696528"/>
            <a:ext cx="987450" cy="553998"/>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JESSICA</a:t>
            </a:r>
            <a:br>
              <a:rPr lang="en-US" sz="1800" dirty="0">
                <a:solidFill>
                  <a:srgbClr val="FF0066"/>
                </a:solidFill>
              </a:rPr>
            </a:br>
            <a:r>
              <a:rPr lang="en-US" sz="1800" dirty="0">
                <a:solidFill>
                  <a:srgbClr val="FF0066"/>
                </a:solidFill>
              </a:rPr>
              <a:t>ELLEN C</a:t>
            </a:r>
          </a:p>
        </p:txBody>
      </p:sp>
      <p:sp>
        <p:nvSpPr>
          <p:cNvPr id="39" name="Rectangle 38">
            <a:extLst>
              <a:ext uri="{FF2B5EF4-FFF2-40B4-BE49-F238E27FC236}">
                <a16:creationId xmlns:a16="http://schemas.microsoft.com/office/drawing/2014/main" id="{76F42C88-7DD6-D78B-3C0C-8903E3190296}"/>
              </a:ext>
            </a:extLst>
          </p:cNvPr>
          <p:cNvSpPr/>
          <p:nvPr/>
        </p:nvSpPr>
        <p:spPr>
          <a:xfrm>
            <a:off x="1" y="0"/>
            <a:ext cx="8645236" cy="6553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40" name="Rectangle 39">
            <a:extLst>
              <a:ext uri="{FF2B5EF4-FFF2-40B4-BE49-F238E27FC236}">
                <a16:creationId xmlns:a16="http://schemas.microsoft.com/office/drawing/2014/main" id="{A4C46AE1-77E1-690F-C5DB-C89FF32C9F06}"/>
              </a:ext>
            </a:extLst>
          </p:cNvPr>
          <p:cNvSpPr/>
          <p:nvPr/>
        </p:nvSpPr>
        <p:spPr>
          <a:xfrm>
            <a:off x="483223" y="1532321"/>
            <a:ext cx="7660652" cy="2737835"/>
          </a:xfrm>
          <a:prstGeom prst="rect">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graphicFrame>
        <p:nvGraphicFramePr>
          <p:cNvPr id="41" name="Content Placeholder 7">
            <a:extLst>
              <a:ext uri="{FF2B5EF4-FFF2-40B4-BE49-F238E27FC236}">
                <a16:creationId xmlns:a16="http://schemas.microsoft.com/office/drawing/2014/main" id="{3D79D393-7BC8-E3BF-FAC8-19EF6B1063FD}"/>
              </a:ext>
            </a:extLst>
          </p:cNvPr>
          <p:cNvGraphicFramePr>
            <a:graphicFrameLocks noGrp="1"/>
          </p:cNvGraphicFramePr>
          <p:nvPr>
            <p:ph sz="quarter" idx="15"/>
            <p:extLst>
              <p:ext uri="{D42A27DB-BD31-4B8C-83A1-F6EECF244321}">
                <p14:modId xmlns:p14="http://schemas.microsoft.com/office/powerpoint/2010/main" val="1029832497"/>
              </p:ext>
            </p:extLst>
          </p:nvPr>
        </p:nvGraphicFramePr>
        <p:xfrm>
          <a:off x="469900" y="1534235"/>
          <a:ext cx="7683501" cy="2734842"/>
        </p:xfrm>
        <a:graphic>
          <a:graphicData uri="http://schemas.openxmlformats.org/drawingml/2006/table">
            <a:tbl>
              <a:tblPr firstRow="1" bandRow="1">
                <a:tableStyleId>{21E4AEA4-8DFA-4A89-87EB-49C32662AFE0}</a:tableStyleId>
              </a:tblPr>
              <a:tblGrid>
                <a:gridCol w="1097643">
                  <a:extLst>
                    <a:ext uri="{9D8B030D-6E8A-4147-A177-3AD203B41FA5}">
                      <a16:colId xmlns:a16="http://schemas.microsoft.com/office/drawing/2014/main" val="3069665942"/>
                    </a:ext>
                  </a:extLst>
                </a:gridCol>
                <a:gridCol w="1097643">
                  <a:extLst>
                    <a:ext uri="{9D8B030D-6E8A-4147-A177-3AD203B41FA5}">
                      <a16:colId xmlns:a16="http://schemas.microsoft.com/office/drawing/2014/main" val="961522753"/>
                    </a:ext>
                  </a:extLst>
                </a:gridCol>
                <a:gridCol w="1097643">
                  <a:extLst>
                    <a:ext uri="{9D8B030D-6E8A-4147-A177-3AD203B41FA5}">
                      <a16:colId xmlns:a16="http://schemas.microsoft.com/office/drawing/2014/main" val="4171960840"/>
                    </a:ext>
                  </a:extLst>
                </a:gridCol>
                <a:gridCol w="1097643">
                  <a:extLst>
                    <a:ext uri="{9D8B030D-6E8A-4147-A177-3AD203B41FA5}">
                      <a16:colId xmlns:a16="http://schemas.microsoft.com/office/drawing/2014/main" val="325565559"/>
                    </a:ext>
                  </a:extLst>
                </a:gridCol>
                <a:gridCol w="1097643">
                  <a:extLst>
                    <a:ext uri="{9D8B030D-6E8A-4147-A177-3AD203B41FA5}">
                      <a16:colId xmlns:a16="http://schemas.microsoft.com/office/drawing/2014/main" val="1617469654"/>
                    </a:ext>
                  </a:extLst>
                </a:gridCol>
                <a:gridCol w="1097643">
                  <a:extLst>
                    <a:ext uri="{9D8B030D-6E8A-4147-A177-3AD203B41FA5}">
                      <a16:colId xmlns:a16="http://schemas.microsoft.com/office/drawing/2014/main" val="2110154337"/>
                    </a:ext>
                  </a:extLst>
                </a:gridCol>
                <a:gridCol w="1097643">
                  <a:extLst>
                    <a:ext uri="{9D8B030D-6E8A-4147-A177-3AD203B41FA5}">
                      <a16:colId xmlns:a16="http://schemas.microsoft.com/office/drawing/2014/main" val="3917924430"/>
                    </a:ext>
                  </a:extLst>
                </a:gridCol>
              </a:tblGrid>
              <a:tr h="356709">
                <a:tc gridSpan="3">
                  <a:txBody>
                    <a:bodyPr/>
                    <a:lstStyle/>
                    <a:p>
                      <a:pPr algn="ctr"/>
                      <a:r>
                        <a:rPr lang="en-US" sz="1300" dirty="0"/>
                        <a:t>CLASSIC</a:t>
                      </a:r>
                    </a:p>
                  </a:txBody>
                  <a:tcPr marL="88080" marR="88080" marT="44040" marB="44040" anchor="ctr">
                    <a:lnT w="12700" cap="flat" cmpd="sng" algn="ctr">
                      <a:solidFill>
                        <a:schemeClr val="bg1"/>
                      </a:solidFill>
                      <a:prstDash val="solid"/>
                      <a:round/>
                      <a:headEnd type="none" w="med" len="med"/>
                      <a:tailEnd type="none" w="med" len="med"/>
                    </a:lnT>
                  </a:tcPr>
                </a:tc>
                <a:tc hMerge="1">
                  <a:txBody>
                    <a:bodyPr/>
                    <a:lstStyle/>
                    <a:p>
                      <a:pPr algn="ctr"/>
                      <a:endParaRPr lang="en-US" sz="1300" dirty="0"/>
                    </a:p>
                  </a:txBody>
                  <a:tcPr marL="88080" marR="88080" marT="44040" marB="44040" anchor="ctr">
                    <a:lnT w="12700" cap="flat" cmpd="sng" algn="ctr">
                      <a:solidFill>
                        <a:schemeClr val="bg1"/>
                      </a:solidFill>
                      <a:prstDash val="solid"/>
                      <a:round/>
                      <a:headEnd type="none" w="med" len="med"/>
                      <a:tailEnd type="none" w="med" len="med"/>
                    </a:lnT>
                  </a:tcPr>
                </a:tc>
                <a:tc hMerge="1">
                  <a:txBody>
                    <a:bodyPr/>
                    <a:lstStyle/>
                    <a:p>
                      <a:pPr algn="ctr"/>
                      <a:endParaRPr lang="en-US" sz="1300" dirty="0"/>
                    </a:p>
                  </a:txBody>
                  <a:tcPr marL="88080" marR="88080" marT="44040" marB="44040" anchor="ctr">
                    <a:lnT w="12700" cap="flat" cmpd="sng" algn="ctr">
                      <a:solidFill>
                        <a:schemeClr val="bg1"/>
                      </a:solidFill>
                      <a:prstDash val="solid"/>
                      <a:round/>
                      <a:headEnd type="none" w="med" len="med"/>
                      <a:tailEnd type="none" w="med" len="med"/>
                    </a:lnT>
                  </a:tcPr>
                </a:tc>
                <a:tc gridSpan="4">
                  <a:txBody>
                    <a:bodyPr/>
                    <a:lstStyle/>
                    <a:p>
                      <a:pPr algn="ctr"/>
                      <a:r>
                        <a:rPr lang="en-US" sz="1300" dirty="0"/>
                        <a:t>LUXURY</a:t>
                      </a:r>
                    </a:p>
                  </a:txBody>
                  <a:tcPr marL="88080" marR="88080" marT="44040" marB="4404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300" dirty="0"/>
                    </a:p>
                  </a:txBody>
                  <a:tcPr marL="88080" marR="88080" marT="44040" marB="44040" anchor="ctr">
                    <a:lnT w="12700" cap="flat" cmpd="sng" algn="ctr">
                      <a:solidFill>
                        <a:schemeClr val="bg1"/>
                      </a:solidFill>
                      <a:prstDash val="solid"/>
                      <a:round/>
                      <a:headEnd type="none" w="med" len="med"/>
                      <a:tailEnd type="none" w="med" len="med"/>
                    </a:lnT>
                    <a:solidFill>
                      <a:schemeClr val="tx2"/>
                    </a:solidFill>
                  </a:tcPr>
                </a:tc>
                <a:tc hMerge="1">
                  <a:txBody>
                    <a:bodyPr/>
                    <a:lstStyle/>
                    <a:p>
                      <a:pPr algn="ctr"/>
                      <a:endParaRPr lang="en-US" sz="1300" dirty="0"/>
                    </a:p>
                  </a:txBody>
                  <a:tcPr marL="88080" marR="88080" marT="44040" marB="44040" anchor="ctr">
                    <a:lnT w="12700" cap="flat" cmpd="sng" algn="ctr">
                      <a:solidFill>
                        <a:schemeClr val="bg1"/>
                      </a:solidFill>
                      <a:prstDash val="solid"/>
                      <a:round/>
                      <a:headEnd type="none" w="med" len="med"/>
                      <a:tailEnd type="none" w="med" len="med"/>
                    </a:lnT>
                    <a:solidFill>
                      <a:schemeClr val="tx2"/>
                    </a:solidFill>
                  </a:tcPr>
                </a:tc>
                <a:tc hMerge="1">
                  <a:txBody>
                    <a:bodyPr/>
                    <a:lstStyle/>
                    <a:p>
                      <a:pPr algn="ctr"/>
                      <a:endParaRPr lang="en-US" sz="1300" dirty="0"/>
                    </a:p>
                  </a:txBody>
                  <a:tcPr marL="88080" marR="88080" marT="44040" marB="4404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extLst>
                  <a:ext uri="{0D108BD9-81ED-4DB2-BD59-A6C34878D82A}">
                    <a16:rowId xmlns:a16="http://schemas.microsoft.com/office/drawing/2014/main" val="3747069476"/>
                  </a:ext>
                </a:extLst>
              </a:tr>
              <a:tr h="483804">
                <a:tc>
                  <a:txBody>
                    <a:bodyPr/>
                    <a:lstStyle/>
                    <a:p>
                      <a:pPr algn="ctr"/>
                      <a:r>
                        <a:rPr lang="en-US" sz="1300" dirty="0"/>
                        <a:t>Base</a:t>
                      </a:r>
                    </a:p>
                  </a:txBody>
                  <a:tcPr marL="88080" marR="88080" marT="44040" marB="44040" anchor="ctr">
                    <a:solidFill>
                      <a:schemeClr val="accent2">
                        <a:lumMod val="60000"/>
                        <a:lumOff val="40000"/>
                      </a:schemeClr>
                    </a:solidFill>
                  </a:tcPr>
                </a:tc>
                <a:tc>
                  <a:txBody>
                    <a:bodyPr/>
                    <a:lstStyle/>
                    <a:p>
                      <a:pPr algn="ctr"/>
                      <a:r>
                        <a:rPr lang="en-US" sz="1300" dirty="0"/>
                        <a:t>Core</a:t>
                      </a:r>
                    </a:p>
                  </a:txBody>
                  <a:tcPr marL="88080" marR="88080" marT="44040" marB="44040" anchor="ctr">
                    <a:solidFill>
                      <a:schemeClr val="accent2">
                        <a:lumMod val="60000"/>
                        <a:lumOff val="40000"/>
                      </a:schemeClr>
                    </a:solidFill>
                  </a:tcPr>
                </a:tc>
                <a:tc>
                  <a:txBody>
                    <a:bodyPr/>
                    <a:lstStyle/>
                    <a:p>
                      <a:pPr algn="ctr"/>
                      <a:r>
                        <a:rPr lang="en-US" sz="1300" dirty="0"/>
                        <a:t>Power</a:t>
                      </a:r>
                    </a:p>
                  </a:txBody>
                  <a:tcPr marL="88080" marR="88080" marT="44040" marB="44040" anchor="ctr">
                    <a:solidFill>
                      <a:schemeClr val="accent2">
                        <a:lumMod val="60000"/>
                        <a:lumOff val="40000"/>
                      </a:schemeClr>
                    </a:solidFill>
                  </a:tcPr>
                </a:tc>
                <a:tc>
                  <a:txBody>
                    <a:bodyPr/>
                    <a:lstStyle/>
                    <a:p>
                      <a:pPr algn="ctr"/>
                      <a:r>
                        <a:rPr lang="en-US" sz="1300" dirty="0"/>
                        <a:t>Elite</a:t>
                      </a:r>
                    </a:p>
                  </a:txBody>
                  <a:tcPr marL="88080" marR="88080" marT="44040" marB="44040" anchor="ctr">
                    <a:solidFill>
                      <a:schemeClr val="tx2">
                        <a:lumMod val="60000"/>
                        <a:lumOff val="40000"/>
                      </a:schemeClr>
                    </a:solidFill>
                  </a:tcPr>
                </a:tc>
                <a:tc>
                  <a:txBody>
                    <a:bodyPr/>
                    <a:lstStyle/>
                    <a:p>
                      <a:pPr algn="ctr"/>
                      <a:r>
                        <a:rPr lang="en-US" sz="1300" dirty="0"/>
                        <a:t>Pro</a:t>
                      </a:r>
                    </a:p>
                  </a:txBody>
                  <a:tcPr marL="88080" marR="88080" marT="44040" marB="44040" anchor="ctr">
                    <a:solidFill>
                      <a:schemeClr val="tx2">
                        <a:lumMod val="60000"/>
                        <a:lumOff val="40000"/>
                      </a:schemeClr>
                    </a:solidFill>
                  </a:tcPr>
                </a:tc>
                <a:tc>
                  <a:txBody>
                    <a:bodyPr/>
                    <a:lstStyle/>
                    <a:p>
                      <a:pPr algn="ctr"/>
                      <a:r>
                        <a:rPr lang="en-US" sz="1300" dirty="0"/>
                        <a:t>Signature</a:t>
                      </a:r>
                    </a:p>
                  </a:txBody>
                  <a:tcPr marL="88080" marR="88080" marT="44040" marB="44040" anchor="ctr">
                    <a:solidFill>
                      <a:schemeClr val="tx2">
                        <a:lumMod val="60000"/>
                        <a:lumOff val="40000"/>
                      </a:schemeClr>
                    </a:solidFill>
                  </a:tcPr>
                </a:tc>
                <a:tc>
                  <a:txBody>
                    <a:bodyPr/>
                    <a:lstStyle/>
                    <a:p>
                      <a:pPr algn="ctr"/>
                      <a:r>
                        <a:rPr lang="en-US" sz="1300" dirty="0"/>
                        <a:t>Premier</a:t>
                      </a:r>
                    </a:p>
                  </a:txBody>
                  <a:tcPr marL="88080" marR="88080" marT="44040" marB="44040" anchor="ctr">
                    <a:lnR w="12700" cap="flat" cmpd="sng" algn="ctr">
                      <a:solidFill>
                        <a:schemeClr val="bg1"/>
                      </a:solidFill>
                      <a:prstDash val="solid"/>
                      <a:round/>
                      <a:headEnd type="none" w="med" len="med"/>
                      <a:tailEnd type="none" w="med" len="med"/>
                    </a:lnR>
                    <a:solidFill>
                      <a:schemeClr val="tx2">
                        <a:lumMod val="60000"/>
                        <a:lumOff val="40000"/>
                      </a:schemeClr>
                    </a:solidFill>
                  </a:tcPr>
                </a:tc>
                <a:extLst>
                  <a:ext uri="{0D108BD9-81ED-4DB2-BD59-A6C34878D82A}">
                    <a16:rowId xmlns:a16="http://schemas.microsoft.com/office/drawing/2014/main" val="1488585974"/>
                  </a:ext>
                </a:extLst>
              </a:tr>
              <a:tr h="483804">
                <a:tc>
                  <a:txBody>
                    <a:bodyPr/>
                    <a:lstStyle/>
                    <a:p>
                      <a:pPr algn="ctr"/>
                      <a:r>
                        <a:rPr lang="en-US" sz="1200" dirty="0"/>
                        <a:t>$19/</a:t>
                      </a:r>
                      <a:r>
                        <a:rPr lang="en-US" sz="1200" dirty="0" err="1"/>
                        <a:t>mo</a:t>
                      </a:r>
                      <a:endParaRPr lang="en-US" sz="1200" dirty="0"/>
                    </a:p>
                  </a:txBody>
                  <a:tcPr marL="88080" marR="88080" marT="44040" marB="44040" anchor="ctr">
                    <a:solidFill>
                      <a:schemeClr val="accent2">
                        <a:lumMod val="20000"/>
                        <a:lumOff val="80000"/>
                      </a:schemeClr>
                    </a:solidFill>
                  </a:tcPr>
                </a:tc>
                <a:tc>
                  <a:txBody>
                    <a:bodyPr/>
                    <a:lstStyle/>
                    <a:p>
                      <a:pPr algn="ctr"/>
                      <a:r>
                        <a:rPr lang="en-US" sz="1200" dirty="0"/>
                        <a:t>$29/</a:t>
                      </a:r>
                      <a:r>
                        <a:rPr lang="en-US" sz="1200" dirty="0" err="1"/>
                        <a:t>mo</a:t>
                      </a:r>
                      <a:endParaRPr lang="en-US" sz="1200" dirty="0"/>
                    </a:p>
                  </a:txBody>
                  <a:tcPr marL="88080" marR="88080" marT="44040" marB="44040" anchor="ctr">
                    <a:solidFill>
                      <a:schemeClr val="accent2">
                        <a:lumMod val="20000"/>
                        <a:lumOff val="80000"/>
                      </a:schemeClr>
                    </a:solidFill>
                  </a:tcPr>
                </a:tc>
                <a:tc>
                  <a:txBody>
                    <a:bodyPr/>
                    <a:lstStyle/>
                    <a:p>
                      <a:pPr algn="ctr"/>
                      <a:r>
                        <a:rPr lang="en-US" sz="1200" dirty="0"/>
                        <a:t>$39/</a:t>
                      </a:r>
                      <a:r>
                        <a:rPr lang="en-US" sz="1200" dirty="0" err="1"/>
                        <a:t>mo</a:t>
                      </a:r>
                      <a:endParaRPr lang="en-US" sz="1200" dirty="0"/>
                    </a:p>
                  </a:txBody>
                  <a:tcPr marL="88080" marR="88080" marT="44040" marB="44040" anchor="ctr">
                    <a:solidFill>
                      <a:schemeClr val="accent2">
                        <a:lumMod val="20000"/>
                        <a:lumOff val="80000"/>
                      </a:schemeClr>
                    </a:solidFill>
                  </a:tcPr>
                </a:tc>
                <a:tc>
                  <a:txBody>
                    <a:bodyPr/>
                    <a:lstStyle/>
                    <a:p>
                      <a:pPr algn="ctr"/>
                      <a:r>
                        <a:rPr lang="en-US" sz="1200" strike="noStrike" dirty="0">
                          <a:solidFill>
                            <a:schemeClr val="tx1"/>
                          </a:solidFill>
                        </a:rPr>
                        <a:t>$129/</a:t>
                      </a:r>
                      <a:r>
                        <a:rPr lang="en-US" sz="1200" strike="noStrike" dirty="0" err="1">
                          <a:solidFill>
                            <a:schemeClr val="tx1"/>
                          </a:solidFill>
                        </a:rPr>
                        <a:t>mo</a:t>
                      </a:r>
                      <a:endParaRPr lang="en-US" sz="800" strike="noStrike" baseline="66000" dirty="0">
                        <a:solidFill>
                          <a:schemeClr val="tx1"/>
                        </a:solidFill>
                      </a:endParaRPr>
                    </a:p>
                  </a:txBody>
                  <a:tcPr marL="88080" marR="88080" marT="44040" marB="44040" anchor="ctr">
                    <a:solidFill>
                      <a:schemeClr val="tx2">
                        <a:lumMod val="20000"/>
                        <a:lumOff val="80000"/>
                      </a:schemeClr>
                    </a:solidFill>
                  </a:tcPr>
                </a:tc>
                <a:tc>
                  <a:txBody>
                    <a:bodyPr/>
                    <a:lstStyle/>
                    <a:p>
                      <a:pPr marL="0" algn="ctr" defTabSz="685800" rtl="0" eaLnBrk="1" latinLnBrk="0" hangingPunct="1"/>
                      <a:r>
                        <a:rPr lang="en-US" sz="1200" kern="1200" dirty="0">
                          <a:solidFill>
                            <a:schemeClr val="dk1"/>
                          </a:solidFill>
                          <a:latin typeface="+mn-lt"/>
                          <a:ea typeface="+mn-ea"/>
                          <a:cs typeface="+mn-cs"/>
                        </a:rPr>
                        <a:t>$159/</a:t>
                      </a:r>
                      <a:r>
                        <a:rPr lang="en-US" sz="1200" kern="1200" dirty="0" err="1">
                          <a:solidFill>
                            <a:schemeClr val="dk1"/>
                          </a:solidFill>
                          <a:latin typeface="+mn-lt"/>
                          <a:ea typeface="+mn-ea"/>
                          <a:cs typeface="+mn-cs"/>
                        </a:rPr>
                        <a:t>mo</a:t>
                      </a:r>
                      <a:endParaRPr lang="en-US" sz="1200" kern="1200" dirty="0">
                        <a:solidFill>
                          <a:schemeClr val="dk1"/>
                        </a:solidFill>
                        <a:latin typeface="+mn-lt"/>
                        <a:ea typeface="+mn-ea"/>
                        <a:cs typeface="+mn-cs"/>
                      </a:endParaRPr>
                    </a:p>
                  </a:txBody>
                  <a:tcPr marL="88080" marR="88080" marT="44040" marB="44040" anchor="ctr">
                    <a:solidFill>
                      <a:schemeClr val="tx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$199/</a:t>
                      </a:r>
                      <a:r>
                        <a:rPr lang="en-US" sz="1200" kern="1200" dirty="0" err="1">
                          <a:solidFill>
                            <a:schemeClr val="dk1"/>
                          </a:solidFill>
                          <a:latin typeface="+mn-lt"/>
                          <a:ea typeface="+mn-ea"/>
                          <a:cs typeface="+mn-cs"/>
                        </a:rPr>
                        <a:t>mo</a:t>
                      </a:r>
                      <a:endParaRPr lang="en-US" sz="1200" kern="1200" dirty="0">
                        <a:solidFill>
                          <a:schemeClr val="dk1"/>
                        </a:solidFill>
                        <a:latin typeface="+mn-lt"/>
                        <a:ea typeface="+mn-ea"/>
                        <a:cs typeface="+mn-cs"/>
                      </a:endParaRPr>
                    </a:p>
                  </a:txBody>
                  <a:tcPr marL="88080" marR="88080" marT="44040" marB="44040" anchor="ctr">
                    <a:solidFill>
                      <a:schemeClr val="tx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$239/</a:t>
                      </a:r>
                      <a:r>
                        <a:rPr lang="en-US" sz="1200" kern="1200" dirty="0" err="1">
                          <a:solidFill>
                            <a:schemeClr val="dk1"/>
                          </a:solidFill>
                          <a:latin typeface="+mn-lt"/>
                          <a:ea typeface="+mn-ea"/>
                          <a:cs typeface="+mn-cs"/>
                        </a:rPr>
                        <a:t>mo</a:t>
                      </a:r>
                      <a:endParaRPr lang="en-US" sz="1200" kern="1200" dirty="0">
                        <a:solidFill>
                          <a:schemeClr val="dk1"/>
                        </a:solidFill>
                        <a:latin typeface="+mn-lt"/>
                        <a:ea typeface="+mn-ea"/>
                        <a:cs typeface="+mn-cs"/>
                      </a:endParaRPr>
                    </a:p>
                  </a:txBody>
                  <a:tcPr marL="88080" marR="88080" marT="44040" marB="44040" anchor="ctr">
                    <a:lnR w="12700" cap="flat" cmpd="sng" algn="ctr">
                      <a:solidFill>
                        <a:schemeClr val="bg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1120209643"/>
                  </a:ext>
                </a:extLst>
              </a:tr>
              <a:tr h="648853">
                <a:tc>
                  <a:txBody>
                    <a:bodyPr/>
                    <a:lstStyle/>
                    <a:p>
                      <a:pPr algn="ctr"/>
                      <a:r>
                        <a:rPr lang="en-US" sz="1200" dirty="0"/>
                        <a:t>3,500+</a:t>
                      </a:r>
                      <a:br>
                        <a:rPr lang="en-US" sz="1200" dirty="0"/>
                      </a:br>
                      <a:r>
                        <a:rPr lang="en-US" sz="1200" dirty="0"/>
                        <a:t>Standard Gyms</a:t>
                      </a:r>
                    </a:p>
                  </a:txBody>
                  <a:tcPr marL="88080" marR="88080" marT="44040" marB="44040" anchor="ctr">
                    <a:solidFill>
                      <a:schemeClr val="accent2">
                        <a:lumMod val="20000"/>
                        <a:lumOff val="80000"/>
                      </a:schemeClr>
                    </a:solidFill>
                  </a:tcPr>
                </a:tc>
                <a:tc>
                  <a:txBody>
                    <a:bodyPr/>
                    <a:lstStyle/>
                    <a:p>
                      <a:pPr algn="ctr"/>
                      <a:r>
                        <a:rPr lang="en-US" sz="1200" dirty="0"/>
                        <a:t>8,500+</a:t>
                      </a:r>
                      <a:br>
                        <a:rPr lang="en-US" sz="1200" dirty="0"/>
                      </a:br>
                      <a:r>
                        <a:rPr lang="en-US" sz="1200" dirty="0"/>
                        <a:t>Standard Gyms</a:t>
                      </a:r>
                    </a:p>
                  </a:txBody>
                  <a:tcPr marL="88080" marR="88080" marT="44040" marB="44040" anchor="ctr">
                    <a:solidFill>
                      <a:schemeClr val="accent2">
                        <a:lumMod val="20000"/>
                        <a:lumOff val="80000"/>
                      </a:schemeClr>
                    </a:solidFill>
                  </a:tcPr>
                </a:tc>
                <a:tc>
                  <a:txBody>
                    <a:bodyPr/>
                    <a:lstStyle/>
                    <a:p>
                      <a:pPr algn="ctr"/>
                      <a:r>
                        <a:rPr lang="en-US" sz="1200" dirty="0"/>
                        <a:t>13,000+</a:t>
                      </a:r>
                      <a:br>
                        <a:rPr lang="en-US" sz="1200" dirty="0"/>
                      </a:br>
                      <a:r>
                        <a:rPr lang="en-US" sz="1200" dirty="0"/>
                        <a:t>Standard Gyms</a:t>
                      </a:r>
                    </a:p>
                  </a:txBody>
                  <a:tcPr marL="88080" marR="88080" marT="44040" marB="44040" anchor="ctr">
                    <a:solidFill>
                      <a:schemeClr val="accent2">
                        <a:lumMod val="20000"/>
                        <a:lumOff val="80000"/>
                      </a:schemeClr>
                    </a:solidFill>
                  </a:tcPr>
                </a:tc>
                <a:tc gridSpan="4">
                  <a:txBody>
                    <a:bodyPr/>
                    <a:lstStyle/>
                    <a:p>
                      <a:pPr algn="ctr"/>
                      <a:r>
                        <a:rPr lang="en-US" sz="1200" dirty="0"/>
                        <a:t>Access to 1 Luxury Gym + All 13,000+ Standard Gyms</a:t>
                      </a:r>
                    </a:p>
                    <a:p>
                      <a:pPr algn="ctr"/>
                      <a:r>
                        <a:rPr lang="en-US" sz="1200" dirty="0"/>
                        <a:t>(Luxury Gyms differ by tier,</a:t>
                      </a:r>
                      <a:r>
                        <a:rPr lang="en-US" sz="800" dirty="0"/>
                        <a:t> </a:t>
                      </a:r>
                      <a:r>
                        <a:rPr lang="en-US" sz="1200" dirty="0"/>
                        <a:t>180+ Available)</a:t>
                      </a:r>
                    </a:p>
                  </a:txBody>
                  <a:tcPr marL="88080" marR="88080" marT="44040" marB="44040" anchor="ctr">
                    <a:lnR w="12700" cap="flat" cmpd="sng" algn="ctr">
                      <a:solidFill>
                        <a:schemeClr val="bg1"/>
                      </a:solidFill>
                      <a:prstDash val="solid"/>
                      <a:round/>
                      <a:headEnd type="none" w="med" len="med"/>
                      <a:tailEnd type="none" w="med" len="med"/>
                    </a:lnR>
                    <a:solidFill>
                      <a:schemeClr val="tx2">
                        <a:lumMod val="20000"/>
                        <a:lumOff val="80000"/>
                      </a:schemeClr>
                    </a:solidFill>
                  </a:tcP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31982335"/>
                  </a:ext>
                </a:extLst>
              </a:tr>
              <a:tr h="385196">
                <a:tc gridSpan="7">
                  <a:txBody>
                    <a:bodyPr/>
                    <a:lstStyle/>
                    <a:p>
                      <a:pPr algn="ctr"/>
                      <a:r>
                        <a:rPr lang="en-US" sz="1200" dirty="0"/>
                        <a:t>Digital Content: Video and Live Stream ($10/</a:t>
                      </a:r>
                      <a:r>
                        <a:rPr lang="en-US" sz="1200" dirty="0" err="1"/>
                        <a:t>mo</a:t>
                      </a:r>
                      <a:r>
                        <a:rPr lang="en-US" sz="1200" dirty="0"/>
                        <a:t>)</a:t>
                      </a:r>
                    </a:p>
                  </a:txBody>
                  <a:tcPr marL="88080" marR="88080" marT="44040" marB="44040" anchor="ctr">
                    <a:lnR w="12700" cap="flat" cmpd="sng" algn="ctr">
                      <a:solidFill>
                        <a:schemeClr val="bg1"/>
                      </a:solidFill>
                      <a:prstDash val="solid"/>
                      <a:round/>
                      <a:headEnd type="none" w="med" len="med"/>
                      <a:tailEnd type="none" w="med" len="med"/>
                    </a:lnR>
                    <a:solidFill>
                      <a:schemeClr val="accent4">
                        <a:lumMod val="40000"/>
                        <a:lumOff val="60000"/>
                      </a:schemeClr>
                    </a:solidFill>
                  </a:tcP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906717654"/>
                  </a:ext>
                </a:extLst>
              </a:tr>
              <a:tr h="376476">
                <a:tc gridSpan="7">
                  <a:txBody>
                    <a:bodyPr/>
                    <a:lstStyle/>
                    <a:p>
                      <a:pPr algn="ctr"/>
                      <a:r>
                        <a:rPr lang="en-US" sz="1200" dirty="0"/>
                        <a:t>$19 enrollment fee</a:t>
                      </a:r>
                    </a:p>
                  </a:txBody>
                  <a:tcPr marL="88080" marR="88080" marT="44040" marB="4404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4">
                        <a:lumMod val="40000"/>
                        <a:lumOff val="60000"/>
                      </a:schemeClr>
                    </a:solidFill>
                  </a:tcPr>
                </a:tc>
                <a:tc hMerge="1">
                  <a:txBody>
                    <a:bodyPr/>
                    <a:lstStyle/>
                    <a:p>
                      <a:pPr algn="ctr"/>
                      <a:endParaRPr lang="en-US" sz="1200" dirty="0"/>
                    </a:p>
                  </a:txBody>
                  <a:tcPr marL="88080" marR="88080" marT="44040" marB="44040" anchor="ctr">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88080" marR="88080" marT="44040" marB="44040" anchor="ctr">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88080" marR="88080" marT="44040" marB="44040" anchor="ctr">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88080" marR="88080" marT="44040" marB="44040" anchor="ctr">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88080" marR="88080" marT="44040" marB="44040" anchor="ctr">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88080" marR="88080" marT="44040" marB="4404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71174809"/>
                  </a:ext>
                </a:extLst>
              </a:tr>
            </a:tbl>
          </a:graphicData>
        </a:graphic>
      </p:graphicFrame>
      <p:sp>
        <p:nvSpPr>
          <p:cNvPr id="42" name="Title 8">
            <a:extLst>
              <a:ext uri="{FF2B5EF4-FFF2-40B4-BE49-F238E27FC236}">
                <a16:creationId xmlns:a16="http://schemas.microsoft.com/office/drawing/2014/main" id="{DEF11708-AE42-61F9-5E0E-E6054CC35144}"/>
              </a:ext>
            </a:extLst>
          </p:cNvPr>
          <p:cNvSpPr>
            <a:spLocks noGrp="1"/>
          </p:cNvSpPr>
          <p:nvPr>
            <p:ph type="title"/>
          </p:nvPr>
        </p:nvSpPr>
        <p:spPr>
          <a:xfrm>
            <a:off x="457200" y="411480"/>
            <a:ext cx="7745259" cy="883920"/>
          </a:xfrm>
        </p:spPr>
        <p:txBody>
          <a:bodyPr/>
          <a:lstStyle/>
          <a:p>
            <a:r>
              <a:rPr lang="en-US" dirty="0"/>
              <a:t>Flexible Gym Network</a:t>
            </a:r>
          </a:p>
        </p:txBody>
      </p:sp>
      <p:sp>
        <p:nvSpPr>
          <p:cNvPr id="43" name="Content Placeholder 4">
            <a:extLst>
              <a:ext uri="{FF2B5EF4-FFF2-40B4-BE49-F238E27FC236}">
                <a16:creationId xmlns:a16="http://schemas.microsoft.com/office/drawing/2014/main" id="{469B15AA-E330-55FA-B30B-967B074C5BAB}"/>
              </a:ext>
            </a:extLst>
          </p:cNvPr>
          <p:cNvSpPr txBox="1">
            <a:spLocks/>
          </p:cNvSpPr>
          <p:nvPr/>
        </p:nvSpPr>
        <p:spPr>
          <a:xfrm>
            <a:off x="388737" y="864592"/>
            <a:ext cx="6569412" cy="610312"/>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None/>
            </a:pPr>
            <a:r>
              <a:rPr lang="en-US" b="0" i="1" spc="-20" dirty="0">
                <a:solidFill>
                  <a:schemeClr val="tx2"/>
                </a:solidFill>
                <a:latin typeface="+mj-lt"/>
                <a:ea typeface="+mj-ea"/>
                <a:cs typeface="+mj-cs"/>
              </a:rPr>
              <a:t>A choice of gym networks to fit budgets and preferences.</a:t>
            </a:r>
          </a:p>
        </p:txBody>
      </p:sp>
      <p:sp>
        <p:nvSpPr>
          <p:cNvPr id="44" name="Text Placeholder 3">
            <a:extLst>
              <a:ext uri="{FF2B5EF4-FFF2-40B4-BE49-F238E27FC236}">
                <a16:creationId xmlns:a16="http://schemas.microsoft.com/office/drawing/2014/main" id="{89FC2F2C-0487-74E0-F16F-817212B23B69}"/>
              </a:ext>
            </a:extLst>
          </p:cNvPr>
          <p:cNvSpPr txBox="1">
            <a:spLocks/>
          </p:cNvSpPr>
          <p:nvPr/>
        </p:nvSpPr>
        <p:spPr>
          <a:xfrm>
            <a:off x="469632" y="6639635"/>
            <a:ext cx="6189875" cy="101383"/>
          </a:xfrm>
          <a:prstGeom prst="rect">
            <a:avLst/>
          </a:prstGeom>
        </p:spPr>
        <p:txBody>
          <a:bodyPr vert="horz" wrap="square" lIns="0" tIns="0" rIns="0" bIns="0" rtlCol="0" anchor="b">
            <a:noAutofit/>
          </a:bodyPr>
          <a:lstStyle>
            <a:lvl1pPr marL="0" indent="0" algn="l" defTabSz="685800" rtl="0" eaLnBrk="1" latinLnBrk="0" hangingPunct="1">
              <a:lnSpc>
                <a:spcPct val="100000"/>
              </a:lnSpc>
              <a:spcBef>
                <a:spcPts val="0"/>
              </a:spcBef>
              <a:spcAft>
                <a:spcPts val="300"/>
              </a:spcAft>
              <a:buClr>
                <a:schemeClr val="tx2"/>
              </a:buClr>
              <a:buFontTx/>
              <a:buNone/>
              <a:defRPr sz="8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600" b="0" kern="1200" dirty="0">
                <a:solidFill>
                  <a:schemeClr val="bg1"/>
                </a:solidFill>
                <a:latin typeface="Arial" charset="0"/>
              </a:rPr>
              <a:t>Taxes may apply. Individuals must be at least 18 years old to purchase a membership.</a:t>
            </a:r>
          </a:p>
        </p:txBody>
      </p:sp>
      <p:sp>
        <p:nvSpPr>
          <p:cNvPr id="45" name="TextBox 44">
            <a:extLst>
              <a:ext uri="{FF2B5EF4-FFF2-40B4-BE49-F238E27FC236}">
                <a16:creationId xmlns:a16="http://schemas.microsoft.com/office/drawing/2014/main" id="{9FCC9593-1B39-895D-5873-B84DAA9A91CB}"/>
              </a:ext>
            </a:extLst>
          </p:cNvPr>
          <p:cNvSpPr txBox="1"/>
          <p:nvPr/>
        </p:nvSpPr>
        <p:spPr>
          <a:xfrm>
            <a:off x="9005888" y="1474766"/>
            <a:ext cx="2894012" cy="615553"/>
          </a:xfrm>
          <a:prstGeom prst="rect">
            <a:avLst/>
          </a:prstGeom>
          <a:noFill/>
        </p:spPr>
        <p:txBody>
          <a:bodyPr wrap="square" lIns="0" tIns="0" rIns="0" bIns="0" rtlCol="0">
            <a:spAutoFit/>
          </a:bodyPr>
          <a:lstStyle/>
          <a:p>
            <a:pPr>
              <a:spcAft>
                <a:spcPts val="600"/>
              </a:spcAft>
            </a:pPr>
            <a:r>
              <a:rPr lang="en-US" dirty="0">
                <a:solidFill>
                  <a:schemeClr val="bg1"/>
                </a:solidFill>
              </a:rPr>
              <a:t>Membership Options </a:t>
            </a:r>
            <a:br>
              <a:rPr lang="en-US" dirty="0">
                <a:solidFill>
                  <a:schemeClr val="bg1"/>
                </a:solidFill>
              </a:rPr>
            </a:br>
            <a:r>
              <a:rPr lang="en-US" dirty="0">
                <a:solidFill>
                  <a:schemeClr val="bg1"/>
                </a:solidFill>
              </a:rPr>
              <a:t>to Choose From</a:t>
            </a:r>
          </a:p>
        </p:txBody>
      </p:sp>
      <p:sp>
        <p:nvSpPr>
          <p:cNvPr id="46" name="TextBox 45">
            <a:extLst>
              <a:ext uri="{FF2B5EF4-FFF2-40B4-BE49-F238E27FC236}">
                <a16:creationId xmlns:a16="http://schemas.microsoft.com/office/drawing/2014/main" id="{EF77FEC5-BB00-CD43-2837-AF0547A760C7}"/>
              </a:ext>
            </a:extLst>
          </p:cNvPr>
          <p:cNvSpPr txBox="1"/>
          <p:nvPr/>
        </p:nvSpPr>
        <p:spPr>
          <a:xfrm>
            <a:off x="9032063" y="2369705"/>
            <a:ext cx="2633195" cy="2800767"/>
          </a:xfrm>
          <a:prstGeom prst="rect">
            <a:avLst/>
          </a:prstGeom>
          <a:noFill/>
        </p:spPr>
        <p:txBody>
          <a:bodyPr wrap="square" lIns="0" tIns="0" rIns="0" bIns="0" rtlCol="0">
            <a:spAutoFit/>
          </a:bodyPr>
          <a:lstStyle/>
          <a:p>
            <a:pPr marL="228600" lvl="0" indent="-228600">
              <a:buFont typeface="Arial" panose="020B0604020202020204" pitchFamily="34" charset="0"/>
              <a:buChar char="•"/>
            </a:pPr>
            <a:r>
              <a:rPr lang="en-US" sz="1400" b="0" spc="-30" dirty="0">
                <a:solidFill>
                  <a:schemeClr val="bg1"/>
                </a:solidFill>
              </a:rPr>
              <a:t>Select a plan based on lifestyle and preferences to</a:t>
            </a:r>
            <a:r>
              <a:rPr lang="en-US" sz="1400" b="0" strike="sngStrike" spc="-30" dirty="0"/>
              <a:t> </a:t>
            </a:r>
            <a:r>
              <a:rPr lang="en-US" sz="1400" b="0" spc="-30" dirty="0">
                <a:solidFill>
                  <a:schemeClr val="bg1"/>
                </a:solidFill>
              </a:rPr>
              <a:t>have access to all gyms included in the plan and lower plans. </a:t>
            </a:r>
          </a:p>
          <a:p>
            <a:pPr lvl="0"/>
            <a:endParaRPr lang="en-US" sz="1400" b="0" dirty="0">
              <a:solidFill>
                <a:schemeClr val="bg1"/>
              </a:solidFill>
            </a:endParaRPr>
          </a:p>
          <a:p>
            <a:pPr marL="228600" lvl="0" indent="-228600">
              <a:buFont typeface="Arial" panose="020B0604020202020204" pitchFamily="34" charset="0"/>
              <a:buChar char="•"/>
            </a:pPr>
            <a:r>
              <a:rPr lang="en-US" sz="1400" b="0" dirty="0">
                <a:solidFill>
                  <a:schemeClr val="bg1"/>
                </a:solidFill>
              </a:rPr>
              <a:t>Elite, Pro, Signature and Premier plans include the option to select a Home Gym plus access to all other gyms.</a:t>
            </a:r>
          </a:p>
          <a:p>
            <a:pPr marL="228600" lvl="0" indent="-228600">
              <a:buFont typeface="Arial" panose="020B0604020202020204" pitchFamily="34" charset="0"/>
              <a:buChar char="•"/>
            </a:pPr>
            <a:endParaRPr lang="en-US" sz="1400" b="0" dirty="0">
              <a:solidFill>
                <a:schemeClr val="bg1"/>
              </a:solidFill>
            </a:endParaRPr>
          </a:p>
          <a:p>
            <a:pPr marL="228600" lvl="0" indent="-228600">
              <a:buFont typeface="Arial" panose="020B0604020202020204" pitchFamily="34" charset="0"/>
              <a:buChar char="•"/>
            </a:pPr>
            <a:r>
              <a:rPr lang="en-US" sz="1400" b="0" dirty="0">
                <a:solidFill>
                  <a:schemeClr val="bg1"/>
                </a:solidFill>
              </a:rPr>
              <a:t>Members have the option </a:t>
            </a:r>
            <a:br>
              <a:rPr lang="en-US" sz="1400" b="0" dirty="0">
                <a:solidFill>
                  <a:schemeClr val="bg1"/>
                </a:solidFill>
              </a:rPr>
            </a:br>
            <a:r>
              <a:rPr lang="en-US" sz="1400" b="0" dirty="0">
                <a:solidFill>
                  <a:schemeClr val="bg1"/>
                </a:solidFill>
              </a:rPr>
              <a:t>to change their Home </a:t>
            </a:r>
            <a:br>
              <a:rPr lang="en-US" sz="1400" b="0" dirty="0">
                <a:solidFill>
                  <a:schemeClr val="bg1"/>
                </a:solidFill>
              </a:rPr>
            </a:br>
            <a:r>
              <a:rPr lang="en-US" sz="1400" b="0" dirty="0">
                <a:solidFill>
                  <a:schemeClr val="bg1"/>
                </a:solidFill>
              </a:rPr>
              <a:t>Gym monthly.</a:t>
            </a:r>
            <a:endParaRPr lang="en-US" sz="1400" b="0" strike="sngStrike" dirty="0">
              <a:solidFill>
                <a:srgbClr val="FF0000"/>
              </a:solidFill>
            </a:endParaRPr>
          </a:p>
        </p:txBody>
      </p:sp>
      <p:sp>
        <p:nvSpPr>
          <p:cNvPr id="47" name="Content Placeholder 4">
            <a:extLst>
              <a:ext uri="{FF2B5EF4-FFF2-40B4-BE49-F238E27FC236}">
                <a16:creationId xmlns:a16="http://schemas.microsoft.com/office/drawing/2014/main" id="{222C99EA-AB46-A436-AAFD-BC60178F1FE4}"/>
              </a:ext>
            </a:extLst>
          </p:cNvPr>
          <p:cNvSpPr txBox="1">
            <a:spLocks/>
          </p:cNvSpPr>
          <p:nvPr/>
        </p:nvSpPr>
        <p:spPr>
          <a:xfrm>
            <a:off x="6590055" y="855067"/>
            <a:ext cx="682419" cy="610312"/>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None/>
            </a:pPr>
            <a:r>
              <a:rPr lang="en-US" sz="1800" b="0" spc="-20" dirty="0">
                <a:solidFill>
                  <a:schemeClr val="tx2"/>
                </a:solidFill>
                <a:latin typeface="+mj-lt"/>
                <a:ea typeface="+mj-ea"/>
                <a:cs typeface="+mj-cs"/>
              </a:rPr>
              <a:t>*</a:t>
            </a:r>
          </a:p>
        </p:txBody>
      </p:sp>
      <p:sp>
        <p:nvSpPr>
          <p:cNvPr id="48" name="Text Placeholder 3">
            <a:extLst>
              <a:ext uri="{FF2B5EF4-FFF2-40B4-BE49-F238E27FC236}">
                <a16:creationId xmlns:a16="http://schemas.microsoft.com/office/drawing/2014/main" id="{01E42F16-ADC7-B91C-1664-30015DC5FCFD}"/>
              </a:ext>
            </a:extLst>
          </p:cNvPr>
          <p:cNvSpPr txBox="1">
            <a:spLocks/>
          </p:cNvSpPr>
          <p:nvPr/>
        </p:nvSpPr>
        <p:spPr>
          <a:xfrm>
            <a:off x="456138" y="6339735"/>
            <a:ext cx="6189875" cy="206754"/>
          </a:xfrm>
          <a:prstGeom prst="rect">
            <a:avLst/>
          </a:prstGeom>
        </p:spPr>
        <p:txBody>
          <a:bodyPr vert="horz" wrap="square" lIns="0" tIns="0" rIns="0" bIns="0" rtlCol="0" anchor="b">
            <a:noAutofit/>
          </a:bodyPr>
          <a:lstStyle>
            <a:lvl1pPr marL="0" indent="0" algn="l" defTabSz="685800" rtl="0" eaLnBrk="1" latinLnBrk="0" hangingPunct="1">
              <a:lnSpc>
                <a:spcPct val="100000"/>
              </a:lnSpc>
              <a:spcBef>
                <a:spcPts val="0"/>
              </a:spcBef>
              <a:spcAft>
                <a:spcPts val="300"/>
              </a:spcAft>
              <a:buClr>
                <a:schemeClr val="tx2"/>
              </a:buClr>
              <a:buFontTx/>
              <a:buNone/>
              <a:defRPr sz="8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600" b="0" kern="1200" dirty="0">
                <a:latin typeface="Arial" charset="0"/>
              </a:rPr>
              <a:t>Represents possible network locations. Check local listings for exact network options as some locations may not participate. Network locations are subject to change without notice.</a:t>
            </a:r>
          </a:p>
          <a:p>
            <a:pPr fontAlgn="auto">
              <a:spcAft>
                <a:spcPts val="0"/>
              </a:spcAft>
            </a:pPr>
            <a:endParaRPr lang="en-US" sz="600" b="0" strike="sngStrike" kern="1200" dirty="0">
              <a:solidFill>
                <a:srgbClr val="FF0000"/>
              </a:solidFill>
              <a:latin typeface="Arial" charset="0"/>
            </a:endParaRPr>
          </a:p>
        </p:txBody>
      </p:sp>
      <p:sp>
        <p:nvSpPr>
          <p:cNvPr id="49" name="Content Placeholder 9">
            <a:extLst>
              <a:ext uri="{FF2B5EF4-FFF2-40B4-BE49-F238E27FC236}">
                <a16:creationId xmlns:a16="http://schemas.microsoft.com/office/drawing/2014/main" id="{18E656E7-A82E-8444-3345-EA4EDE0F85CC}"/>
              </a:ext>
            </a:extLst>
          </p:cNvPr>
          <p:cNvSpPr>
            <a:spLocks noGrp="1"/>
          </p:cNvSpPr>
          <p:nvPr>
            <p:ph idx="1"/>
          </p:nvPr>
        </p:nvSpPr>
        <p:spPr>
          <a:xfrm>
            <a:off x="457199" y="4486620"/>
            <a:ext cx="7514949" cy="1718871"/>
          </a:xfrm>
        </p:spPr>
        <p:txBody>
          <a:bodyPr/>
          <a:lstStyle/>
          <a:p>
            <a:pPr marL="228600" indent="-228600">
              <a:buFont typeface="Arial" panose="020B0604020202020204" pitchFamily="34" charset="0"/>
              <a:buChar char="•"/>
            </a:pPr>
            <a:r>
              <a:rPr lang="en-US" sz="1500" b="1" dirty="0"/>
              <a:t>Family Friendly: </a:t>
            </a:r>
            <a:r>
              <a:rPr lang="en-US" sz="1500" dirty="0"/>
              <a:t>Expands gym network access to your covered dependents at a bundled price discount. Member pays one enrollment fee for the entire family.</a:t>
            </a:r>
          </a:p>
          <a:p>
            <a:pPr marL="228600" indent="-228600">
              <a:buFont typeface="Arial" panose="020B0604020202020204" pitchFamily="34" charset="0"/>
              <a:buChar char="•"/>
            </a:pPr>
            <a:r>
              <a:rPr lang="en-US" sz="1500" b="1" dirty="0"/>
              <a:t>Convenient Payment: </a:t>
            </a:r>
            <a:r>
              <a:rPr lang="en-US" sz="1500" dirty="0"/>
              <a:t>Monthly fees are paid via automatic credit card or bank account withdrawals.</a:t>
            </a:r>
          </a:p>
        </p:txBody>
      </p:sp>
      <p:sp>
        <p:nvSpPr>
          <p:cNvPr id="50" name="Rectangle 49">
            <a:extLst>
              <a:ext uri="{FF2B5EF4-FFF2-40B4-BE49-F238E27FC236}">
                <a16:creationId xmlns:a16="http://schemas.microsoft.com/office/drawing/2014/main" id="{53175E1E-A993-6D14-E25A-8F8B6F86FC77}"/>
              </a:ext>
            </a:extLst>
          </p:cNvPr>
          <p:cNvSpPr/>
          <p:nvPr/>
        </p:nvSpPr>
        <p:spPr>
          <a:xfrm>
            <a:off x="480832" y="1532643"/>
            <a:ext cx="7674949" cy="2737513"/>
          </a:xfrm>
          <a:prstGeom prst="rect">
            <a:avLst/>
          </a:prstGeom>
          <a:noFill/>
          <a:ln w="1587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51" name="Content Placeholder 4">
            <a:extLst>
              <a:ext uri="{FF2B5EF4-FFF2-40B4-BE49-F238E27FC236}">
                <a16:creationId xmlns:a16="http://schemas.microsoft.com/office/drawing/2014/main" id="{39A7BA12-679B-3FCF-A587-C6C6FFAC5979}"/>
              </a:ext>
            </a:extLst>
          </p:cNvPr>
          <p:cNvSpPr txBox="1">
            <a:spLocks/>
          </p:cNvSpPr>
          <p:nvPr/>
        </p:nvSpPr>
        <p:spPr>
          <a:xfrm>
            <a:off x="322262" y="6310640"/>
            <a:ext cx="202407" cy="152400"/>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fontAlgn="auto">
              <a:buNone/>
            </a:pPr>
            <a:r>
              <a:rPr lang="en-US" sz="800" b="0" spc="-20" dirty="0">
                <a:latin typeface="+mj-lt"/>
                <a:ea typeface="+mj-ea"/>
                <a:cs typeface="+mj-cs"/>
              </a:rPr>
              <a:t>*</a:t>
            </a:r>
          </a:p>
        </p:txBody>
      </p:sp>
    </p:spTree>
    <p:extLst>
      <p:ext uri="{BB962C8B-B14F-4D97-AF65-F5344CB8AC3E}">
        <p14:creationId xmlns:p14="http://schemas.microsoft.com/office/powerpoint/2010/main" val="2877928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standing on stairs&#10;&#10;AI-generated content may be incorrect.">
            <a:extLst>
              <a:ext uri="{FF2B5EF4-FFF2-40B4-BE49-F238E27FC236}">
                <a16:creationId xmlns:a16="http://schemas.microsoft.com/office/drawing/2014/main" id="{D7CB7DA6-137D-20F8-8DB2-890300FC55F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5029193" cy="6857999"/>
          </a:xfrm>
          <a:prstGeom prst="rect">
            <a:avLst/>
          </a:prstGeom>
        </p:spPr>
      </p:pic>
      <p:sp>
        <p:nvSpPr>
          <p:cNvPr id="35" name="Slide Number Placeholder 34"/>
          <p:cNvSpPr>
            <a:spLocks noGrp="1"/>
          </p:cNvSpPr>
          <p:nvPr>
            <p:ph type="sldNum" sz="quarter" idx="12"/>
          </p:nvPr>
        </p:nvSpPr>
        <p:spPr/>
        <p:txBody>
          <a:bodyPr/>
          <a:lstStyle/>
          <a:p>
            <a:fld id="{2D55A223-BDE3-4662-BD05-6BDBDD27824A}" type="slidenum">
              <a:rPr lang="en-US" smtClean="0"/>
              <a:pPr/>
              <a:t>3</a:t>
            </a:fld>
            <a:endParaRPr lang="en-US" dirty="0"/>
          </a:p>
        </p:txBody>
      </p:sp>
      <p:sp>
        <p:nvSpPr>
          <p:cNvPr id="2" name="Title 1"/>
          <p:cNvSpPr>
            <a:spLocks noGrp="1"/>
          </p:cNvSpPr>
          <p:nvPr>
            <p:ph type="title"/>
          </p:nvPr>
        </p:nvSpPr>
        <p:spPr>
          <a:xfrm>
            <a:off x="457200" y="492132"/>
            <a:ext cx="4306186" cy="1290019"/>
          </a:xfrm>
        </p:spPr>
        <p:txBody>
          <a:bodyPr/>
          <a:lstStyle/>
          <a:p>
            <a:pPr fontAlgn="auto">
              <a:spcAft>
                <a:spcPts val="0"/>
              </a:spcAft>
            </a:pPr>
            <a:r>
              <a:rPr lang="en-US" sz="4000" b="0" dirty="0">
                <a:solidFill>
                  <a:schemeClr val="tx2"/>
                </a:solidFill>
                <a:latin typeface="Arial Black" panose="020B0A04020102020204" pitchFamily="34" charset="0"/>
              </a:rPr>
              <a:t>The strength of Blue</a:t>
            </a:r>
            <a:r>
              <a:rPr lang="en-US" sz="2000" b="0" cap="small" baseline="95000" dirty="0">
                <a:solidFill>
                  <a:schemeClr val="tx2"/>
                </a:solidFill>
              </a:rPr>
              <a:t>SM</a:t>
            </a:r>
            <a:endParaRPr lang="en-US" sz="1400" b="0" cap="small" baseline="95000" dirty="0">
              <a:solidFill>
                <a:schemeClr val="tx2"/>
              </a:solidFill>
            </a:endParaRPr>
          </a:p>
        </p:txBody>
      </p:sp>
      <p:sp>
        <p:nvSpPr>
          <p:cNvPr id="203" name="Content Placeholder 2"/>
          <p:cNvSpPr txBox="1">
            <a:spLocks/>
          </p:cNvSpPr>
          <p:nvPr/>
        </p:nvSpPr>
        <p:spPr bwMode="auto">
          <a:xfrm>
            <a:off x="7020321" y="4375039"/>
            <a:ext cx="4271456"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spcBef>
                <a:spcPts val="0"/>
              </a:spcBef>
              <a:buClr>
                <a:srgbClr val="000000"/>
              </a:buClr>
              <a:buNone/>
            </a:pPr>
            <a:r>
              <a:rPr lang="en-US" sz="2800" b="0" kern="0" dirty="0">
                <a:solidFill>
                  <a:schemeClr val="tx2"/>
                </a:solidFill>
                <a:latin typeface="Arial Black" panose="020B0A04020102020204" pitchFamily="34" charset="0"/>
              </a:rPr>
              <a:t>Serving the State of New Mexico</a:t>
            </a:r>
          </a:p>
          <a:p>
            <a:pPr marL="0" indent="0">
              <a:spcBef>
                <a:spcPts val="0"/>
              </a:spcBef>
              <a:buClr>
                <a:srgbClr val="000000"/>
              </a:buClr>
              <a:buNone/>
            </a:pPr>
            <a:r>
              <a:rPr lang="en-US" sz="1800" b="0" kern="0" dirty="0">
                <a:solidFill>
                  <a:srgbClr val="1E1E1E"/>
                </a:solidFill>
              </a:rPr>
              <a:t>employees and families since 2000</a:t>
            </a:r>
          </a:p>
        </p:txBody>
      </p:sp>
      <p:sp>
        <p:nvSpPr>
          <p:cNvPr id="205" name="Content Placeholder 2"/>
          <p:cNvSpPr txBox="1">
            <a:spLocks/>
          </p:cNvSpPr>
          <p:nvPr/>
        </p:nvSpPr>
        <p:spPr bwMode="auto">
          <a:xfrm>
            <a:off x="7020321" y="1957424"/>
            <a:ext cx="45720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3000"/>
              </a:lnSpc>
              <a:spcBef>
                <a:spcPts val="0"/>
              </a:spcBef>
              <a:buClr>
                <a:srgbClr val="000000"/>
              </a:buClr>
              <a:buNone/>
            </a:pPr>
            <a:r>
              <a:rPr lang="en-US" sz="2800" b="0" kern="0" dirty="0">
                <a:solidFill>
                  <a:schemeClr val="tx2"/>
                </a:solidFill>
                <a:latin typeface="Arial Black" panose="020B0A04020102020204" pitchFamily="34" charset="0"/>
              </a:rPr>
              <a:t>OVER </a:t>
            </a:r>
            <a:r>
              <a:rPr lang="en-US" sz="2800" kern="0" dirty="0">
                <a:solidFill>
                  <a:schemeClr val="tx2"/>
                </a:solidFill>
                <a:latin typeface="Arial Black" panose="020B0A04020102020204" pitchFamily="34" charset="0"/>
              </a:rPr>
              <a:t>700K</a:t>
            </a:r>
            <a:endParaRPr lang="en-US" sz="2800" b="0" kern="0" dirty="0">
              <a:solidFill>
                <a:schemeClr val="tx2"/>
              </a:solidFill>
              <a:latin typeface="Arial Black" panose="020B0A04020102020204" pitchFamily="34" charset="0"/>
            </a:endParaRPr>
          </a:p>
          <a:p>
            <a:pPr marL="0" indent="0">
              <a:lnSpc>
                <a:spcPct val="85000"/>
              </a:lnSpc>
              <a:spcBef>
                <a:spcPts val="0"/>
              </a:spcBef>
              <a:buClr>
                <a:srgbClr val="000000"/>
              </a:buClr>
              <a:buNone/>
            </a:pPr>
            <a:r>
              <a:rPr lang="en-US" sz="1800" b="0" kern="0" dirty="0">
                <a:solidFill>
                  <a:srgbClr val="1E1E1E"/>
                </a:solidFill>
              </a:rPr>
              <a:t>New Mexicans carry a Blue Card</a:t>
            </a:r>
          </a:p>
        </p:txBody>
      </p:sp>
      <p:sp>
        <p:nvSpPr>
          <p:cNvPr id="207" name="Content Placeholder 2"/>
          <p:cNvSpPr txBox="1">
            <a:spLocks/>
          </p:cNvSpPr>
          <p:nvPr/>
        </p:nvSpPr>
        <p:spPr bwMode="auto">
          <a:xfrm>
            <a:off x="7020321" y="5586251"/>
            <a:ext cx="3749039"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5000"/>
              </a:lnSpc>
              <a:spcBef>
                <a:spcPts val="0"/>
              </a:spcBef>
              <a:buClr>
                <a:srgbClr val="000000"/>
              </a:buClr>
              <a:buNone/>
            </a:pPr>
            <a:r>
              <a:rPr lang="en-US" sz="2800" b="0" kern="0" dirty="0">
                <a:solidFill>
                  <a:schemeClr val="tx2"/>
                </a:solidFill>
                <a:latin typeface="Arial Black" panose="020B0A04020102020204" pitchFamily="34" charset="0"/>
              </a:rPr>
              <a:t>98%</a:t>
            </a:r>
            <a:br>
              <a:rPr lang="en-US" sz="4900" b="0" kern="0" dirty="0">
                <a:solidFill>
                  <a:srgbClr val="0080C7"/>
                </a:solidFill>
                <a:latin typeface="Tw Cen MT Condensed" panose="020B0606020104020203" pitchFamily="34" charset="0"/>
              </a:rPr>
            </a:br>
            <a:r>
              <a:rPr lang="en-US" sz="1800" b="0" kern="0" dirty="0">
                <a:solidFill>
                  <a:srgbClr val="1E1E1E"/>
                </a:solidFill>
              </a:rPr>
              <a:t>of claims paid at in-network rates</a:t>
            </a:r>
            <a:r>
              <a:rPr lang="en-US" sz="1700" b="0" kern="0" dirty="0">
                <a:solidFill>
                  <a:srgbClr val="1E1E1E"/>
                </a:solidFill>
              </a:rPr>
              <a:t> </a:t>
            </a:r>
          </a:p>
        </p:txBody>
      </p:sp>
      <p:sp>
        <p:nvSpPr>
          <p:cNvPr id="208" name="Content Placeholder 2"/>
          <p:cNvSpPr txBox="1">
            <a:spLocks/>
          </p:cNvSpPr>
          <p:nvPr/>
        </p:nvSpPr>
        <p:spPr bwMode="auto">
          <a:xfrm>
            <a:off x="7020321" y="763444"/>
            <a:ext cx="257556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5000"/>
              </a:lnSpc>
              <a:spcBef>
                <a:spcPts val="0"/>
              </a:spcBef>
              <a:buClr>
                <a:srgbClr val="000000"/>
              </a:buClr>
              <a:buNone/>
            </a:pPr>
            <a:r>
              <a:rPr lang="en-US" sz="2800" b="0" kern="0" dirty="0">
                <a:solidFill>
                  <a:schemeClr val="tx2"/>
                </a:solidFill>
                <a:latin typeface="Arial Black" panose="020B0A04020102020204" pitchFamily="34" charset="0"/>
              </a:rPr>
              <a:t>NUMBER 1</a:t>
            </a:r>
            <a:br>
              <a:rPr lang="en-US" sz="2000" b="0" kern="0" dirty="0">
                <a:solidFill>
                  <a:srgbClr val="0080C7"/>
                </a:solidFill>
                <a:latin typeface="Arial Black" panose="020B0A04020102020204" pitchFamily="34" charset="0"/>
              </a:rPr>
            </a:br>
            <a:r>
              <a:rPr lang="en-US" sz="1800" b="0" kern="0" dirty="0">
                <a:solidFill>
                  <a:srgbClr val="1E1E1E"/>
                </a:solidFill>
              </a:rPr>
              <a:t>brand</a:t>
            </a:r>
            <a:r>
              <a:rPr lang="en-US" sz="1800" b="0" kern="0" dirty="0"/>
              <a:t> in health care</a:t>
            </a:r>
            <a:endParaRPr lang="en-US" sz="1700" b="0" kern="0" dirty="0"/>
          </a:p>
        </p:txBody>
      </p:sp>
      <p:grpSp>
        <p:nvGrpSpPr>
          <p:cNvPr id="8" name="Group 7">
            <a:extLst>
              <a:ext uri="{FF2B5EF4-FFF2-40B4-BE49-F238E27FC236}">
                <a16:creationId xmlns:a16="http://schemas.microsoft.com/office/drawing/2014/main" id="{91DA377C-6387-4F47-A38D-5FA55C48E4AC}"/>
              </a:ext>
            </a:extLst>
          </p:cNvPr>
          <p:cNvGrpSpPr/>
          <p:nvPr/>
        </p:nvGrpSpPr>
        <p:grpSpPr>
          <a:xfrm>
            <a:off x="5608756" y="5352908"/>
            <a:ext cx="1015325" cy="1015327"/>
            <a:chOff x="9326085" y="4526478"/>
            <a:chExt cx="851059" cy="851061"/>
          </a:xfrm>
        </p:grpSpPr>
        <p:sp>
          <p:nvSpPr>
            <p:cNvPr id="306" name="Oval 305"/>
            <p:cNvSpPr/>
            <p:nvPr/>
          </p:nvSpPr>
          <p:spPr>
            <a:xfrm>
              <a:off x="9326085" y="4526478"/>
              <a:ext cx="851059" cy="851061"/>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solidFill>
                  <a:srgbClr val="FFFFFF"/>
                </a:solidFill>
              </a:endParaRPr>
            </a:p>
          </p:txBody>
        </p:sp>
        <p:grpSp>
          <p:nvGrpSpPr>
            <p:cNvPr id="213" name="Group 212"/>
            <p:cNvGrpSpPr/>
            <p:nvPr/>
          </p:nvGrpSpPr>
          <p:grpSpPr>
            <a:xfrm>
              <a:off x="9557419" y="4658641"/>
              <a:ext cx="387314" cy="540941"/>
              <a:chOff x="2331859" y="4839692"/>
              <a:chExt cx="568325" cy="793750"/>
            </a:xfrm>
            <a:solidFill>
              <a:schemeClr val="tx1"/>
            </a:solidFill>
          </p:grpSpPr>
          <p:grpSp>
            <p:nvGrpSpPr>
              <p:cNvPr id="214" name="Group 213"/>
              <p:cNvGrpSpPr/>
              <p:nvPr/>
            </p:nvGrpSpPr>
            <p:grpSpPr>
              <a:xfrm>
                <a:off x="2331859" y="4839692"/>
                <a:ext cx="568325" cy="793750"/>
                <a:chOff x="6552518" y="1558925"/>
                <a:chExt cx="568325" cy="793750"/>
              </a:xfrm>
              <a:grpFill/>
            </p:grpSpPr>
            <p:sp>
              <p:nvSpPr>
                <p:cNvPr id="221" name="Freeform 139"/>
                <p:cNvSpPr>
                  <a:spLocks/>
                </p:cNvSpPr>
                <p:nvPr/>
              </p:nvSpPr>
              <p:spPr bwMode="auto">
                <a:xfrm>
                  <a:off x="6562043" y="1660525"/>
                  <a:ext cx="547687" cy="681038"/>
                </a:xfrm>
                <a:custGeom>
                  <a:avLst/>
                  <a:gdLst>
                    <a:gd name="T0" fmla="*/ 345 w 345"/>
                    <a:gd name="T1" fmla="*/ 0 h 429"/>
                    <a:gd name="T2" fmla="*/ 345 w 345"/>
                    <a:gd name="T3" fmla="*/ 429 h 429"/>
                    <a:gd name="T4" fmla="*/ 0 w 345"/>
                    <a:gd name="T5" fmla="*/ 429 h 429"/>
                    <a:gd name="T6" fmla="*/ 0 w 345"/>
                    <a:gd name="T7" fmla="*/ 0 h 429"/>
                    <a:gd name="T8" fmla="*/ 36 w 345"/>
                    <a:gd name="T9" fmla="*/ 0 h 429"/>
                    <a:gd name="T10" fmla="*/ 36 w 345"/>
                    <a:gd name="T11" fmla="*/ 392 h 429"/>
                    <a:gd name="T12" fmla="*/ 309 w 345"/>
                    <a:gd name="T13" fmla="*/ 392 h 429"/>
                    <a:gd name="T14" fmla="*/ 309 w 345"/>
                    <a:gd name="T15" fmla="*/ 0 h 429"/>
                    <a:gd name="T16" fmla="*/ 345 w 345"/>
                    <a:gd name="T1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429">
                      <a:moveTo>
                        <a:pt x="345" y="0"/>
                      </a:moveTo>
                      <a:lnTo>
                        <a:pt x="345" y="429"/>
                      </a:lnTo>
                      <a:lnTo>
                        <a:pt x="0" y="429"/>
                      </a:lnTo>
                      <a:lnTo>
                        <a:pt x="0" y="0"/>
                      </a:lnTo>
                      <a:lnTo>
                        <a:pt x="36" y="0"/>
                      </a:lnTo>
                      <a:lnTo>
                        <a:pt x="36" y="392"/>
                      </a:lnTo>
                      <a:lnTo>
                        <a:pt x="309" y="392"/>
                      </a:lnTo>
                      <a:lnTo>
                        <a:pt x="309" y="0"/>
                      </a:lnTo>
                      <a:lnTo>
                        <a:pt x="34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dirty="0">
                    <a:solidFill>
                      <a:srgbClr val="1E1E1E"/>
                    </a:solidFill>
                  </a:endParaRPr>
                </a:p>
              </p:txBody>
            </p:sp>
            <p:sp>
              <p:nvSpPr>
                <p:cNvPr id="222" name="Freeform 140"/>
                <p:cNvSpPr>
                  <a:spLocks noEditPoints="1"/>
                </p:cNvSpPr>
                <p:nvPr/>
              </p:nvSpPr>
              <p:spPr bwMode="auto">
                <a:xfrm>
                  <a:off x="6552518" y="1558925"/>
                  <a:ext cx="568325" cy="793750"/>
                </a:xfrm>
                <a:custGeom>
                  <a:avLst/>
                  <a:gdLst>
                    <a:gd name="T0" fmla="*/ 318 w 427"/>
                    <a:gd name="T1" fmla="*/ 68 h 596"/>
                    <a:gd name="T2" fmla="*/ 318 w 427"/>
                    <a:gd name="T3" fmla="*/ 37 h 596"/>
                    <a:gd name="T4" fmla="*/ 258 w 427"/>
                    <a:gd name="T5" fmla="*/ 37 h 596"/>
                    <a:gd name="T6" fmla="*/ 257 w 427"/>
                    <a:gd name="T7" fmla="*/ 37 h 596"/>
                    <a:gd name="T8" fmla="*/ 252 w 427"/>
                    <a:gd name="T9" fmla="*/ 33 h 596"/>
                    <a:gd name="T10" fmla="*/ 252 w 427"/>
                    <a:gd name="T11" fmla="*/ 33 h 596"/>
                    <a:gd name="T12" fmla="*/ 252 w 427"/>
                    <a:gd name="T13" fmla="*/ 31 h 596"/>
                    <a:gd name="T14" fmla="*/ 252 w 427"/>
                    <a:gd name="T15" fmla="*/ 31 h 596"/>
                    <a:gd name="T16" fmla="*/ 215 w 427"/>
                    <a:gd name="T17" fmla="*/ 0 h 596"/>
                    <a:gd name="T18" fmla="*/ 191 w 427"/>
                    <a:gd name="T19" fmla="*/ 9 h 596"/>
                    <a:gd name="T20" fmla="*/ 178 w 427"/>
                    <a:gd name="T21" fmla="*/ 31 h 596"/>
                    <a:gd name="T22" fmla="*/ 178 w 427"/>
                    <a:gd name="T23" fmla="*/ 33 h 596"/>
                    <a:gd name="T24" fmla="*/ 172 w 427"/>
                    <a:gd name="T25" fmla="*/ 37 h 596"/>
                    <a:gd name="T26" fmla="*/ 172 w 427"/>
                    <a:gd name="T27" fmla="*/ 37 h 596"/>
                    <a:gd name="T28" fmla="*/ 109 w 427"/>
                    <a:gd name="T29" fmla="*/ 37 h 596"/>
                    <a:gd name="T30" fmla="*/ 109 w 427"/>
                    <a:gd name="T31" fmla="*/ 68 h 596"/>
                    <a:gd name="T32" fmla="*/ 0 w 427"/>
                    <a:gd name="T33" fmla="*/ 68 h 596"/>
                    <a:gd name="T34" fmla="*/ 0 w 427"/>
                    <a:gd name="T35" fmla="*/ 596 h 596"/>
                    <a:gd name="T36" fmla="*/ 427 w 427"/>
                    <a:gd name="T37" fmla="*/ 596 h 596"/>
                    <a:gd name="T38" fmla="*/ 427 w 427"/>
                    <a:gd name="T39" fmla="*/ 68 h 596"/>
                    <a:gd name="T40" fmla="*/ 318 w 427"/>
                    <a:gd name="T41" fmla="*/ 68 h 596"/>
                    <a:gd name="T42" fmla="*/ 215 w 427"/>
                    <a:gd name="T43" fmla="*/ 18 h 596"/>
                    <a:gd name="T44" fmla="*/ 233 w 427"/>
                    <a:gd name="T45" fmla="*/ 37 h 596"/>
                    <a:gd name="T46" fmla="*/ 215 w 427"/>
                    <a:gd name="T47" fmla="*/ 55 h 596"/>
                    <a:gd name="T48" fmla="*/ 197 w 427"/>
                    <a:gd name="T49" fmla="*/ 37 h 596"/>
                    <a:gd name="T50" fmla="*/ 215 w 427"/>
                    <a:gd name="T51" fmla="*/ 18 h 596"/>
                    <a:gd name="T52" fmla="*/ 56 w 427"/>
                    <a:gd name="T53" fmla="*/ 84 h 596"/>
                    <a:gd name="T54" fmla="*/ 109 w 427"/>
                    <a:gd name="T55" fmla="*/ 84 h 596"/>
                    <a:gd name="T56" fmla="*/ 109 w 427"/>
                    <a:gd name="T57" fmla="*/ 117 h 596"/>
                    <a:gd name="T58" fmla="*/ 318 w 427"/>
                    <a:gd name="T59" fmla="*/ 117 h 596"/>
                    <a:gd name="T60" fmla="*/ 318 w 427"/>
                    <a:gd name="T61" fmla="*/ 84 h 596"/>
                    <a:gd name="T62" fmla="*/ 371 w 427"/>
                    <a:gd name="T63" fmla="*/ 84 h 596"/>
                    <a:gd name="T64" fmla="*/ 371 w 427"/>
                    <a:gd name="T65" fmla="*/ 540 h 596"/>
                    <a:gd name="T66" fmla="*/ 56 w 427"/>
                    <a:gd name="T67" fmla="*/ 540 h 596"/>
                    <a:gd name="T68" fmla="*/ 56 w 427"/>
                    <a:gd name="T69" fmla="*/ 84 h 596"/>
                    <a:gd name="T70" fmla="*/ 411 w 427"/>
                    <a:gd name="T71" fmla="*/ 580 h 596"/>
                    <a:gd name="T72" fmla="*/ 16 w 427"/>
                    <a:gd name="T73" fmla="*/ 580 h 596"/>
                    <a:gd name="T74" fmla="*/ 16 w 427"/>
                    <a:gd name="T75" fmla="*/ 84 h 596"/>
                    <a:gd name="T76" fmla="*/ 40 w 427"/>
                    <a:gd name="T77" fmla="*/ 84 h 596"/>
                    <a:gd name="T78" fmla="*/ 40 w 427"/>
                    <a:gd name="T79" fmla="*/ 556 h 596"/>
                    <a:gd name="T80" fmla="*/ 387 w 427"/>
                    <a:gd name="T81" fmla="*/ 556 h 596"/>
                    <a:gd name="T82" fmla="*/ 387 w 427"/>
                    <a:gd name="T83" fmla="*/ 84 h 596"/>
                    <a:gd name="T84" fmla="*/ 411 w 427"/>
                    <a:gd name="T85" fmla="*/ 84 h 596"/>
                    <a:gd name="T86" fmla="*/ 411 w 427"/>
                    <a:gd name="T87" fmla="*/ 58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7" h="596">
                      <a:moveTo>
                        <a:pt x="318" y="68"/>
                      </a:moveTo>
                      <a:cubicBezTo>
                        <a:pt x="318" y="37"/>
                        <a:pt x="318" y="37"/>
                        <a:pt x="318" y="37"/>
                      </a:cubicBezTo>
                      <a:cubicBezTo>
                        <a:pt x="258" y="37"/>
                        <a:pt x="258" y="37"/>
                        <a:pt x="258" y="37"/>
                      </a:cubicBezTo>
                      <a:cubicBezTo>
                        <a:pt x="258" y="37"/>
                        <a:pt x="258" y="37"/>
                        <a:pt x="257" y="37"/>
                      </a:cubicBezTo>
                      <a:cubicBezTo>
                        <a:pt x="257" y="37"/>
                        <a:pt x="253" y="37"/>
                        <a:pt x="252" y="33"/>
                      </a:cubicBezTo>
                      <a:cubicBezTo>
                        <a:pt x="252" y="33"/>
                        <a:pt x="252" y="33"/>
                        <a:pt x="252" y="33"/>
                      </a:cubicBezTo>
                      <a:cubicBezTo>
                        <a:pt x="252" y="32"/>
                        <a:pt x="252" y="32"/>
                        <a:pt x="252" y="31"/>
                      </a:cubicBezTo>
                      <a:cubicBezTo>
                        <a:pt x="252" y="31"/>
                        <a:pt x="252" y="31"/>
                        <a:pt x="252" y="31"/>
                      </a:cubicBezTo>
                      <a:cubicBezTo>
                        <a:pt x="249" y="13"/>
                        <a:pt x="234" y="0"/>
                        <a:pt x="215" y="0"/>
                      </a:cubicBezTo>
                      <a:cubicBezTo>
                        <a:pt x="206" y="0"/>
                        <a:pt x="197" y="3"/>
                        <a:pt x="191" y="9"/>
                      </a:cubicBezTo>
                      <a:cubicBezTo>
                        <a:pt x="184" y="14"/>
                        <a:pt x="179" y="22"/>
                        <a:pt x="178" y="31"/>
                      </a:cubicBezTo>
                      <a:cubicBezTo>
                        <a:pt x="178" y="32"/>
                        <a:pt x="178" y="33"/>
                        <a:pt x="178" y="33"/>
                      </a:cubicBezTo>
                      <a:cubicBezTo>
                        <a:pt x="177" y="37"/>
                        <a:pt x="173" y="37"/>
                        <a:pt x="172" y="37"/>
                      </a:cubicBezTo>
                      <a:cubicBezTo>
                        <a:pt x="172" y="37"/>
                        <a:pt x="172" y="37"/>
                        <a:pt x="172" y="37"/>
                      </a:cubicBezTo>
                      <a:cubicBezTo>
                        <a:pt x="109" y="37"/>
                        <a:pt x="109" y="37"/>
                        <a:pt x="109" y="37"/>
                      </a:cubicBezTo>
                      <a:cubicBezTo>
                        <a:pt x="109" y="68"/>
                        <a:pt x="109" y="68"/>
                        <a:pt x="109" y="68"/>
                      </a:cubicBezTo>
                      <a:cubicBezTo>
                        <a:pt x="0" y="68"/>
                        <a:pt x="0" y="68"/>
                        <a:pt x="0" y="68"/>
                      </a:cubicBezTo>
                      <a:cubicBezTo>
                        <a:pt x="0" y="596"/>
                        <a:pt x="0" y="596"/>
                        <a:pt x="0" y="596"/>
                      </a:cubicBezTo>
                      <a:cubicBezTo>
                        <a:pt x="427" y="596"/>
                        <a:pt x="427" y="596"/>
                        <a:pt x="427" y="596"/>
                      </a:cubicBezTo>
                      <a:cubicBezTo>
                        <a:pt x="427" y="68"/>
                        <a:pt x="427" y="68"/>
                        <a:pt x="427" y="68"/>
                      </a:cubicBezTo>
                      <a:lnTo>
                        <a:pt x="318" y="68"/>
                      </a:lnTo>
                      <a:close/>
                      <a:moveTo>
                        <a:pt x="215" y="18"/>
                      </a:moveTo>
                      <a:cubicBezTo>
                        <a:pt x="225" y="18"/>
                        <a:pt x="233" y="27"/>
                        <a:pt x="233" y="37"/>
                      </a:cubicBezTo>
                      <a:cubicBezTo>
                        <a:pt x="233" y="47"/>
                        <a:pt x="225" y="55"/>
                        <a:pt x="215" y="55"/>
                      </a:cubicBezTo>
                      <a:cubicBezTo>
                        <a:pt x="205" y="55"/>
                        <a:pt x="197" y="47"/>
                        <a:pt x="197" y="37"/>
                      </a:cubicBezTo>
                      <a:cubicBezTo>
                        <a:pt x="197" y="27"/>
                        <a:pt x="205" y="18"/>
                        <a:pt x="215" y="18"/>
                      </a:cubicBezTo>
                      <a:close/>
                      <a:moveTo>
                        <a:pt x="56" y="84"/>
                      </a:moveTo>
                      <a:cubicBezTo>
                        <a:pt x="109" y="84"/>
                        <a:pt x="109" y="84"/>
                        <a:pt x="109" y="84"/>
                      </a:cubicBezTo>
                      <a:cubicBezTo>
                        <a:pt x="109" y="117"/>
                        <a:pt x="109" y="117"/>
                        <a:pt x="109" y="117"/>
                      </a:cubicBezTo>
                      <a:cubicBezTo>
                        <a:pt x="318" y="117"/>
                        <a:pt x="318" y="117"/>
                        <a:pt x="318" y="117"/>
                      </a:cubicBezTo>
                      <a:cubicBezTo>
                        <a:pt x="318" y="84"/>
                        <a:pt x="318" y="84"/>
                        <a:pt x="318" y="84"/>
                      </a:cubicBezTo>
                      <a:cubicBezTo>
                        <a:pt x="371" y="84"/>
                        <a:pt x="371" y="84"/>
                        <a:pt x="371" y="84"/>
                      </a:cubicBezTo>
                      <a:cubicBezTo>
                        <a:pt x="371" y="540"/>
                        <a:pt x="371" y="540"/>
                        <a:pt x="371" y="540"/>
                      </a:cubicBezTo>
                      <a:cubicBezTo>
                        <a:pt x="56" y="540"/>
                        <a:pt x="56" y="540"/>
                        <a:pt x="56" y="540"/>
                      </a:cubicBezTo>
                      <a:lnTo>
                        <a:pt x="56" y="84"/>
                      </a:lnTo>
                      <a:close/>
                      <a:moveTo>
                        <a:pt x="411" y="580"/>
                      </a:moveTo>
                      <a:cubicBezTo>
                        <a:pt x="16" y="580"/>
                        <a:pt x="16" y="580"/>
                        <a:pt x="16" y="580"/>
                      </a:cubicBezTo>
                      <a:cubicBezTo>
                        <a:pt x="16" y="84"/>
                        <a:pt x="16" y="84"/>
                        <a:pt x="16" y="84"/>
                      </a:cubicBezTo>
                      <a:cubicBezTo>
                        <a:pt x="40" y="84"/>
                        <a:pt x="40" y="84"/>
                        <a:pt x="40" y="84"/>
                      </a:cubicBezTo>
                      <a:cubicBezTo>
                        <a:pt x="40" y="556"/>
                        <a:pt x="40" y="556"/>
                        <a:pt x="40" y="556"/>
                      </a:cubicBezTo>
                      <a:cubicBezTo>
                        <a:pt x="387" y="556"/>
                        <a:pt x="387" y="556"/>
                        <a:pt x="387" y="556"/>
                      </a:cubicBezTo>
                      <a:cubicBezTo>
                        <a:pt x="387" y="84"/>
                        <a:pt x="387" y="84"/>
                        <a:pt x="387" y="84"/>
                      </a:cubicBezTo>
                      <a:cubicBezTo>
                        <a:pt x="411" y="84"/>
                        <a:pt x="411" y="84"/>
                        <a:pt x="411" y="84"/>
                      </a:cubicBezTo>
                      <a:lnTo>
                        <a:pt x="411" y="5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aseline="-25000" dirty="0">
                    <a:solidFill>
                      <a:srgbClr val="1E1E1E"/>
                    </a:solidFill>
                  </a:endParaRPr>
                </a:p>
              </p:txBody>
            </p:sp>
          </p:grpSp>
          <p:sp>
            <p:nvSpPr>
              <p:cNvPr id="215" name="Rectangle 214"/>
              <p:cNvSpPr/>
              <p:nvPr/>
            </p:nvSpPr>
            <p:spPr>
              <a:xfrm>
                <a:off x="2626832" y="5173900"/>
                <a:ext cx="145703"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baseline="-25000" dirty="0">
                  <a:solidFill>
                    <a:srgbClr val="FFFFFF"/>
                  </a:solidFill>
                </a:endParaRPr>
              </a:p>
            </p:txBody>
          </p:sp>
          <p:sp>
            <p:nvSpPr>
              <p:cNvPr id="216" name="Rectangle 215"/>
              <p:cNvSpPr/>
              <p:nvPr/>
            </p:nvSpPr>
            <p:spPr>
              <a:xfrm>
                <a:off x="2462501" y="5368858"/>
                <a:ext cx="308539"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baseline="-25000" dirty="0">
                  <a:solidFill>
                    <a:srgbClr val="FFFFFF"/>
                  </a:solidFill>
                </a:endParaRPr>
              </a:p>
            </p:txBody>
          </p:sp>
          <p:sp>
            <p:nvSpPr>
              <p:cNvPr id="217" name="Rectangle 216"/>
              <p:cNvSpPr/>
              <p:nvPr/>
            </p:nvSpPr>
            <p:spPr>
              <a:xfrm>
                <a:off x="2462501" y="5272569"/>
                <a:ext cx="308539"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baseline="-25000" dirty="0">
                  <a:solidFill>
                    <a:srgbClr val="FFFFFF"/>
                  </a:solidFill>
                </a:endParaRPr>
              </a:p>
            </p:txBody>
          </p:sp>
          <p:sp>
            <p:nvSpPr>
              <p:cNvPr id="218" name="Rectangle 217"/>
              <p:cNvSpPr/>
              <p:nvPr/>
            </p:nvSpPr>
            <p:spPr>
              <a:xfrm>
                <a:off x="2694079" y="5070468"/>
                <a:ext cx="78456" cy="3362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baseline="-25000" dirty="0">
                  <a:solidFill>
                    <a:srgbClr val="FFFFFF"/>
                  </a:solidFill>
                </a:endParaRPr>
              </a:p>
            </p:txBody>
          </p:sp>
          <p:sp>
            <p:nvSpPr>
              <p:cNvPr id="219" name="Freeform 265"/>
              <p:cNvSpPr>
                <a:spLocks/>
              </p:cNvSpPr>
              <p:nvPr/>
            </p:nvSpPr>
            <p:spPr bwMode="auto">
              <a:xfrm>
                <a:off x="2456665" y="5047808"/>
                <a:ext cx="189670" cy="154548"/>
              </a:xfrm>
              <a:custGeom>
                <a:avLst/>
                <a:gdLst>
                  <a:gd name="T0" fmla="*/ 25 w 81"/>
                  <a:gd name="T1" fmla="*/ 66 h 66"/>
                  <a:gd name="T2" fmla="*/ 0 w 81"/>
                  <a:gd name="T3" fmla="*/ 41 h 66"/>
                  <a:gd name="T4" fmla="*/ 10 w 81"/>
                  <a:gd name="T5" fmla="*/ 32 h 66"/>
                  <a:gd name="T6" fmla="*/ 25 w 81"/>
                  <a:gd name="T7" fmla="*/ 47 h 66"/>
                  <a:gd name="T8" fmla="*/ 71 w 81"/>
                  <a:gd name="T9" fmla="*/ 0 h 66"/>
                  <a:gd name="T10" fmla="*/ 81 w 81"/>
                  <a:gd name="T11" fmla="*/ 10 h 66"/>
                  <a:gd name="T12" fmla="*/ 25 w 81"/>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81" h="66">
                    <a:moveTo>
                      <a:pt x="25" y="66"/>
                    </a:moveTo>
                    <a:lnTo>
                      <a:pt x="0" y="41"/>
                    </a:lnTo>
                    <a:lnTo>
                      <a:pt x="10" y="32"/>
                    </a:lnTo>
                    <a:lnTo>
                      <a:pt x="25" y="47"/>
                    </a:lnTo>
                    <a:lnTo>
                      <a:pt x="71" y="0"/>
                    </a:lnTo>
                    <a:lnTo>
                      <a:pt x="81" y="10"/>
                    </a:lnTo>
                    <a:lnTo>
                      <a:pt x="25" y="6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baseline="-25000" dirty="0">
                  <a:solidFill>
                    <a:srgbClr val="1E1E1E"/>
                  </a:solidFill>
                </a:endParaRPr>
              </a:p>
            </p:txBody>
          </p:sp>
          <p:sp>
            <p:nvSpPr>
              <p:cNvPr id="220" name="Rectangle 219"/>
              <p:cNvSpPr/>
              <p:nvPr/>
            </p:nvSpPr>
            <p:spPr>
              <a:xfrm>
                <a:off x="2463996" y="5466488"/>
                <a:ext cx="308539"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baseline="-25000" dirty="0">
                  <a:solidFill>
                    <a:srgbClr val="FFFFFF"/>
                  </a:solidFill>
                </a:endParaRPr>
              </a:p>
            </p:txBody>
          </p:sp>
        </p:grpSp>
      </p:grpSp>
      <p:sp>
        <p:nvSpPr>
          <p:cNvPr id="292" name="Oval 291"/>
          <p:cNvSpPr/>
          <p:nvPr/>
        </p:nvSpPr>
        <p:spPr>
          <a:xfrm>
            <a:off x="5608756" y="4141696"/>
            <a:ext cx="1015325" cy="1015327"/>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solidFill>
                <a:srgbClr val="FFFFFF"/>
              </a:solidFill>
            </a:endParaRPr>
          </a:p>
        </p:txBody>
      </p:sp>
      <p:grpSp>
        <p:nvGrpSpPr>
          <p:cNvPr id="27" name="Group 26">
            <a:extLst>
              <a:ext uri="{FF2B5EF4-FFF2-40B4-BE49-F238E27FC236}">
                <a16:creationId xmlns:a16="http://schemas.microsoft.com/office/drawing/2014/main" id="{C93D77ED-CD5C-4129-BCFC-52853F6CC5A2}"/>
              </a:ext>
            </a:extLst>
          </p:cNvPr>
          <p:cNvGrpSpPr/>
          <p:nvPr/>
        </p:nvGrpSpPr>
        <p:grpSpPr>
          <a:xfrm>
            <a:off x="5555654" y="1637320"/>
            <a:ext cx="1015325" cy="1015327"/>
            <a:chOff x="5537796" y="1218300"/>
            <a:chExt cx="941659" cy="941661"/>
          </a:xfrm>
        </p:grpSpPr>
        <p:sp>
          <p:nvSpPr>
            <p:cNvPr id="200" name="Oval 199"/>
            <p:cNvSpPr/>
            <p:nvPr/>
          </p:nvSpPr>
          <p:spPr>
            <a:xfrm>
              <a:off x="5537796" y="1218300"/>
              <a:ext cx="941659" cy="941661"/>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solidFill>
                  <a:srgbClr val="FFFFFF"/>
                </a:solidFill>
              </a:endParaRPr>
            </a:p>
          </p:txBody>
        </p:sp>
        <p:grpSp>
          <p:nvGrpSpPr>
            <p:cNvPr id="5" name="Group 4">
              <a:extLst>
                <a:ext uri="{FF2B5EF4-FFF2-40B4-BE49-F238E27FC236}">
                  <a16:creationId xmlns:a16="http://schemas.microsoft.com/office/drawing/2014/main" id="{46CFAC43-26CD-40A0-BAAC-FBA2C8FDA69E}"/>
                </a:ext>
              </a:extLst>
            </p:cNvPr>
            <p:cNvGrpSpPr>
              <a:grpSpLocks noChangeAspect="1"/>
            </p:cNvGrpSpPr>
            <p:nvPr/>
          </p:nvGrpSpPr>
          <p:grpSpPr bwMode="auto">
            <a:xfrm>
              <a:off x="5715568" y="1495882"/>
              <a:ext cx="586115" cy="386496"/>
              <a:chOff x="3736" y="165"/>
              <a:chExt cx="414" cy="273"/>
            </a:xfrm>
          </p:grpSpPr>
          <p:sp>
            <p:nvSpPr>
              <p:cNvPr id="13" name="Freeform 6">
                <a:extLst>
                  <a:ext uri="{FF2B5EF4-FFF2-40B4-BE49-F238E27FC236}">
                    <a16:creationId xmlns:a16="http://schemas.microsoft.com/office/drawing/2014/main" id="{F07FE05F-4540-41C4-BD4A-E1D2DBD3FA1D}"/>
                  </a:ext>
                </a:extLst>
              </p:cNvPr>
              <p:cNvSpPr>
                <a:spLocks noEditPoints="1"/>
              </p:cNvSpPr>
              <p:nvPr/>
            </p:nvSpPr>
            <p:spPr bwMode="auto">
              <a:xfrm>
                <a:off x="3736" y="165"/>
                <a:ext cx="414" cy="273"/>
              </a:xfrm>
              <a:custGeom>
                <a:avLst/>
                <a:gdLst>
                  <a:gd name="T0" fmla="*/ 326 w 338"/>
                  <a:gd name="T1" fmla="*/ 221 h 221"/>
                  <a:gd name="T2" fmla="*/ 11 w 338"/>
                  <a:gd name="T3" fmla="*/ 221 h 221"/>
                  <a:gd name="T4" fmla="*/ 0 w 338"/>
                  <a:gd name="T5" fmla="*/ 209 h 221"/>
                  <a:gd name="T6" fmla="*/ 0 w 338"/>
                  <a:gd name="T7" fmla="*/ 11 h 221"/>
                  <a:gd name="T8" fmla="*/ 11 w 338"/>
                  <a:gd name="T9" fmla="*/ 0 h 221"/>
                  <a:gd name="T10" fmla="*/ 326 w 338"/>
                  <a:gd name="T11" fmla="*/ 0 h 221"/>
                  <a:gd name="T12" fmla="*/ 338 w 338"/>
                  <a:gd name="T13" fmla="*/ 11 h 221"/>
                  <a:gd name="T14" fmla="*/ 338 w 338"/>
                  <a:gd name="T15" fmla="*/ 209 h 221"/>
                  <a:gd name="T16" fmla="*/ 326 w 338"/>
                  <a:gd name="T17" fmla="*/ 221 h 221"/>
                  <a:gd name="T18" fmla="*/ 11 w 338"/>
                  <a:gd name="T19" fmla="*/ 5 h 221"/>
                  <a:gd name="T20" fmla="*/ 5 w 338"/>
                  <a:gd name="T21" fmla="*/ 11 h 221"/>
                  <a:gd name="T22" fmla="*/ 5 w 338"/>
                  <a:gd name="T23" fmla="*/ 209 h 221"/>
                  <a:gd name="T24" fmla="*/ 11 w 338"/>
                  <a:gd name="T25" fmla="*/ 216 h 221"/>
                  <a:gd name="T26" fmla="*/ 326 w 338"/>
                  <a:gd name="T27" fmla="*/ 216 h 221"/>
                  <a:gd name="T28" fmla="*/ 333 w 338"/>
                  <a:gd name="T29" fmla="*/ 209 h 221"/>
                  <a:gd name="T30" fmla="*/ 333 w 338"/>
                  <a:gd name="T31" fmla="*/ 11 h 221"/>
                  <a:gd name="T32" fmla="*/ 326 w 338"/>
                  <a:gd name="T33" fmla="*/ 5 h 221"/>
                  <a:gd name="T34" fmla="*/ 11 w 338"/>
                  <a:gd name="T35" fmla="*/ 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221">
                    <a:moveTo>
                      <a:pt x="326" y="221"/>
                    </a:moveTo>
                    <a:cubicBezTo>
                      <a:pt x="11" y="221"/>
                      <a:pt x="11" y="221"/>
                      <a:pt x="11" y="221"/>
                    </a:cubicBezTo>
                    <a:cubicBezTo>
                      <a:pt x="5" y="221"/>
                      <a:pt x="0" y="215"/>
                      <a:pt x="0" y="209"/>
                    </a:cubicBezTo>
                    <a:cubicBezTo>
                      <a:pt x="0" y="11"/>
                      <a:pt x="0" y="11"/>
                      <a:pt x="0" y="11"/>
                    </a:cubicBezTo>
                    <a:cubicBezTo>
                      <a:pt x="0" y="5"/>
                      <a:pt x="5" y="0"/>
                      <a:pt x="11" y="0"/>
                    </a:cubicBezTo>
                    <a:cubicBezTo>
                      <a:pt x="326" y="0"/>
                      <a:pt x="326" y="0"/>
                      <a:pt x="326" y="0"/>
                    </a:cubicBezTo>
                    <a:cubicBezTo>
                      <a:pt x="333" y="0"/>
                      <a:pt x="338" y="5"/>
                      <a:pt x="338" y="11"/>
                    </a:cubicBezTo>
                    <a:cubicBezTo>
                      <a:pt x="338" y="209"/>
                      <a:pt x="338" y="209"/>
                      <a:pt x="338" y="209"/>
                    </a:cubicBezTo>
                    <a:cubicBezTo>
                      <a:pt x="338" y="215"/>
                      <a:pt x="333" y="221"/>
                      <a:pt x="326" y="221"/>
                    </a:cubicBezTo>
                    <a:close/>
                    <a:moveTo>
                      <a:pt x="11" y="5"/>
                    </a:moveTo>
                    <a:cubicBezTo>
                      <a:pt x="8" y="5"/>
                      <a:pt x="5" y="8"/>
                      <a:pt x="5" y="11"/>
                    </a:cubicBezTo>
                    <a:cubicBezTo>
                      <a:pt x="5" y="209"/>
                      <a:pt x="5" y="209"/>
                      <a:pt x="5" y="209"/>
                    </a:cubicBezTo>
                    <a:cubicBezTo>
                      <a:pt x="5" y="213"/>
                      <a:pt x="8" y="216"/>
                      <a:pt x="11" y="216"/>
                    </a:cubicBezTo>
                    <a:cubicBezTo>
                      <a:pt x="326" y="216"/>
                      <a:pt x="326" y="216"/>
                      <a:pt x="326" y="216"/>
                    </a:cubicBezTo>
                    <a:cubicBezTo>
                      <a:pt x="330" y="216"/>
                      <a:pt x="333" y="213"/>
                      <a:pt x="333" y="209"/>
                    </a:cubicBezTo>
                    <a:cubicBezTo>
                      <a:pt x="333" y="11"/>
                      <a:pt x="333" y="11"/>
                      <a:pt x="333" y="11"/>
                    </a:cubicBezTo>
                    <a:cubicBezTo>
                      <a:pt x="333" y="8"/>
                      <a:pt x="330" y="5"/>
                      <a:pt x="326" y="5"/>
                    </a:cubicBezTo>
                    <a:lnTo>
                      <a:pt x="11" y="5"/>
                    </a:lnTo>
                    <a:close/>
                  </a:path>
                </a:pathLst>
              </a:custGeom>
              <a:solidFill>
                <a:srgbClr val="231F20"/>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Rectangle 7">
                <a:extLst>
                  <a:ext uri="{FF2B5EF4-FFF2-40B4-BE49-F238E27FC236}">
                    <a16:creationId xmlns:a16="http://schemas.microsoft.com/office/drawing/2014/main" id="{7608D73F-6836-42DE-9D59-1AA402E60BFD}"/>
                  </a:ext>
                </a:extLst>
              </p:cNvPr>
              <p:cNvSpPr>
                <a:spLocks noChangeArrowheads="1"/>
              </p:cNvSpPr>
              <p:nvPr/>
            </p:nvSpPr>
            <p:spPr bwMode="auto">
              <a:xfrm>
                <a:off x="3775" y="401"/>
                <a:ext cx="334" cy="2"/>
              </a:xfrm>
              <a:prstGeom prst="rect">
                <a:avLst/>
              </a:prstGeom>
              <a:solidFill>
                <a:srgbClr val="D9D8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8">
                <a:extLst>
                  <a:ext uri="{FF2B5EF4-FFF2-40B4-BE49-F238E27FC236}">
                    <a16:creationId xmlns:a16="http://schemas.microsoft.com/office/drawing/2014/main" id="{67542CBD-9DE6-4F85-AF74-1DA6F47D121F}"/>
                  </a:ext>
                </a:extLst>
              </p:cNvPr>
              <p:cNvSpPr>
                <a:spLocks noChangeArrowheads="1"/>
              </p:cNvSpPr>
              <p:nvPr/>
            </p:nvSpPr>
            <p:spPr bwMode="auto">
              <a:xfrm>
                <a:off x="3775" y="276"/>
                <a:ext cx="334" cy="3"/>
              </a:xfrm>
              <a:prstGeom prst="rect">
                <a:avLst/>
              </a:prstGeom>
              <a:solidFill>
                <a:srgbClr val="D9D8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9">
                <a:extLst>
                  <a:ext uri="{FF2B5EF4-FFF2-40B4-BE49-F238E27FC236}">
                    <a16:creationId xmlns:a16="http://schemas.microsoft.com/office/drawing/2014/main" id="{4794723E-A112-4F73-B74E-C9F46E1C6B59}"/>
                  </a:ext>
                </a:extLst>
              </p:cNvPr>
              <p:cNvSpPr>
                <a:spLocks noChangeArrowheads="1"/>
              </p:cNvSpPr>
              <p:nvPr/>
            </p:nvSpPr>
            <p:spPr bwMode="auto">
              <a:xfrm>
                <a:off x="3775" y="307"/>
                <a:ext cx="48" cy="1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0">
                <a:extLst>
                  <a:ext uri="{FF2B5EF4-FFF2-40B4-BE49-F238E27FC236}">
                    <a16:creationId xmlns:a16="http://schemas.microsoft.com/office/drawing/2014/main" id="{B1DFA0C2-0FDF-46F6-BDC8-01F7D7D897B7}"/>
                  </a:ext>
                </a:extLst>
              </p:cNvPr>
              <p:cNvSpPr>
                <a:spLocks noChangeArrowheads="1"/>
              </p:cNvSpPr>
              <p:nvPr/>
            </p:nvSpPr>
            <p:spPr bwMode="auto">
              <a:xfrm>
                <a:off x="3827" y="307"/>
                <a:ext cx="36" cy="1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1">
                <a:extLst>
                  <a:ext uri="{FF2B5EF4-FFF2-40B4-BE49-F238E27FC236}">
                    <a16:creationId xmlns:a16="http://schemas.microsoft.com/office/drawing/2014/main" id="{246292E5-D933-4842-B8BB-DCDBE9292179}"/>
                  </a:ext>
                </a:extLst>
              </p:cNvPr>
              <p:cNvSpPr>
                <a:spLocks noChangeArrowheads="1"/>
              </p:cNvSpPr>
              <p:nvPr/>
            </p:nvSpPr>
            <p:spPr bwMode="auto">
              <a:xfrm>
                <a:off x="3868" y="307"/>
                <a:ext cx="85" cy="1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Rectangle 12">
                <a:extLst>
                  <a:ext uri="{FF2B5EF4-FFF2-40B4-BE49-F238E27FC236}">
                    <a16:creationId xmlns:a16="http://schemas.microsoft.com/office/drawing/2014/main" id="{4BDD7C88-A418-4470-983B-2A78729BCAA0}"/>
                  </a:ext>
                </a:extLst>
              </p:cNvPr>
              <p:cNvSpPr>
                <a:spLocks noChangeArrowheads="1"/>
              </p:cNvSpPr>
              <p:nvPr/>
            </p:nvSpPr>
            <p:spPr bwMode="auto">
              <a:xfrm>
                <a:off x="3905" y="329"/>
                <a:ext cx="47" cy="1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3">
                <a:extLst>
                  <a:ext uri="{FF2B5EF4-FFF2-40B4-BE49-F238E27FC236}">
                    <a16:creationId xmlns:a16="http://schemas.microsoft.com/office/drawing/2014/main" id="{E3DD7B68-46AC-44A1-A7AD-760B69E9EFB5}"/>
                  </a:ext>
                </a:extLst>
              </p:cNvPr>
              <p:cNvSpPr>
                <a:spLocks noChangeArrowheads="1"/>
              </p:cNvSpPr>
              <p:nvPr/>
            </p:nvSpPr>
            <p:spPr bwMode="auto">
              <a:xfrm>
                <a:off x="3865" y="329"/>
                <a:ext cx="36" cy="1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14">
                <a:extLst>
                  <a:ext uri="{FF2B5EF4-FFF2-40B4-BE49-F238E27FC236}">
                    <a16:creationId xmlns:a16="http://schemas.microsoft.com/office/drawing/2014/main" id="{0B3AEE01-11CF-45C9-9C0B-F44BEBFD311C}"/>
                  </a:ext>
                </a:extLst>
              </p:cNvPr>
              <p:cNvSpPr>
                <a:spLocks noChangeArrowheads="1"/>
              </p:cNvSpPr>
              <p:nvPr/>
            </p:nvSpPr>
            <p:spPr bwMode="auto">
              <a:xfrm>
                <a:off x="3775" y="329"/>
                <a:ext cx="83" cy="1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15">
                <a:extLst>
                  <a:ext uri="{FF2B5EF4-FFF2-40B4-BE49-F238E27FC236}">
                    <a16:creationId xmlns:a16="http://schemas.microsoft.com/office/drawing/2014/main" id="{B6FB68DE-6EDF-4FE9-9E00-61ECC7C64288}"/>
                  </a:ext>
                </a:extLst>
              </p:cNvPr>
              <p:cNvSpPr>
                <a:spLocks noChangeArrowheads="1"/>
              </p:cNvSpPr>
              <p:nvPr/>
            </p:nvSpPr>
            <p:spPr bwMode="auto">
              <a:xfrm>
                <a:off x="3905" y="354"/>
                <a:ext cx="47" cy="1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16">
                <a:extLst>
                  <a:ext uri="{FF2B5EF4-FFF2-40B4-BE49-F238E27FC236}">
                    <a16:creationId xmlns:a16="http://schemas.microsoft.com/office/drawing/2014/main" id="{118685F9-4EF1-4E5E-8839-EE797EFA5E4C}"/>
                  </a:ext>
                </a:extLst>
              </p:cNvPr>
              <p:cNvSpPr>
                <a:spLocks noChangeArrowheads="1"/>
              </p:cNvSpPr>
              <p:nvPr/>
            </p:nvSpPr>
            <p:spPr bwMode="auto">
              <a:xfrm>
                <a:off x="3865" y="354"/>
                <a:ext cx="36" cy="1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17">
                <a:extLst>
                  <a:ext uri="{FF2B5EF4-FFF2-40B4-BE49-F238E27FC236}">
                    <a16:creationId xmlns:a16="http://schemas.microsoft.com/office/drawing/2014/main" id="{42D609D4-B6F7-4616-B51C-97F9D194F5EE}"/>
                  </a:ext>
                </a:extLst>
              </p:cNvPr>
              <p:cNvSpPr>
                <a:spLocks noChangeArrowheads="1"/>
              </p:cNvSpPr>
              <p:nvPr/>
            </p:nvSpPr>
            <p:spPr bwMode="auto">
              <a:xfrm>
                <a:off x="3775" y="354"/>
                <a:ext cx="83" cy="1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a:extLst>
                  <a:ext uri="{FF2B5EF4-FFF2-40B4-BE49-F238E27FC236}">
                    <a16:creationId xmlns:a16="http://schemas.microsoft.com/office/drawing/2014/main" id="{109EC33F-2E27-4B1F-84E3-37706BF0F3C5}"/>
                  </a:ext>
                </a:extLst>
              </p:cNvPr>
              <p:cNvSpPr>
                <a:spLocks/>
              </p:cNvSpPr>
              <p:nvPr/>
            </p:nvSpPr>
            <p:spPr bwMode="auto">
              <a:xfrm>
                <a:off x="3842" y="196"/>
                <a:ext cx="58" cy="63"/>
              </a:xfrm>
              <a:custGeom>
                <a:avLst/>
                <a:gdLst>
                  <a:gd name="T0" fmla="*/ 3 w 47"/>
                  <a:gd name="T1" fmla="*/ 8 h 51"/>
                  <a:gd name="T2" fmla="*/ 6 w 47"/>
                  <a:gd name="T3" fmla="*/ 0 h 51"/>
                  <a:gd name="T4" fmla="*/ 41 w 47"/>
                  <a:gd name="T5" fmla="*/ 0 h 51"/>
                  <a:gd name="T6" fmla="*/ 44 w 47"/>
                  <a:gd name="T7" fmla="*/ 8 h 51"/>
                  <a:gd name="T8" fmla="*/ 32 w 47"/>
                  <a:gd name="T9" fmla="*/ 44 h 51"/>
                  <a:gd name="T10" fmla="*/ 23 w 47"/>
                  <a:gd name="T11" fmla="*/ 51 h 51"/>
                  <a:gd name="T12" fmla="*/ 15 w 47"/>
                  <a:gd name="T13" fmla="*/ 45 h 51"/>
                  <a:gd name="T14" fmla="*/ 3 w 47"/>
                  <a:gd name="T15" fmla="*/ 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
                    <a:moveTo>
                      <a:pt x="3" y="8"/>
                    </a:moveTo>
                    <a:cubicBezTo>
                      <a:pt x="4" y="5"/>
                      <a:pt x="5" y="2"/>
                      <a:pt x="6" y="0"/>
                    </a:cubicBezTo>
                    <a:cubicBezTo>
                      <a:pt x="17" y="5"/>
                      <a:pt x="30" y="5"/>
                      <a:pt x="41" y="0"/>
                    </a:cubicBezTo>
                    <a:cubicBezTo>
                      <a:pt x="42" y="2"/>
                      <a:pt x="43" y="5"/>
                      <a:pt x="44" y="8"/>
                    </a:cubicBezTo>
                    <a:cubicBezTo>
                      <a:pt x="47" y="23"/>
                      <a:pt x="39" y="38"/>
                      <a:pt x="32" y="44"/>
                    </a:cubicBezTo>
                    <a:cubicBezTo>
                      <a:pt x="31" y="46"/>
                      <a:pt x="26" y="51"/>
                      <a:pt x="23" y="51"/>
                    </a:cubicBezTo>
                    <a:cubicBezTo>
                      <a:pt x="21" y="50"/>
                      <a:pt x="20" y="49"/>
                      <a:pt x="15" y="45"/>
                    </a:cubicBezTo>
                    <a:cubicBezTo>
                      <a:pt x="8" y="39"/>
                      <a:pt x="0" y="23"/>
                      <a:pt x="3" y="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9">
                <a:extLst>
                  <a:ext uri="{FF2B5EF4-FFF2-40B4-BE49-F238E27FC236}">
                    <a16:creationId xmlns:a16="http://schemas.microsoft.com/office/drawing/2014/main" id="{259C716F-DEBF-406C-AF39-CE402AF69B66}"/>
                  </a:ext>
                </a:extLst>
              </p:cNvPr>
              <p:cNvSpPr>
                <a:spLocks/>
              </p:cNvSpPr>
              <p:nvPr/>
            </p:nvSpPr>
            <p:spPr bwMode="auto">
              <a:xfrm>
                <a:off x="3775" y="196"/>
                <a:ext cx="61" cy="62"/>
              </a:xfrm>
              <a:custGeom>
                <a:avLst/>
                <a:gdLst>
                  <a:gd name="T0" fmla="*/ 0 w 50"/>
                  <a:gd name="T1" fmla="*/ 14 h 50"/>
                  <a:gd name="T2" fmla="*/ 14 w 50"/>
                  <a:gd name="T3" fmla="*/ 14 h 50"/>
                  <a:gd name="T4" fmla="*/ 14 w 50"/>
                  <a:gd name="T5" fmla="*/ 0 h 50"/>
                  <a:gd name="T6" fmla="*/ 36 w 50"/>
                  <a:gd name="T7" fmla="*/ 0 h 50"/>
                  <a:gd name="T8" fmla="*/ 36 w 50"/>
                  <a:gd name="T9" fmla="*/ 14 h 50"/>
                  <a:gd name="T10" fmla="*/ 50 w 50"/>
                  <a:gd name="T11" fmla="*/ 14 h 50"/>
                  <a:gd name="T12" fmla="*/ 50 w 50"/>
                  <a:gd name="T13" fmla="*/ 36 h 50"/>
                  <a:gd name="T14" fmla="*/ 36 w 50"/>
                  <a:gd name="T15" fmla="*/ 36 h 50"/>
                  <a:gd name="T16" fmla="*/ 36 w 50"/>
                  <a:gd name="T17" fmla="*/ 50 h 50"/>
                  <a:gd name="T18" fmla="*/ 14 w 50"/>
                  <a:gd name="T19" fmla="*/ 50 h 50"/>
                  <a:gd name="T20" fmla="*/ 14 w 50"/>
                  <a:gd name="T21" fmla="*/ 36 h 50"/>
                  <a:gd name="T22" fmla="*/ 0 w 50"/>
                  <a:gd name="T23" fmla="*/ 36 h 50"/>
                  <a:gd name="T24" fmla="*/ 0 w 50"/>
                  <a:gd name="T25"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0">
                    <a:moveTo>
                      <a:pt x="0" y="14"/>
                    </a:moveTo>
                    <a:cubicBezTo>
                      <a:pt x="5" y="14"/>
                      <a:pt x="9" y="14"/>
                      <a:pt x="14" y="14"/>
                    </a:cubicBezTo>
                    <a:cubicBezTo>
                      <a:pt x="14" y="9"/>
                      <a:pt x="14" y="5"/>
                      <a:pt x="14" y="0"/>
                    </a:cubicBezTo>
                    <a:cubicBezTo>
                      <a:pt x="21" y="0"/>
                      <a:pt x="29" y="0"/>
                      <a:pt x="36" y="0"/>
                    </a:cubicBezTo>
                    <a:cubicBezTo>
                      <a:pt x="36" y="5"/>
                      <a:pt x="36" y="9"/>
                      <a:pt x="36" y="14"/>
                    </a:cubicBezTo>
                    <a:cubicBezTo>
                      <a:pt x="41" y="14"/>
                      <a:pt x="46" y="14"/>
                      <a:pt x="50" y="14"/>
                    </a:cubicBezTo>
                    <a:cubicBezTo>
                      <a:pt x="50" y="21"/>
                      <a:pt x="50" y="29"/>
                      <a:pt x="50" y="36"/>
                    </a:cubicBezTo>
                    <a:cubicBezTo>
                      <a:pt x="46" y="36"/>
                      <a:pt x="41" y="36"/>
                      <a:pt x="36" y="36"/>
                    </a:cubicBezTo>
                    <a:cubicBezTo>
                      <a:pt x="36" y="41"/>
                      <a:pt x="36" y="46"/>
                      <a:pt x="36" y="50"/>
                    </a:cubicBezTo>
                    <a:cubicBezTo>
                      <a:pt x="29" y="50"/>
                      <a:pt x="21" y="50"/>
                      <a:pt x="14" y="50"/>
                    </a:cubicBezTo>
                    <a:cubicBezTo>
                      <a:pt x="14" y="45"/>
                      <a:pt x="14" y="41"/>
                      <a:pt x="14" y="36"/>
                    </a:cubicBezTo>
                    <a:cubicBezTo>
                      <a:pt x="9" y="36"/>
                      <a:pt x="5" y="36"/>
                      <a:pt x="0" y="36"/>
                    </a:cubicBezTo>
                    <a:cubicBezTo>
                      <a:pt x="0" y="29"/>
                      <a:pt x="0" y="21"/>
                      <a:pt x="0" y="1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1" name="TextBox 50" hidden="1">
            <a:extLst>
              <a:ext uri="{FF2B5EF4-FFF2-40B4-BE49-F238E27FC236}">
                <a16:creationId xmlns:a16="http://schemas.microsoft.com/office/drawing/2014/main" id="{A1080769-05FD-43A2-9339-7353FE36D0EA}"/>
              </a:ext>
            </a:extLst>
          </p:cNvPr>
          <p:cNvSpPr txBox="1"/>
          <p:nvPr/>
        </p:nvSpPr>
        <p:spPr>
          <a:xfrm>
            <a:off x="11063486" y="696528"/>
            <a:ext cx="1128514" cy="553998"/>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SHARON</a:t>
            </a:r>
            <a:br>
              <a:rPr lang="en-US" sz="1800" dirty="0">
                <a:solidFill>
                  <a:srgbClr val="FF0066"/>
                </a:solidFill>
              </a:rPr>
            </a:br>
            <a:r>
              <a:rPr lang="en-US" sz="1800" dirty="0">
                <a:solidFill>
                  <a:srgbClr val="FF0066"/>
                </a:solidFill>
              </a:rPr>
              <a:t>ROBERTS</a:t>
            </a:r>
          </a:p>
        </p:txBody>
      </p:sp>
      <p:sp>
        <p:nvSpPr>
          <p:cNvPr id="10" name="Content Placeholder 2">
            <a:extLst>
              <a:ext uri="{FF2B5EF4-FFF2-40B4-BE49-F238E27FC236}">
                <a16:creationId xmlns:a16="http://schemas.microsoft.com/office/drawing/2014/main" id="{D4C8F278-D960-D5AE-3198-2EF715B514F5}"/>
              </a:ext>
            </a:extLst>
          </p:cNvPr>
          <p:cNvSpPr txBox="1">
            <a:spLocks/>
          </p:cNvSpPr>
          <p:nvPr/>
        </p:nvSpPr>
        <p:spPr bwMode="auto">
          <a:xfrm>
            <a:off x="7020320" y="3122851"/>
            <a:ext cx="471448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spcBef>
                <a:spcPts val="0"/>
              </a:spcBef>
              <a:buClr>
                <a:srgbClr val="000000"/>
              </a:buClr>
              <a:buNone/>
            </a:pPr>
            <a:r>
              <a:rPr lang="en-US" sz="2800" b="0" kern="0" dirty="0">
                <a:solidFill>
                  <a:schemeClr val="tx2"/>
                </a:solidFill>
                <a:latin typeface="Arial Black" panose="020B0A04020102020204" pitchFamily="34" charset="0"/>
              </a:rPr>
              <a:t>Serving New Mexicans</a:t>
            </a:r>
          </a:p>
          <a:p>
            <a:pPr marL="0" indent="0">
              <a:spcBef>
                <a:spcPts val="0"/>
              </a:spcBef>
              <a:buClr>
                <a:srgbClr val="000000"/>
              </a:buClr>
              <a:buNone/>
            </a:pPr>
            <a:r>
              <a:rPr lang="en-US" sz="1800" b="0" kern="0" dirty="0">
                <a:solidFill>
                  <a:srgbClr val="1E1E1E"/>
                </a:solidFill>
              </a:rPr>
              <a:t>Since 1940</a:t>
            </a:r>
          </a:p>
        </p:txBody>
      </p:sp>
      <p:grpSp>
        <p:nvGrpSpPr>
          <p:cNvPr id="11" name="Group 10">
            <a:extLst>
              <a:ext uri="{FF2B5EF4-FFF2-40B4-BE49-F238E27FC236}">
                <a16:creationId xmlns:a16="http://schemas.microsoft.com/office/drawing/2014/main" id="{A7528B08-00F8-41AF-25EC-FBC1D4AE4940}"/>
              </a:ext>
            </a:extLst>
          </p:cNvPr>
          <p:cNvGrpSpPr/>
          <p:nvPr/>
        </p:nvGrpSpPr>
        <p:grpSpPr>
          <a:xfrm>
            <a:off x="5608756" y="2889508"/>
            <a:ext cx="1015325" cy="1015327"/>
            <a:chOff x="9326085" y="1491787"/>
            <a:chExt cx="851059" cy="851061"/>
          </a:xfrm>
        </p:grpSpPr>
        <p:sp>
          <p:nvSpPr>
            <p:cNvPr id="12" name="Oval 11">
              <a:extLst>
                <a:ext uri="{FF2B5EF4-FFF2-40B4-BE49-F238E27FC236}">
                  <a16:creationId xmlns:a16="http://schemas.microsoft.com/office/drawing/2014/main" id="{7F2A44F2-2B9B-0EFD-4351-C2D4E56D13F6}"/>
                </a:ext>
              </a:extLst>
            </p:cNvPr>
            <p:cNvSpPr/>
            <p:nvPr/>
          </p:nvSpPr>
          <p:spPr>
            <a:xfrm>
              <a:off x="9326085" y="1491787"/>
              <a:ext cx="851059" cy="851061"/>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solidFill>
                  <a:srgbClr val="FFFFFF"/>
                </a:solidFill>
              </a:endParaRPr>
            </a:p>
          </p:txBody>
        </p:sp>
        <p:grpSp>
          <p:nvGrpSpPr>
            <p:cNvPr id="28" name="Group 27">
              <a:extLst>
                <a:ext uri="{FF2B5EF4-FFF2-40B4-BE49-F238E27FC236}">
                  <a16:creationId xmlns:a16="http://schemas.microsoft.com/office/drawing/2014/main" id="{365BA4DE-C2DE-FB25-D204-4C1B270EFAD2}"/>
                </a:ext>
              </a:extLst>
            </p:cNvPr>
            <p:cNvGrpSpPr/>
            <p:nvPr/>
          </p:nvGrpSpPr>
          <p:grpSpPr>
            <a:xfrm>
              <a:off x="9517121" y="1610313"/>
              <a:ext cx="468986" cy="543487"/>
              <a:chOff x="5584042" y="4903771"/>
              <a:chExt cx="700026" cy="811229"/>
            </a:xfrm>
          </p:grpSpPr>
          <p:grpSp>
            <p:nvGrpSpPr>
              <p:cNvPr id="29" name="Group 28">
                <a:extLst>
                  <a:ext uri="{FF2B5EF4-FFF2-40B4-BE49-F238E27FC236}">
                    <a16:creationId xmlns:a16="http://schemas.microsoft.com/office/drawing/2014/main" id="{968611BA-D501-2D1D-B098-8CF02079C12F}"/>
                  </a:ext>
                </a:extLst>
              </p:cNvPr>
              <p:cNvGrpSpPr/>
              <p:nvPr/>
            </p:nvGrpSpPr>
            <p:grpSpPr>
              <a:xfrm>
                <a:off x="5584042" y="4903771"/>
                <a:ext cx="700026" cy="811229"/>
                <a:chOff x="7413626" y="4401233"/>
                <a:chExt cx="609600" cy="706438"/>
              </a:xfrm>
            </p:grpSpPr>
            <p:sp>
              <p:nvSpPr>
                <p:cNvPr id="33" name="Freeform 177">
                  <a:extLst>
                    <a:ext uri="{FF2B5EF4-FFF2-40B4-BE49-F238E27FC236}">
                      <a16:creationId xmlns:a16="http://schemas.microsoft.com/office/drawing/2014/main" id="{6DB81BF7-E1ED-9B48-7653-68C12F5638A9}"/>
                    </a:ext>
                  </a:extLst>
                </p:cNvPr>
                <p:cNvSpPr>
                  <a:spLocks/>
                </p:cNvSpPr>
                <p:nvPr/>
              </p:nvSpPr>
              <p:spPr bwMode="auto">
                <a:xfrm>
                  <a:off x="7424738" y="4817158"/>
                  <a:ext cx="588963" cy="284163"/>
                </a:xfrm>
                <a:custGeom>
                  <a:avLst/>
                  <a:gdLst>
                    <a:gd name="T0" fmla="*/ 0 w 371"/>
                    <a:gd name="T1" fmla="*/ 179 h 179"/>
                    <a:gd name="T2" fmla="*/ 32 w 371"/>
                    <a:gd name="T3" fmla="*/ 49 h 179"/>
                    <a:gd name="T4" fmla="*/ 106 w 371"/>
                    <a:gd name="T5" fmla="*/ 24 h 179"/>
                    <a:gd name="T6" fmla="*/ 121 w 371"/>
                    <a:gd name="T7" fmla="*/ 0 h 179"/>
                    <a:gd name="T8" fmla="*/ 185 w 371"/>
                    <a:gd name="T9" fmla="*/ 66 h 179"/>
                    <a:gd name="T10" fmla="*/ 245 w 371"/>
                    <a:gd name="T11" fmla="*/ 3 h 179"/>
                    <a:gd name="T12" fmla="*/ 258 w 371"/>
                    <a:gd name="T13" fmla="*/ 23 h 179"/>
                    <a:gd name="T14" fmla="*/ 332 w 371"/>
                    <a:gd name="T15" fmla="*/ 50 h 179"/>
                    <a:gd name="T16" fmla="*/ 371 w 371"/>
                    <a:gd name="T17" fmla="*/ 179 h 179"/>
                    <a:gd name="T18" fmla="*/ 0 w 371"/>
                    <a:gd name="T1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 h="179">
                      <a:moveTo>
                        <a:pt x="0" y="179"/>
                      </a:moveTo>
                      <a:lnTo>
                        <a:pt x="32" y="49"/>
                      </a:lnTo>
                      <a:lnTo>
                        <a:pt x="106" y="24"/>
                      </a:lnTo>
                      <a:lnTo>
                        <a:pt x="121" y="0"/>
                      </a:lnTo>
                      <a:lnTo>
                        <a:pt x="185" y="66"/>
                      </a:lnTo>
                      <a:lnTo>
                        <a:pt x="245" y="3"/>
                      </a:lnTo>
                      <a:lnTo>
                        <a:pt x="258" y="23"/>
                      </a:lnTo>
                      <a:lnTo>
                        <a:pt x="332" y="50"/>
                      </a:lnTo>
                      <a:lnTo>
                        <a:pt x="371" y="179"/>
                      </a:lnTo>
                      <a:lnTo>
                        <a:pt x="0" y="17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78">
                  <a:extLst>
                    <a:ext uri="{FF2B5EF4-FFF2-40B4-BE49-F238E27FC236}">
                      <a16:creationId xmlns:a16="http://schemas.microsoft.com/office/drawing/2014/main" id="{06FA6838-8CA4-2960-10D4-F155EAAEAE73}"/>
                    </a:ext>
                  </a:extLst>
                </p:cNvPr>
                <p:cNvSpPr>
                  <a:spLocks noEditPoints="1"/>
                </p:cNvSpPr>
                <p:nvPr/>
              </p:nvSpPr>
              <p:spPr bwMode="auto">
                <a:xfrm>
                  <a:off x="7413626" y="4401233"/>
                  <a:ext cx="609600" cy="706438"/>
                </a:xfrm>
                <a:custGeom>
                  <a:avLst/>
                  <a:gdLst>
                    <a:gd name="T0" fmla="*/ 284 w 407"/>
                    <a:gd name="T1" fmla="*/ 294 h 471"/>
                    <a:gd name="T2" fmla="*/ 267 w 407"/>
                    <a:gd name="T3" fmla="*/ 269 h 471"/>
                    <a:gd name="T4" fmla="*/ 260 w 407"/>
                    <a:gd name="T5" fmla="*/ 269 h 471"/>
                    <a:gd name="T6" fmla="*/ 297 w 407"/>
                    <a:gd name="T7" fmla="*/ 190 h 471"/>
                    <a:gd name="T8" fmla="*/ 316 w 407"/>
                    <a:gd name="T9" fmla="*/ 128 h 471"/>
                    <a:gd name="T10" fmla="*/ 200 w 407"/>
                    <a:gd name="T11" fmla="*/ 0 h 471"/>
                    <a:gd name="T12" fmla="*/ 84 w 407"/>
                    <a:gd name="T13" fmla="*/ 161 h 471"/>
                    <a:gd name="T14" fmla="*/ 109 w 407"/>
                    <a:gd name="T15" fmla="*/ 191 h 471"/>
                    <a:gd name="T16" fmla="*/ 145 w 407"/>
                    <a:gd name="T17" fmla="*/ 267 h 471"/>
                    <a:gd name="T18" fmla="*/ 137 w 407"/>
                    <a:gd name="T19" fmla="*/ 267 h 471"/>
                    <a:gd name="T20" fmla="*/ 118 w 407"/>
                    <a:gd name="T21" fmla="*/ 294 h 471"/>
                    <a:gd name="T22" fmla="*/ 0 w 407"/>
                    <a:gd name="T23" fmla="*/ 471 h 471"/>
                    <a:gd name="T24" fmla="*/ 364 w 407"/>
                    <a:gd name="T25" fmla="*/ 324 h 471"/>
                    <a:gd name="T26" fmla="*/ 121 w 407"/>
                    <a:gd name="T27" fmla="*/ 178 h 471"/>
                    <a:gd name="T28" fmla="*/ 99 w 407"/>
                    <a:gd name="T29" fmla="*/ 159 h 471"/>
                    <a:gd name="T30" fmla="*/ 118 w 407"/>
                    <a:gd name="T31" fmla="*/ 158 h 471"/>
                    <a:gd name="T32" fmla="*/ 165 w 407"/>
                    <a:gd name="T33" fmla="*/ 84 h 471"/>
                    <a:gd name="T34" fmla="*/ 243 w 407"/>
                    <a:gd name="T35" fmla="*/ 89 h 471"/>
                    <a:gd name="T36" fmla="*/ 282 w 407"/>
                    <a:gd name="T37" fmla="*/ 157 h 471"/>
                    <a:gd name="T38" fmla="*/ 304 w 407"/>
                    <a:gd name="T39" fmla="*/ 137 h 471"/>
                    <a:gd name="T40" fmla="*/ 289 w 407"/>
                    <a:gd name="T41" fmla="*/ 177 h 471"/>
                    <a:gd name="T42" fmla="*/ 283 w 407"/>
                    <a:gd name="T43" fmla="*/ 183 h 471"/>
                    <a:gd name="T44" fmla="*/ 122 w 407"/>
                    <a:gd name="T45" fmla="*/ 183 h 471"/>
                    <a:gd name="T46" fmla="*/ 16 w 407"/>
                    <a:gd name="T47" fmla="*/ 459 h 471"/>
                    <a:gd name="T48" fmla="*/ 117 w 407"/>
                    <a:gd name="T49" fmla="*/ 308 h 471"/>
                    <a:gd name="T50" fmla="*/ 184 w 407"/>
                    <a:gd name="T51" fmla="*/ 373 h 471"/>
                    <a:gd name="T52" fmla="*/ 181 w 407"/>
                    <a:gd name="T53" fmla="*/ 459 h 471"/>
                    <a:gd name="T54" fmla="*/ 128 w 407"/>
                    <a:gd name="T55" fmla="*/ 301 h 471"/>
                    <a:gd name="T56" fmla="*/ 196 w 407"/>
                    <a:gd name="T57" fmla="*/ 346 h 471"/>
                    <a:gd name="T58" fmla="*/ 155 w 407"/>
                    <a:gd name="T59" fmla="*/ 289 h 471"/>
                    <a:gd name="T60" fmla="*/ 201 w 407"/>
                    <a:gd name="T61" fmla="*/ 279 h 471"/>
                    <a:gd name="T62" fmla="*/ 249 w 407"/>
                    <a:gd name="T63" fmla="*/ 291 h 471"/>
                    <a:gd name="T64" fmla="*/ 155 w 407"/>
                    <a:gd name="T65" fmla="*/ 289 h 471"/>
                    <a:gd name="T66" fmla="*/ 273 w 407"/>
                    <a:gd name="T67" fmla="*/ 300 h 471"/>
                    <a:gd name="T68" fmla="*/ 211 w 407"/>
                    <a:gd name="T69" fmla="*/ 347 h 471"/>
                    <a:gd name="T70" fmla="*/ 214 w 407"/>
                    <a:gd name="T71" fmla="*/ 385 h 471"/>
                    <a:gd name="T72" fmla="*/ 249 w 407"/>
                    <a:gd name="T73" fmla="*/ 393 h 471"/>
                    <a:gd name="T74" fmla="*/ 354 w 407"/>
                    <a:gd name="T75" fmla="*/ 333 h 471"/>
                    <a:gd name="T76" fmla="*/ 228 w 407"/>
                    <a:gd name="T77" fmla="*/ 45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7" h="471">
                      <a:moveTo>
                        <a:pt x="364" y="324"/>
                      </a:moveTo>
                      <a:cubicBezTo>
                        <a:pt x="284" y="294"/>
                        <a:pt x="284" y="294"/>
                        <a:pt x="284" y="294"/>
                      </a:cubicBezTo>
                      <a:cubicBezTo>
                        <a:pt x="268" y="268"/>
                        <a:pt x="268" y="268"/>
                        <a:pt x="268" y="268"/>
                      </a:cubicBezTo>
                      <a:cubicBezTo>
                        <a:pt x="267" y="269"/>
                        <a:pt x="267" y="269"/>
                        <a:pt x="267" y="269"/>
                      </a:cubicBezTo>
                      <a:cubicBezTo>
                        <a:pt x="267" y="269"/>
                        <a:pt x="267" y="269"/>
                        <a:pt x="267" y="269"/>
                      </a:cubicBezTo>
                      <a:cubicBezTo>
                        <a:pt x="260" y="269"/>
                        <a:pt x="260" y="269"/>
                        <a:pt x="260" y="269"/>
                      </a:cubicBezTo>
                      <a:cubicBezTo>
                        <a:pt x="258" y="256"/>
                        <a:pt x="258" y="256"/>
                        <a:pt x="258" y="256"/>
                      </a:cubicBezTo>
                      <a:cubicBezTo>
                        <a:pt x="274" y="243"/>
                        <a:pt x="289" y="222"/>
                        <a:pt x="297" y="190"/>
                      </a:cubicBezTo>
                      <a:cubicBezTo>
                        <a:pt x="307" y="187"/>
                        <a:pt x="321" y="178"/>
                        <a:pt x="323" y="159"/>
                      </a:cubicBezTo>
                      <a:cubicBezTo>
                        <a:pt x="324" y="157"/>
                        <a:pt x="326" y="139"/>
                        <a:pt x="316" y="128"/>
                      </a:cubicBezTo>
                      <a:cubicBezTo>
                        <a:pt x="313" y="125"/>
                        <a:pt x="311" y="123"/>
                        <a:pt x="307" y="122"/>
                      </a:cubicBezTo>
                      <a:cubicBezTo>
                        <a:pt x="310" y="86"/>
                        <a:pt x="307" y="0"/>
                        <a:pt x="200" y="0"/>
                      </a:cubicBezTo>
                      <a:cubicBezTo>
                        <a:pt x="200" y="0"/>
                        <a:pt x="72" y="4"/>
                        <a:pt x="105" y="122"/>
                      </a:cubicBezTo>
                      <a:cubicBezTo>
                        <a:pt x="94" y="127"/>
                        <a:pt x="81" y="138"/>
                        <a:pt x="84" y="161"/>
                      </a:cubicBezTo>
                      <a:cubicBezTo>
                        <a:pt x="84" y="162"/>
                        <a:pt x="84" y="162"/>
                        <a:pt x="84" y="162"/>
                      </a:cubicBezTo>
                      <a:cubicBezTo>
                        <a:pt x="87" y="172"/>
                        <a:pt x="95" y="188"/>
                        <a:pt x="109" y="191"/>
                      </a:cubicBezTo>
                      <a:cubicBezTo>
                        <a:pt x="112" y="203"/>
                        <a:pt x="124" y="233"/>
                        <a:pt x="145" y="254"/>
                      </a:cubicBezTo>
                      <a:cubicBezTo>
                        <a:pt x="145" y="267"/>
                        <a:pt x="145" y="267"/>
                        <a:pt x="145" y="267"/>
                      </a:cubicBezTo>
                      <a:cubicBezTo>
                        <a:pt x="137" y="267"/>
                        <a:pt x="137" y="267"/>
                        <a:pt x="137" y="267"/>
                      </a:cubicBezTo>
                      <a:cubicBezTo>
                        <a:pt x="137" y="267"/>
                        <a:pt x="137" y="267"/>
                        <a:pt x="137" y="267"/>
                      </a:cubicBezTo>
                      <a:cubicBezTo>
                        <a:pt x="137" y="267"/>
                        <a:pt x="137" y="267"/>
                        <a:pt x="137" y="267"/>
                      </a:cubicBezTo>
                      <a:cubicBezTo>
                        <a:pt x="118" y="294"/>
                        <a:pt x="118" y="294"/>
                        <a:pt x="118" y="294"/>
                      </a:cubicBezTo>
                      <a:cubicBezTo>
                        <a:pt x="37" y="324"/>
                        <a:pt x="37" y="324"/>
                        <a:pt x="37" y="324"/>
                      </a:cubicBezTo>
                      <a:cubicBezTo>
                        <a:pt x="0" y="471"/>
                        <a:pt x="0" y="471"/>
                        <a:pt x="0" y="471"/>
                      </a:cubicBezTo>
                      <a:cubicBezTo>
                        <a:pt x="407" y="471"/>
                        <a:pt x="407" y="471"/>
                        <a:pt x="407" y="471"/>
                      </a:cubicBezTo>
                      <a:lnTo>
                        <a:pt x="364" y="324"/>
                      </a:lnTo>
                      <a:close/>
                      <a:moveTo>
                        <a:pt x="122" y="183"/>
                      </a:moveTo>
                      <a:cubicBezTo>
                        <a:pt x="121" y="178"/>
                        <a:pt x="121" y="178"/>
                        <a:pt x="121" y="178"/>
                      </a:cubicBezTo>
                      <a:cubicBezTo>
                        <a:pt x="115" y="178"/>
                        <a:pt x="115" y="178"/>
                        <a:pt x="115" y="178"/>
                      </a:cubicBezTo>
                      <a:cubicBezTo>
                        <a:pt x="107" y="178"/>
                        <a:pt x="101" y="166"/>
                        <a:pt x="99" y="159"/>
                      </a:cubicBezTo>
                      <a:cubicBezTo>
                        <a:pt x="98" y="145"/>
                        <a:pt x="104" y="139"/>
                        <a:pt x="109" y="136"/>
                      </a:cubicBezTo>
                      <a:cubicBezTo>
                        <a:pt x="112" y="143"/>
                        <a:pt x="115" y="151"/>
                        <a:pt x="118" y="158"/>
                      </a:cubicBezTo>
                      <a:cubicBezTo>
                        <a:pt x="118" y="155"/>
                        <a:pt x="108" y="107"/>
                        <a:pt x="129" y="84"/>
                      </a:cubicBezTo>
                      <a:cubicBezTo>
                        <a:pt x="129" y="84"/>
                        <a:pt x="145" y="67"/>
                        <a:pt x="165" y="84"/>
                      </a:cubicBezTo>
                      <a:cubicBezTo>
                        <a:pt x="165" y="84"/>
                        <a:pt x="179" y="103"/>
                        <a:pt x="211" y="103"/>
                      </a:cubicBezTo>
                      <a:cubicBezTo>
                        <a:pt x="211" y="103"/>
                        <a:pt x="228" y="103"/>
                        <a:pt x="243" y="89"/>
                      </a:cubicBezTo>
                      <a:cubicBezTo>
                        <a:pt x="243" y="89"/>
                        <a:pt x="263" y="71"/>
                        <a:pt x="277" y="87"/>
                      </a:cubicBezTo>
                      <a:cubicBezTo>
                        <a:pt x="277" y="87"/>
                        <a:pt x="299" y="113"/>
                        <a:pt x="282" y="157"/>
                      </a:cubicBezTo>
                      <a:cubicBezTo>
                        <a:pt x="283" y="154"/>
                        <a:pt x="295" y="135"/>
                        <a:pt x="304" y="137"/>
                      </a:cubicBezTo>
                      <a:cubicBezTo>
                        <a:pt x="304" y="137"/>
                        <a:pt x="304" y="137"/>
                        <a:pt x="304" y="137"/>
                      </a:cubicBezTo>
                      <a:cubicBezTo>
                        <a:pt x="309" y="143"/>
                        <a:pt x="309" y="154"/>
                        <a:pt x="308" y="157"/>
                      </a:cubicBezTo>
                      <a:cubicBezTo>
                        <a:pt x="306" y="174"/>
                        <a:pt x="291" y="177"/>
                        <a:pt x="289" y="177"/>
                      </a:cubicBezTo>
                      <a:cubicBezTo>
                        <a:pt x="284" y="178"/>
                        <a:pt x="284" y="178"/>
                        <a:pt x="284" y="178"/>
                      </a:cubicBezTo>
                      <a:cubicBezTo>
                        <a:pt x="283" y="183"/>
                        <a:pt x="283" y="183"/>
                        <a:pt x="283" y="183"/>
                      </a:cubicBezTo>
                      <a:cubicBezTo>
                        <a:pt x="264" y="264"/>
                        <a:pt x="204" y="265"/>
                        <a:pt x="201" y="265"/>
                      </a:cubicBezTo>
                      <a:cubicBezTo>
                        <a:pt x="146" y="265"/>
                        <a:pt x="122" y="184"/>
                        <a:pt x="122" y="183"/>
                      </a:cubicBezTo>
                      <a:close/>
                      <a:moveTo>
                        <a:pt x="181" y="459"/>
                      </a:moveTo>
                      <a:cubicBezTo>
                        <a:pt x="16" y="459"/>
                        <a:pt x="16" y="459"/>
                        <a:pt x="16" y="459"/>
                      </a:cubicBezTo>
                      <a:cubicBezTo>
                        <a:pt x="47" y="333"/>
                        <a:pt x="47" y="333"/>
                        <a:pt x="47" y="333"/>
                      </a:cubicBezTo>
                      <a:cubicBezTo>
                        <a:pt x="117" y="308"/>
                        <a:pt x="117" y="308"/>
                        <a:pt x="117" y="308"/>
                      </a:cubicBezTo>
                      <a:cubicBezTo>
                        <a:pt x="160" y="395"/>
                        <a:pt x="160" y="395"/>
                        <a:pt x="160" y="395"/>
                      </a:cubicBezTo>
                      <a:cubicBezTo>
                        <a:pt x="184" y="373"/>
                        <a:pt x="184" y="373"/>
                        <a:pt x="184" y="373"/>
                      </a:cubicBezTo>
                      <a:cubicBezTo>
                        <a:pt x="192" y="385"/>
                        <a:pt x="192" y="385"/>
                        <a:pt x="192" y="385"/>
                      </a:cubicBezTo>
                      <a:lnTo>
                        <a:pt x="181" y="459"/>
                      </a:lnTo>
                      <a:close/>
                      <a:moveTo>
                        <a:pt x="164" y="372"/>
                      </a:moveTo>
                      <a:cubicBezTo>
                        <a:pt x="128" y="301"/>
                        <a:pt x="128" y="301"/>
                        <a:pt x="128" y="301"/>
                      </a:cubicBezTo>
                      <a:cubicBezTo>
                        <a:pt x="138" y="287"/>
                        <a:pt x="138" y="287"/>
                        <a:pt x="138" y="287"/>
                      </a:cubicBezTo>
                      <a:cubicBezTo>
                        <a:pt x="196" y="346"/>
                        <a:pt x="196" y="346"/>
                        <a:pt x="196" y="346"/>
                      </a:cubicBezTo>
                      <a:lnTo>
                        <a:pt x="164" y="372"/>
                      </a:lnTo>
                      <a:close/>
                      <a:moveTo>
                        <a:pt x="155" y="289"/>
                      </a:moveTo>
                      <a:cubicBezTo>
                        <a:pt x="157" y="264"/>
                        <a:pt x="157" y="264"/>
                        <a:pt x="157" y="264"/>
                      </a:cubicBezTo>
                      <a:cubicBezTo>
                        <a:pt x="169" y="273"/>
                        <a:pt x="184" y="279"/>
                        <a:pt x="201" y="279"/>
                      </a:cubicBezTo>
                      <a:cubicBezTo>
                        <a:pt x="202" y="279"/>
                        <a:pt x="224" y="279"/>
                        <a:pt x="247" y="264"/>
                      </a:cubicBezTo>
                      <a:cubicBezTo>
                        <a:pt x="249" y="291"/>
                        <a:pt x="249" y="291"/>
                        <a:pt x="249" y="291"/>
                      </a:cubicBezTo>
                      <a:cubicBezTo>
                        <a:pt x="203" y="336"/>
                        <a:pt x="203" y="336"/>
                        <a:pt x="203" y="336"/>
                      </a:cubicBezTo>
                      <a:lnTo>
                        <a:pt x="155" y="289"/>
                      </a:lnTo>
                      <a:close/>
                      <a:moveTo>
                        <a:pt x="266" y="289"/>
                      </a:moveTo>
                      <a:cubicBezTo>
                        <a:pt x="273" y="300"/>
                        <a:pt x="273" y="300"/>
                        <a:pt x="273" y="300"/>
                      </a:cubicBezTo>
                      <a:cubicBezTo>
                        <a:pt x="243" y="372"/>
                        <a:pt x="243" y="372"/>
                        <a:pt x="243" y="372"/>
                      </a:cubicBezTo>
                      <a:cubicBezTo>
                        <a:pt x="211" y="347"/>
                        <a:pt x="211" y="347"/>
                        <a:pt x="211" y="347"/>
                      </a:cubicBezTo>
                      <a:lnTo>
                        <a:pt x="266" y="289"/>
                      </a:lnTo>
                      <a:close/>
                      <a:moveTo>
                        <a:pt x="214" y="385"/>
                      </a:moveTo>
                      <a:cubicBezTo>
                        <a:pt x="224" y="372"/>
                        <a:pt x="224" y="372"/>
                        <a:pt x="224" y="372"/>
                      </a:cubicBezTo>
                      <a:cubicBezTo>
                        <a:pt x="249" y="393"/>
                        <a:pt x="249" y="393"/>
                        <a:pt x="249" y="393"/>
                      </a:cubicBezTo>
                      <a:cubicBezTo>
                        <a:pt x="283" y="307"/>
                        <a:pt x="283" y="307"/>
                        <a:pt x="283" y="307"/>
                      </a:cubicBezTo>
                      <a:cubicBezTo>
                        <a:pt x="354" y="333"/>
                        <a:pt x="354" y="333"/>
                        <a:pt x="354" y="333"/>
                      </a:cubicBezTo>
                      <a:cubicBezTo>
                        <a:pt x="391" y="459"/>
                        <a:pt x="391" y="459"/>
                        <a:pt x="391" y="459"/>
                      </a:cubicBezTo>
                      <a:cubicBezTo>
                        <a:pt x="228" y="459"/>
                        <a:pt x="228" y="459"/>
                        <a:pt x="228" y="459"/>
                      </a:cubicBezTo>
                      <a:lnTo>
                        <a:pt x="214" y="3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0" name="Group 29">
                <a:extLst>
                  <a:ext uri="{FF2B5EF4-FFF2-40B4-BE49-F238E27FC236}">
                    <a16:creationId xmlns:a16="http://schemas.microsoft.com/office/drawing/2014/main" id="{C010A5E0-3C74-C9F3-4909-0024AAA1C459}"/>
                  </a:ext>
                </a:extLst>
              </p:cNvPr>
              <p:cNvGrpSpPr/>
              <p:nvPr/>
            </p:nvGrpSpPr>
            <p:grpSpPr>
              <a:xfrm>
                <a:off x="5696120" y="5445130"/>
                <a:ext cx="509317" cy="228658"/>
                <a:chOff x="3581028" y="5357193"/>
                <a:chExt cx="778527" cy="349520"/>
              </a:xfrm>
              <a:solidFill>
                <a:schemeClr val="tx1"/>
              </a:solidFill>
            </p:grpSpPr>
            <p:sp>
              <p:nvSpPr>
                <p:cNvPr id="31" name="Freeform 65">
                  <a:extLst>
                    <a:ext uri="{FF2B5EF4-FFF2-40B4-BE49-F238E27FC236}">
                      <a16:creationId xmlns:a16="http://schemas.microsoft.com/office/drawing/2014/main" id="{86F60449-F494-3180-A731-6EE5BB854406}"/>
                    </a:ext>
                  </a:extLst>
                </p:cNvPr>
                <p:cNvSpPr>
                  <a:spLocks/>
                </p:cNvSpPr>
                <p:nvPr/>
              </p:nvSpPr>
              <p:spPr bwMode="auto">
                <a:xfrm>
                  <a:off x="3581028" y="5357193"/>
                  <a:ext cx="115889" cy="280988"/>
                </a:xfrm>
                <a:custGeom>
                  <a:avLst/>
                  <a:gdLst>
                    <a:gd name="T0" fmla="*/ 67 w 67"/>
                    <a:gd name="T1" fmla="*/ 128 h 161"/>
                    <a:gd name="T2" fmla="*/ 34 w 67"/>
                    <a:gd name="T3" fmla="*/ 161 h 161"/>
                    <a:gd name="T4" fmla="*/ 0 w 67"/>
                    <a:gd name="T5" fmla="*/ 128 h 161"/>
                    <a:gd name="T6" fmla="*/ 27 w 67"/>
                    <a:gd name="T7" fmla="*/ 95 h 161"/>
                    <a:gd name="T8" fmla="*/ 27 w 67"/>
                    <a:gd name="T9" fmla="*/ 0 h 161"/>
                    <a:gd name="T10" fmla="*/ 41 w 67"/>
                    <a:gd name="T11" fmla="*/ 0 h 161"/>
                    <a:gd name="T12" fmla="*/ 41 w 67"/>
                    <a:gd name="T13" fmla="*/ 95 h 161"/>
                    <a:gd name="T14" fmla="*/ 67 w 67"/>
                    <a:gd name="T15" fmla="*/ 128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161">
                      <a:moveTo>
                        <a:pt x="67" y="128"/>
                      </a:moveTo>
                      <a:cubicBezTo>
                        <a:pt x="67" y="146"/>
                        <a:pt x="52" y="161"/>
                        <a:pt x="34" y="161"/>
                      </a:cubicBezTo>
                      <a:cubicBezTo>
                        <a:pt x="15" y="161"/>
                        <a:pt x="0" y="146"/>
                        <a:pt x="0" y="128"/>
                      </a:cubicBezTo>
                      <a:cubicBezTo>
                        <a:pt x="0" y="112"/>
                        <a:pt x="11" y="98"/>
                        <a:pt x="27" y="95"/>
                      </a:cubicBezTo>
                      <a:cubicBezTo>
                        <a:pt x="27" y="0"/>
                        <a:pt x="27" y="0"/>
                        <a:pt x="27" y="0"/>
                      </a:cubicBezTo>
                      <a:cubicBezTo>
                        <a:pt x="41" y="0"/>
                        <a:pt x="41" y="0"/>
                        <a:pt x="41" y="0"/>
                      </a:cubicBezTo>
                      <a:cubicBezTo>
                        <a:pt x="41" y="95"/>
                        <a:pt x="41" y="95"/>
                        <a:pt x="41" y="95"/>
                      </a:cubicBezTo>
                      <a:cubicBezTo>
                        <a:pt x="56" y="98"/>
                        <a:pt x="67" y="112"/>
                        <a:pt x="67"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66">
                  <a:extLst>
                    <a:ext uri="{FF2B5EF4-FFF2-40B4-BE49-F238E27FC236}">
                      <a16:creationId xmlns:a16="http://schemas.microsoft.com/office/drawing/2014/main" id="{DAF1CCF9-2926-C4C0-67AE-0E443C30B58F}"/>
                    </a:ext>
                  </a:extLst>
                </p:cNvPr>
                <p:cNvSpPr>
                  <a:spLocks/>
                </p:cNvSpPr>
                <p:nvPr/>
              </p:nvSpPr>
              <p:spPr bwMode="auto">
                <a:xfrm>
                  <a:off x="4124605" y="5360638"/>
                  <a:ext cx="234950" cy="346075"/>
                </a:xfrm>
                <a:custGeom>
                  <a:avLst/>
                  <a:gdLst>
                    <a:gd name="T0" fmla="*/ 127 w 135"/>
                    <a:gd name="T1" fmla="*/ 178 h 198"/>
                    <a:gd name="T2" fmla="*/ 116 w 135"/>
                    <a:gd name="T3" fmla="*/ 188 h 198"/>
                    <a:gd name="T4" fmla="*/ 101 w 135"/>
                    <a:gd name="T5" fmla="*/ 198 h 198"/>
                    <a:gd name="T6" fmla="*/ 86 w 135"/>
                    <a:gd name="T7" fmla="*/ 184 h 198"/>
                    <a:gd name="T8" fmla="*/ 101 w 135"/>
                    <a:gd name="T9" fmla="*/ 170 h 198"/>
                    <a:gd name="T10" fmla="*/ 111 w 135"/>
                    <a:gd name="T11" fmla="*/ 173 h 198"/>
                    <a:gd name="T12" fmla="*/ 114 w 135"/>
                    <a:gd name="T13" fmla="*/ 170 h 198"/>
                    <a:gd name="T14" fmla="*/ 116 w 135"/>
                    <a:gd name="T15" fmla="*/ 152 h 198"/>
                    <a:gd name="T16" fmla="*/ 99 w 135"/>
                    <a:gd name="T17" fmla="*/ 85 h 198"/>
                    <a:gd name="T18" fmla="*/ 68 w 135"/>
                    <a:gd name="T19" fmla="*/ 57 h 198"/>
                    <a:gd name="T20" fmla="*/ 67 w 135"/>
                    <a:gd name="T21" fmla="*/ 57 h 198"/>
                    <a:gd name="T22" fmla="*/ 36 w 135"/>
                    <a:gd name="T23" fmla="*/ 85 h 198"/>
                    <a:gd name="T24" fmla="*/ 19 w 135"/>
                    <a:gd name="T25" fmla="*/ 152 h 198"/>
                    <a:gd name="T26" fmla="*/ 21 w 135"/>
                    <a:gd name="T27" fmla="*/ 170 h 198"/>
                    <a:gd name="T28" fmla="*/ 26 w 135"/>
                    <a:gd name="T29" fmla="*/ 174 h 198"/>
                    <a:gd name="T30" fmla="*/ 36 w 135"/>
                    <a:gd name="T31" fmla="*/ 170 h 198"/>
                    <a:gd name="T32" fmla="*/ 51 w 135"/>
                    <a:gd name="T33" fmla="*/ 184 h 198"/>
                    <a:gd name="T34" fmla="*/ 36 w 135"/>
                    <a:gd name="T35" fmla="*/ 198 h 198"/>
                    <a:gd name="T36" fmla="*/ 21 w 135"/>
                    <a:gd name="T37" fmla="*/ 188 h 198"/>
                    <a:gd name="T38" fmla="*/ 8 w 135"/>
                    <a:gd name="T39" fmla="*/ 178 h 198"/>
                    <a:gd name="T40" fmla="*/ 5 w 135"/>
                    <a:gd name="T41" fmla="*/ 148 h 198"/>
                    <a:gd name="T42" fmla="*/ 22 w 135"/>
                    <a:gd name="T43" fmla="*/ 81 h 198"/>
                    <a:gd name="T44" fmla="*/ 60 w 135"/>
                    <a:gd name="T45" fmla="*/ 43 h 198"/>
                    <a:gd name="T46" fmla="*/ 60 w 135"/>
                    <a:gd name="T47" fmla="*/ 0 h 198"/>
                    <a:gd name="T48" fmla="*/ 75 w 135"/>
                    <a:gd name="T49" fmla="*/ 0 h 198"/>
                    <a:gd name="T50" fmla="*/ 75 w 135"/>
                    <a:gd name="T51" fmla="*/ 43 h 198"/>
                    <a:gd name="T52" fmla="*/ 114 w 135"/>
                    <a:gd name="T53" fmla="*/ 81 h 198"/>
                    <a:gd name="T54" fmla="*/ 131 w 135"/>
                    <a:gd name="T55" fmla="*/ 148 h 198"/>
                    <a:gd name="T56" fmla="*/ 127 w 135"/>
                    <a:gd name="T57"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5" h="198">
                      <a:moveTo>
                        <a:pt x="127" y="178"/>
                      </a:moveTo>
                      <a:cubicBezTo>
                        <a:pt x="124" y="183"/>
                        <a:pt x="121" y="186"/>
                        <a:pt x="116" y="188"/>
                      </a:cubicBezTo>
                      <a:cubicBezTo>
                        <a:pt x="114" y="193"/>
                        <a:pt x="108" y="198"/>
                        <a:pt x="101" y="198"/>
                      </a:cubicBezTo>
                      <a:cubicBezTo>
                        <a:pt x="93" y="198"/>
                        <a:pt x="86" y="192"/>
                        <a:pt x="86" y="184"/>
                      </a:cubicBezTo>
                      <a:cubicBezTo>
                        <a:pt x="86" y="176"/>
                        <a:pt x="93" y="170"/>
                        <a:pt x="101" y="170"/>
                      </a:cubicBezTo>
                      <a:cubicBezTo>
                        <a:pt x="105" y="170"/>
                        <a:pt x="108" y="171"/>
                        <a:pt x="111" y="173"/>
                      </a:cubicBezTo>
                      <a:cubicBezTo>
                        <a:pt x="113" y="172"/>
                        <a:pt x="114" y="171"/>
                        <a:pt x="114" y="170"/>
                      </a:cubicBezTo>
                      <a:cubicBezTo>
                        <a:pt x="118" y="165"/>
                        <a:pt x="117" y="155"/>
                        <a:pt x="116" y="152"/>
                      </a:cubicBezTo>
                      <a:cubicBezTo>
                        <a:pt x="99" y="85"/>
                        <a:pt x="99" y="85"/>
                        <a:pt x="99" y="85"/>
                      </a:cubicBezTo>
                      <a:cubicBezTo>
                        <a:pt x="93" y="59"/>
                        <a:pt x="74" y="57"/>
                        <a:pt x="68" y="57"/>
                      </a:cubicBezTo>
                      <a:cubicBezTo>
                        <a:pt x="67" y="57"/>
                        <a:pt x="67" y="57"/>
                        <a:pt x="67" y="57"/>
                      </a:cubicBezTo>
                      <a:cubicBezTo>
                        <a:pt x="61" y="57"/>
                        <a:pt x="44" y="60"/>
                        <a:pt x="36" y="85"/>
                      </a:cubicBezTo>
                      <a:cubicBezTo>
                        <a:pt x="19" y="152"/>
                        <a:pt x="19" y="152"/>
                        <a:pt x="19" y="152"/>
                      </a:cubicBezTo>
                      <a:cubicBezTo>
                        <a:pt x="19" y="155"/>
                        <a:pt x="17" y="165"/>
                        <a:pt x="21" y="170"/>
                      </a:cubicBezTo>
                      <a:cubicBezTo>
                        <a:pt x="22" y="171"/>
                        <a:pt x="23" y="173"/>
                        <a:pt x="26" y="174"/>
                      </a:cubicBezTo>
                      <a:cubicBezTo>
                        <a:pt x="28" y="172"/>
                        <a:pt x="32" y="170"/>
                        <a:pt x="36" y="170"/>
                      </a:cubicBezTo>
                      <a:cubicBezTo>
                        <a:pt x="44" y="170"/>
                        <a:pt x="51" y="176"/>
                        <a:pt x="51" y="184"/>
                      </a:cubicBezTo>
                      <a:cubicBezTo>
                        <a:pt x="51" y="192"/>
                        <a:pt x="44" y="198"/>
                        <a:pt x="36" y="198"/>
                      </a:cubicBezTo>
                      <a:cubicBezTo>
                        <a:pt x="29" y="198"/>
                        <a:pt x="23" y="194"/>
                        <a:pt x="21" y="188"/>
                      </a:cubicBezTo>
                      <a:cubicBezTo>
                        <a:pt x="16" y="187"/>
                        <a:pt x="11" y="183"/>
                        <a:pt x="8" y="178"/>
                      </a:cubicBezTo>
                      <a:cubicBezTo>
                        <a:pt x="0" y="166"/>
                        <a:pt x="4" y="150"/>
                        <a:pt x="5" y="148"/>
                      </a:cubicBezTo>
                      <a:cubicBezTo>
                        <a:pt x="22" y="81"/>
                        <a:pt x="22" y="81"/>
                        <a:pt x="22" y="81"/>
                      </a:cubicBezTo>
                      <a:cubicBezTo>
                        <a:pt x="29" y="55"/>
                        <a:pt x="47" y="45"/>
                        <a:pt x="60" y="43"/>
                      </a:cubicBezTo>
                      <a:cubicBezTo>
                        <a:pt x="60" y="0"/>
                        <a:pt x="60" y="0"/>
                        <a:pt x="60" y="0"/>
                      </a:cubicBezTo>
                      <a:cubicBezTo>
                        <a:pt x="75" y="0"/>
                        <a:pt x="75" y="0"/>
                        <a:pt x="75" y="0"/>
                      </a:cubicBezTo>
                      <a:cubicBezTo>
                        <a:pt x="75" y="43"/>
                        <a:pt x="75" y="43"/>
                        <a:pt x="75" y="43"/>
                      </a:cubicBezTo>
                      <a:cubicBezTo>
                        <a:pt x="89" y="45"/>
                        <a:pt x="107" y="54"/>
                        <a:pt x="114" y="81"/>
                      </a:cubicBezTo>
                      <a:cubicBezTo>
                        <a:pt x="131" y="148"/>
                        <a:pt x="131" y="148"/>
                        <a:pt x="131" y="148"/>
                      </a:cubicBezTo>
                      <a:cubicBezTo>
                        <a:pt x="131" y="150"/>
                        <a:pt x="135" y="166"/>
                        <a:pt x="127" y="1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pic>
        <p:nvPicPr>
          <p:cNvPr id="37" name="Graphic 36" descr="Family with boy with solid fill">
            <a:extLst>
              <a:ext uri="{FF2B5EF4-FFF2-40B4-BE49-F238E27FC236}">
                <a16:creationId xmlns:a16="http://schemas.microsoft.com/office/drawing/2014/main" id="{F489BA82-4B2F-C3EA-3F3F-724D45DB73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3214" y="4302883"/>
            <a:ext cx="730636" cy="730636"/>
          </a:xfrm>
          <a:prstGeom prst="rect">
            <a:avLst/>
          </a:prstGeom>
        </p:spPr>
      </p:pic>
      <p:sp>
        <p:nvSpPr>
          <p:cNvPr id="39" name="Oval 38">
            <a:extLst>
              <a:ext uri="{FF2B5EF4-FFF2-40B4-BE49-F238E27FC236}">
                <a16:creationId xmlns:a16="http://schemas.microsoft.com/office/drawing/2014/main" id="{F3349D91-BA42-D610-A865-0EC7E6E72F16}"/>
              </a:ext>
            </a:extLst>
          </p:cNvPr>
          <p:cNvSpPr/>
          <p:nvPr/>
        </p:nvSpPr>
        <p:spPr>
          <a:xfrm>
            <a:off x="5533519" y="439094"/>
            <a:ext cx="1015325" cy="1015327"/>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solidFill>
                <a:srgbClr val="FFFFFF"/>
              </a:solidFill>
            </a:endParaRPr>
          </a:p>
        </p:txBody>
      </p:sp>
      <p:pic>
        <p:nvPicPr>
          <p:cNvPr id="60" name="Graphic 59" descr="Office worker female outline">
            <a:extLst>
              <a:ext uri="{FF2B5EF4-FFF2-40B4-BE49-F238E27FC236}">
                <a16:creationId xmlns:a16="http://schemas.microsoft.com/office/drawing/2014/main" id="{852F4E7C-3475-73F6-7F6A-C438356479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3981" y="493908"/>
            <a:ext cx="914400" cy="914400"/>
          </a:xfrm>
          <a:prstGeom prst="rect">
            <a:avLst/>
          </a:prstGeom>
        </p:spPr>
      </p:pic>
    </p:spTree>
    <p:extLst>
      <p:ext uri="{BB962C8B-B14F-4D97-AF65-F5344CB8AC3E}">
        <p14:creationId xmlns:p14="http://schemas.microsoft.com/office/powerpoint/2010/main" val="210927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BFDDC-AD49-4C4F-B30A-69037C5F6D83}"/>
              </a:ext>
            </a:extLst>
          </p:cNvPr>
          <p:cNvSpPr>
            <a:spLocks noGrp="1"/>
          </p:cNvSpPr>
          <p:nvPr>
            <p:ph type="title"/>
          </p:nvPr>
        </p:nvSpPr>
        <p:spPr>
          <a:xfrm>
            <a:off x="854016" y="1389888"/>
            <a:ext cx="5241984" cy="2133600"/>
          </a:xfrm>
        </p:spPr>
        <p:txBody>
          <a:bodyPr/>
          <a:lstStyle/>
          <a:p>
            <a:r>
              <a:rPr lang="en-US" dirty="0"/>
              <a:t>Stay Engaged </a:t>
            </a:r>
            <a:br>
              <a:rPr lang="en-US" dirty="0"/>
            </a:br>
            <a:r>
              <a:rPr lang="en-US" dirty="0"/>
              <a:t>in Your Health Care</a:t>
            </a:r>
          </a:p>
        </p:txBody>
      </p:sp>
      <p:pic>
        <p:nvPicPr>
          <p:cNvPr id="8" name="Picture Placeholder 7" descr="A picture containing text&#10;&#10;Description automatically generated">
            <a:extLst>
              <a:ext uri="{FF2B5EF4-FFF2-40B4-BE49-F238E27FC236}">
                <a16:creationId xmlns:a16="http://schemas.microsoft.com/office/drawing/2014/main" id="{12767F61-9CC1-4C1D-B123-E149F187C32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39845" r="10216"/>
          <a:stretch/>
        </p:blipFill>
        <p:spPr>
          <a:xfrm>
            <a:off x="7054851" y="0"/>
            <a:ext cx="5137149" cy="6858000"/>
          </a:xfrm>
        </p:spPr>
      </p:pic>
      <p:sp>
        <p:nvSpPr>
          <p:cNvPr id="6" name="TextBox 5" hidden="1">
            <a:extLst>
              <a:ext uri="{FF2B5EF4-FFF2-40B4-BE49-F238E27FC236}">
                <a16:creationId xmlns:a16="http://schemas.microsoft.com/office/drawing/2014/main" id="{222D0E8F-8BF3-413C-80AE-1975EFCE3D14}"/>
              </a:ext>
            </a:extLst>
          </p:cNvPr>
          <p:cNvSpPr txBox="1"/>
          <p:nvPr/>
        </p:nvSpPr>
        <p:spPr>
          <a:xfrm>
            <a:off x="11396911" y="827901"/>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Tree>
    <p:extLst>
      <p:ext uri="{BB962C8B-B14F-4D97-AF65-F5344CB8AC3E}">
        <p14:creationId xmlns:p14="http://schemas.microsoft.com/office/powerpoint/2010/main" val="2867900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tree, outdoor, grass, mammal&#10;&#10;Description automatically generated">
            <a:extLst>
              <a:ext uri="{FF2B5EF4-FFF2-40B4-BE49-F238E27FC236}">
                <a16:creationId xmlns:a16="http://schemas.microsoft.com/office/drawing/2014/main" id="{9AED81CE-A3BE-46FD-9F51-4DF4F925E3E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28642" r="21420"/>
          <a:stretch/>
        </p:blipFill>
        <p:spPr>
          <a:xfrm>
            <a:off x="7054851" y="0"/>
            <a:ext cx="5137149" cy="6858000"/>
          </a:xfrm>
        </p:spPr>
      </p:pic>
      <p:sp>
        <p:nvSpPr>
          <p:cNvPr id="8" name="Content Placeholder 7">
            <a:extLst>
              <a:ext uri="{FF2B5EF4-FFF2-40B4-BE49-F238E27FC236}">
                <a16:creationId xmlns:a16="http://schemas.microsoft.com/office/drawing/2014/main" id="{8A708CC0-A6EE-4C31-86A7-609C490ADBC0}"/>
              </a:ext>
            </a:extLst>
          </p:cNvPr>
          <p:cNvSpPr>
            <a:spLocks noGrp="1"/>
          </p:cNvSpPr>
          <p:nvPr>
            <p:ph idx="1"/>
          </p:nvPr>
        </p:nvSpPr>
        <p:spPr>
          <a:xfrm>
            <a:off x="457200" y="1639615"/>
            <a:ext cx="6424448" cy="4572000"/>
          </a:xfrm>
        </p:spPr>
        <p:txBody>
          <a:bodyPr/>
          <a:lstStyle/>
          <a:p>
            <a:pPr marL="182880" indent="-182880">
              <a:spcBef>
                <a:spcPts val="900"/>
              </a:spcBef>
              <a:spcAft>
                <a:spcPts val="1200"/>
              </a:spcAft>
              <a:buClr>
                <a:schemeClr val="tx1"/>
              </a:buClr>
              <a:buSzPct val="100000"/>
            </a:pPr>
            <a:r>
              <a:rPr lang="en-US" sz="1800" dirty="0">
                <a:solidFill>
                  <a:schemeClr val="tx2"/>
                </a:solidFill>
              </a:rPr>
              <a:t>Use in-network providers </a:t>
            </a:r>
          </a:p>
          <a:p>
            <a:pPr marL="182880" indent="-182880">
              <a:spcBef>
                <a:spcPts val="900"/>
              </a:spcBef>
              <a:spcAft>
                <a:spcPts val="1200"/>
              </a:spcAft>
              <a:buClr>
                <a:schemeClr val="tx1"/>
              </a:buClr>
              <a:buSzPct val="100000"/>
            </a:pPr>
            <a:r>
              <a:rPr lang="en-US" sz="1800" dirty="0"/>
              <a:t>Research costs in </a:t>
            </a:r>
            <a:r>
              <a:rPr lang="en-US" sz="1800" dirty="0">
                <a:solidFill>
                  <a:schemeClr val="tx2"/>
                </a:solidFill>
              </a:rPr>
              <a:t>Provider Finder</a:t>
            </a:r>
            <a:r>
              <a:rPr lang="en-US" sz="1600" baseline="30000" dirty="0"/>
              <a:t>®</a:t>
            </a:r>
            <a:r>
              <a:rPr lang="en-US" sz="1800" baseline="30000" dirty="0"/>
              <a:t> </a:t>
            </a:r>
          </a:p>
          <a:p>
            <a:pPr marL="182880" indent="-182880">
              <a:spcBef>
                <a:spcPts val="900"/>
              </a:spcBef>
              <a:spcAft>
                <a:spcPts val="1200"/>
              </a:spcAft>
              <a:buClr>
                <a:schemeClr val="tx1"/>
              </a:buClr>
              <a:buSzPct val="100000"/>
            </a:pPr>
            <a:r>
              <a:rPr lang="en-US" sz="1800" dirty="0">
                <a:solidFill>
                  <a:schemeClr val="tx2"/>
                </a:solidFill>
              </a:rPr>
              <a:t>Review EOBs </a:t>
            </a:r>
            <a:r>
              <a:rPr lang="en-US" sz="1800" dirty="0"/>
              <a:t>and bills sent by your providers</a:t>
            </a:r>
          </a:p>
          <a:p>
            <a:pPr marL="182880" indent="-182880">
              <a:spcBef>
                <a:spcPts val="900"/>
              </a:spcBef>
              <a:spcAft>
                <a:spcPts val="1200"/>
              </a:spcAft>
              <a:buClr>
                <a:schemeClr val="tx1"/>
              </a:buClr>
              <a:buSzPct val="100000"/>
            </a:pPr>
            <a:r>
              <a:rPr lang="en-US" sz="1800" dirty="0">
                <a:solidFill>
                  <a:schemeClr val="tx2"/>
                </a:solidFill>
              </a:rPr>
              <a:t>Use wellness benefits</a:t>
            </a:r>
          </a:p>
          <a:p>
            <a:pPr marL="182880" indent="-182880">
              <a:spcBef>
                <a:spcPts val="900"/>
              </a:spcBef>
              <a:spcAft>
                <a:spcPts val="1200"/>
              </a:spcAft>
              <a:buClr>
                <a:schemeClr val="tx1"/>
              </a:buClr>
              <a:buSzPct val="100000"/>
            </a:pPr>
            <a:r>
              <a:rPr lang="en-US" sz="1800" dirty="0">
                <a:solidFill>
                  <a:schemeClr val="tx2"/>
                </a:solidFill>
              </a:rPr>
              <a:t>See your physician regularly </a:t>
            </a:r>
            <a:r>
              <a:rPr lang="en-US" sz="1800" dirty="0"/>
              <a:t>for preventive care or illness</a:t>
            </a:r>
          </a:p>
          <a:p>
            <a:pPr marL="182880" indent="-182880">
              <a:spcBef>
                <a:spcPts val="900"/>
              </a:spcBef>
              <a:spcAft>
                <a:spcPts val="1200"/>
              </a:spcAft>
              <a:buClr>
                <a:schemeClr val="tx1"/>
              </a:buClr>
              <a:buSzPct val="100000"/>
            </a:pPr>
            <a:r>
              <a:rPr lang="en-US" sz="1800" dirty="0">
                <a:solidFill>
                  <a:schemeClr val="tx2"/>
                </a:solidFill>
              </a:rPr>
              <a:t>Ask your health care provider questions </a:t>
            </a:r>
            <a:r>
              <a:rPr lang="en-US" sz="1800" dirty="0"/>
              <a:t>about prescribed medications and treatment</a:t>
            </a:r>
          </a:p>
          <a:p>
            <a:pPr marL="182880" indent="-182880">
              <a:spcBef>
                <a:spcPts val="900"/>
              </a:spcBef>
              <a:spcAft>
                <a:spcPts val="1200"/>
              </a:spcAft>
              <a:buClr>
                <a:schemeClr val="tx1"/>
              </a:buClr>
              <a:buSzPct val="100000"/>
            </a:pPr>
            <a:r>
              <a:rPr lang="en-US" sz="1800" dirty="0"/>
              <a:t>Ask your doctor if </a:t>
            </a:r>
            <a:r>
              <a:rPr lang="en-US" sz="1800" dirty="0">
                <a:solidFill>
                  <a:schemeClr val="tx2"/>
                </a:solidFill>
              </a:rPr>
              <a:t>lower-cost drug options </a:t>
            </a:r>
            <a:r>
              <a:rPr lang="en-US" sz="1800" dirty="0"/>
              <a:t>are right for you</a:t>
            </a:r>
          </a:p>
          <a:p>
            <a:pPr marL="182880" indent="-182880">
              <a:spcBef>
                <a:spcPts val="900"/>
              </a:spcBef>
              <a:spcAft>
                <a:spcPts val="1200"/>
              </a:spcAft>
              <a:buClr>
                <a:schemeClr val="tx1"/>
              </a:buClr>
              <a:buSzPct val="100000"/>
            </a:pPr>
            <a:r>
              <a:rPr lang="en-US" sz="1800" dirty="0">
                <a:solidFill>
                  <a:schemeClr val="tx2"/>
                </a:solidFill>
              </a:rPr>
              <a:t>Visit </a:t>
            </a:r>
            <a:r>
              <a:rPr lang="en-US" sz="1800" dirty="0" err="1">
                <a:solidFill>
                  <a:schemeClr val="tx2"/>
                </a:solidFill>
              </a:rPr>
              <a:t>bcbsnm.com</a:t>
            </a:r>
            <a:r>
              <a:rPr lang="en-US" sz="1800" dirty="0">
                <a:solidFill>
                  <a:schemeClr val="tx2"/>
                </a:solidFill>
              </a:rPr>
              <a:t> </a:t>
            </a:r>
            <a:r>
              <a:rPr lang="en-US" sz="1800" dirty="0"/>
              <a:t>for more health and wellness information</a:t>
            </a:r>
          </a:p>
          <a:p>
            <a:endParaRPr lang="en-US" dirty="0"/>
          </a:p>
        </p:txBody>
      </p:sp>
      <p:sp>
        <p:nvSpPr>
          <p:cNvPr id="7" name="Title 6">
            <a:extLst>
              <a:ext uri="{FF2B5EF4-FFF2-40B4-BE49-F238E27FC236}">
                <a16:creationId xmlns:a16="http://schemas.microsoft.com/office/drawing/2014/main" id="{22E82772-D5AC-40A6-9328-A95281E96AC8}"/>
              </a:ext>
            </a:extLst>
          </p:cNvPr>
          <p:cNvSpPr>
            <a:spLocks noGrp="1"/>
          </p:cNvSpPr>
          <p:nvPr>
            <p:ph type="title"/>
          </p:nvPr>
        </p:nvSpPr>
        <p:spPr/>
        <p:txBody>
          <a:bodyPr/>
          <a:lstStyle/>
          <a:p>
            <a:r>
              <a:rPr lang="en-US" dirty="0"/>
              <a:t>How You Can Be </a:t>
            </a:r>
            <a:br>
              <a:rPr lang="en-US" dirty="0"/>
            </a:br>
            <a:r>
              <a:rPr lang="en-US" dirty="0"/>
              <a:t>a Smarter Consumer</a:t>
            </a:r>
          </a:p>
        </p:txBody>
      </p:sp>
      <p:sp>
        <p:nvSpPr>
          <p:cNvPr id="2" name="Slide Number Placeholder 1">
            <a:extLst>
              <a:ext uri="{FF2B5EF4-FFF2-40B4-BE49-F238E27FC236}">
                <a16:creationId xmlns:a16="http://schemas.microsoft.com/office/drawing/2014/main" id="{372F3370-4149-4A3B-9A45-A707B4FAD943}"/>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31</a:t>
            </a:fld>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1" name="TextBox 10" hidden="1">
            <a:extLst>
              <a:ext uri="{FF2B5EF4-FFF2-40B4-BE49-F238E27FC236}">
                <a16:creationId xmlns:a16="http://schemas.microsoft.com/office/drawing/2014/main" id="{72C675DF-A997-4A10-8F54-0DC8A496B718}"/>
              </a:ext>
            </a:extLst>
          </p:cNvPr>
          <p:cNvSpPr txBox="1"/>
          <p:nvPr/>
        </p:nvSpPr>
        <p:spPr>
          <a:xfrm>
            <a:off x="11396911" y="827901"/>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Tree>
    <p:extLst>
      <p:ext uri="{BB962C8B-B14F-4D97-AF65-F5344CB8AC3E}">
        <p14:creationId xmlns:p14="http://schemas.microsoft.com/office/powerpoint/2010/main" val="2439064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9">
            <a:extLst>
              <a:ext uri="{FF2B5EF4-FFF2-40B4-BE49-F238E27FC236}">
                <a16:creationId xmlns:a16="http://schemas.microsoft.com/office/drawing/2014/main" id="{6007DB2A-B013-AC4B-40BE-D0BD92EFD423}"/>
              </a:ext>
            </a:extLst>
          </p:cNvPr>
          <p:cNvSpPr txBox="1">
            <a:spLocks/>
          </p:cNvSpPr>
          <p:nvPr/>
        </p:nvSpPr>
        <p:spPr>
          <a:xfrm>
            <a:off x="2934893" y="516979"/>
            <a:ext cx="6829096" cy="3114039"/>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0"/>
              </a:spcAft>
              <a:buClr>
                <a:srgbClr val="0080C7"/>
              </a:buClr>
              <a:buFontTx/>
              <a:buNone/>
              <a:defRPr/>
            </a:pPr>
            <a:r>
              <a:rPr lang="en-US" sz="2400" b="1" kern="0" dirty="0">
                <a:solidFill>
                  <a:schemeClr val="tx2"/>
                </a:solidFill>
                <a:latin typeface="Arial" panose="020B0604020202020204" pitchFamily="34" charset="0"/>
                <a:cs typeface="Arial" panose="020B0604020202020204" pitchFamily="34" charset="0"/>
              </a:rPr>
              <a:t>Blue Cross and Blue Shield of New Mexico </a:t>
            </a:r>
          </a:p>
          <a:p>
            <a:pPr marL="0" indent="0" algn="ctr">
              <a:spcBef>
                <a:spcPts val="0"/>
              </a:spcBef>
              <a:spcAft>
                <a:spcPts val="1800"/>
              </a:spcAft>
              <a:buClr>
                <a:srgbClr val="0080C7"/>
              </a:buClr>
              <a:buFontTx/>
              <a:buNone/>
              <a:defRPr/>
            </a:pPr>
            <a:r>
              <a:rPr lang="en-US" sz="2400" b="1" kern="0" dirty="0">
                <a:solidFill>
                  <a:schemeClr val="tx2"/>
                </a:solidFill>
                <a:latin typeface="Arial" panose="020B0604020202020204" pitchFamily="34" charset="0"/>
                <a:cs typeface="Arial" panose="020B0604020202020204" pitchFamily="34" charset="0"/>
              </a:rPr>
              <a:t>Member Customer Service for the                        State of New Mexico</a:t>
            </a:r>
          </a:p>
          <a:p>
            <a:pPr marL="0" indent="0" algn="ctr">
              <a:buClr>
                <a:srgbClr val="0080C7"/>
              </a:buClr>
              <a:buFontTx/>
              <a:buNone/>
              <a:defRPr/>
            </a:pPr>
            <a:r>
              <a:rPr lang="en-US" sz="3600" b="1" dirty="0">
                <a:solidFill>
                  <a:schemeClr val="tx2"/>
                </a:solidFill>
                <a:latin typeface="Arial" panose="020B0604020202020204"/>
              </a:rPr>
              <a:t>877-994-2583</a:t>
            </a:r>
          </a:p>
        </p:txBody>
      </p:sp>
      <p:pic>
        <p:nvPicPr>
          <p:cNvPr id="3" name="Picture 2">
            <a:extLst>
              <a:ext uri="{FF2B5EF4-FFF2-40B4-BE49-F238E27FC236}">
                <a16:creationId xmlns:a16="http://schemas.microsoft.com/office/drawing/2014/main" id="{DECA8ACF-CC18-2838-3CE0-678FDC33BED6}"/>
              </a:ext>
            </a:extLst>
          </p:cNvPr>
          <p:cNvPicPr>
            <a:picLocks noChangeAspect="1"/>
          </p:cNvPicPr>
          <p:nvPr/>
        </p:nvPicPr>
        <p:blipFill>
          <a:blip r:embed="rId2"/>
          <a:stretch>
            <a:fillRect/>
          </a:stretch>
        </p:blipFill>
        <p:spPr>
          <a:xfrm>
            <a:off x="10422105" y="314961"/>
            <a:ext cx="1322632" cy="1327680"/>
          </a:xfrm>
          <a:prstGeom prst="rect">
            <a:avLst/>
          </a:prstGeom>
        </p:spPr>
      </p:pic>
    </p:spTree>
    <p:extLst>
      <p:ext uri="{BB962C8B-B14F-4D97-AF65-F5344CB8AC3E}">
        <p14:creationId xmlns:p14="http://schemas.microsoft.com/office/powerpoint/2010/main" val="3400393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D55A223-BDE3-4662-BD05-6BDBDD27824A}" type="slidenum">
              <a:rPr lang="en-US" smtClean="0">
                <a:solidFill>
                  <a:schemeClr val="bg1"/>
                </a:solidFill>
              </a:rPr>
              <a:pPr/>
              <a:t>4</a:t>
            </a:fld>
            <a:endParaRPr lang="en-US" dirty="0">
              <a:solidFill>
                <a:schemeClr val="bg1"/>
              </a:solidFill>
            </a:endParaRPr>
          </a:p>
        </p:txBody>
      </p:sp>
      <p:sp>
        <p:nvSpPr>
          <p:cNvPr id="11" name="Rectangle 3"/>
          <p:cNvSpPr txBox="1">
            <a:spLocks noGrp="1" noChangeArrowheads="1"/>
          </p:cNvSpPr>
          <p:nvPr>
            <p:ph sz="quarter" idx="15"/>
          </p:nvPr>
        </p:nvSpPr>
        <p:spPr>
          <a:xfrm>
            <a:off x="9006499" y="990600"/>
            <a:ext cx="2846542" cy="4876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8600" indent="-228600" algn="l" rtl="0" eaLnBrk="0" fontAlgn="base" hangingPunct="0">
              <a:spcBef>
                <a:spcPct val="60000"/>
              </a:spcBef>
              <a:spcAft>
                <a:spcPct val="10000"/>
              </a:spcAft>
              <a:buClr>
                <a:srgbClr val="0070C0"/>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lvl="1" indent="0" algn="ctr">
              <a:spcAft>
                <a:spcPts val="0"/>
              </a:spcAft>
              <a:buNone/>
            </a:pPr>
            <a:r>
              <a:rPr lang="en-US" sz="2400" b="1" kern="0" dirty="0">
                <a:solidFill>
                  <a:schemeClr val="accent2">
                    <a:lumMod val="40000"/>
                    <a:lumOff val="60000"/>
                  </a:schemeClr>
                </a:solidFill>
                <a:latin typeface="Arial" panose="020B0604020202020204" pitchFamily="34" charset="0"/>
              </a:rPr>
              <a:t>Out-of-Network Providers </a:t>
            </a:r>
          </a:p>
          <a:p>
            <a:pPr marL="0" lvl="1" indent="0">
              <a:spcAft>
                <a:spcPts val="0"/>
              </a:spcAft>
              <a:buNone/>
            </a:pPr>
            <a:endParaRPr lang="en-US" sz="2000" kern="0" dirty="0">
              <a:solidFill>
                <a:schemeClr val="bg1"/>
              </a:solidFill>
              <a:latin typeface="Arial" panose="020B0604020202020204" pitchFamily="34" charset="0"/>
            </a:endParaRPr>
          </a:p>
        </p:txBody>
      </p:sp>
      <p:sp>
        <p:nvSpPr>
          <p:cNvPr id="9" name="Rectangle 3"/>
          <p:cNvSpPr txBox="1">
            <a:spLocks noGrp="1" noChangeArrowheads="1"/>
          </p:cNvSpPr>
          <p:nvPr>
            <p:ph idx="1"/>
          </p:nvPr>
        </p:nvSpPr>
        <p:spPr>
          <a:xfrm>
            <a:off x="457200" y="1860330"/>
            <a:ext cx="7745257" cy="431186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8600" indent="-228600" algn="l" rtl="0" eaLnBrk="0" fontAlgn="base" hangingPunct="0">
              <a:spcBef>
                <a:spcPct val="60000"/>
              </a:spcBef>
              <a:spcAft>
                <a:spcPct val="10000"/>
              </a:spcAft>
              <a:buClr>
                <a:srgbClr val="0070C0"/>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lvl="1" indent="0">
              <a:spcAft>
                <a:spcPts val="0"/>
              </a:spcAft>
              <a:buNone/>
            </a:pPr>
            <a:r>
              <a:rPr lang="en-US" sz="2400" kern="0" dirty="0">
                <a:solidFill>
                  <a:schemeClr val="tx2"/>
                </a:solidFill>
                <a:latin typeface="Arial" panose="020B0604020202020204" pitchFamily="34" charset="0"/>
              </a:rPr>
              <a:t>In-Network Providers </a:t>
            </a:r>
          </a:p>
        </p:txBody>
      </p:sp>
      <p:sp>
        <p:nvSpPr>
          <p:cNvPr id="8" name="Rectangle 2"/>
          <p:cNvSpPr>
            <a:spLocks noGrp="1" noChangeArrowheads="1"/>
          </p:cNvSpPr>
          <p:nvPr>
            <p:ph type="title"/>
          </p:nvPr>
        </p:nvSpPr>
        <p:spPr>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r>
              <a:rPr lang="en-US" dirty="0"/>
              <a:t>HMO – How It Works</a:t>
            </a:r>
          </a:p>
        </p:txBody>
      </p:sp>
      <p:sp>
        <p:nvSpPr>
          <p:cNvPr id="10" name="Rectangle 3"/>
          <p:cNvSpPr txBox="1">
            <a:spLocks noChangeArrowheads="1"/>
          </p:cNvSpPr>
          <p:nvPr/>
        </p:nvSpPr>
        <p:spPr bwMode="auto">
          <a:xfrm>
            <a:off x="457199" y="2538248"/>
            <a:ext cx="8190188" cy="359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fontAlgn="base">
              <a:spcBef>
                <a:spcPct val="25000"/>
              </a:spcBef>
              <a:spcAft>
                <a:spcPct val="0"/>
              </a:spcAft>
              <a:buChar char="•"/>
              <a:defRPr sz="2800">
                <a:solidFill>
                  <a:srgbClr val="000000"/>
                </a:solidFill>
                <a:latin typeface="+mn-lt"/>
                <a:ea typeface="+mn-ea"/>
                <a:cs typeface="+mn-cs"/>
              </a:defRPr>
            </a:lvl1pPr>
            <a:lvl2pPr marL="742950" indent="-285750" algn="l" rtl="0" fontAlgn="base">
              <a:spcBef>
                <a:spcPct val="25000"/>
              </a:spcBef>
              <a:spcAft>
                <a:spcPct val="0"/>
              </a:spcAft>
              <a:buClr>
                <a:schemeClr val="hlink"/>
              </a:buClr>
              <a:buSzPct val="90000"/>
              <a:buChar char="•"/>
              <a:defRPr sz="2400">
                <a:solidFill>
                  <a:srgbClr val="000000"/>
                </a:solidFill>
                <a:latin typeface="+mn-lt"/>
              </a:defRPr>
            </a:lvl2pPr>
            <a:lvl3pPr marL="1143000" indent="-228600" algn="l" rtl="0" fontAlgn="base">
              <a:spcBef>
                <a:spcPct val="10000"/>
              </a:spcBef>
              <a:spcAft>
                <a:spcPct val="10000"/>
              </a:spcAft>
              <a:buChar char="•"/>
              <a:defRPr sz="2000">
                <a:solidFill>
                  <a:srgbClr val="000000"/>
                </a:solidFill>
                <a:latin typeface="+mn-lt"/>
              </a:defRPr>
            </a:lvl3pPr>
            <a:lvl4pPr marL="1600200" indent="-228600" algn="l" rtl="0" fontAlgn="base">
              <a:spcBef>
                <a:spcPct val="10000"/>
              </a:spcBef>
              <a:spcAft>
                <a:spcPct val="10000"/>
              </a:spcAft>
              <a:buChar char="–"/>
              <a:defRPr sz="1800">
                <a:solidFill>
                  <a:srgbClr val="000000"/>
                </a:solidFill>
                <a:latin typeface="+mn-lt"/>
              </a:defRPr>
            </a:lvl4pPr>
            <a:lvl5pPr marL="2057400" indent="-228600" algn="l" rtl="0" fontAlgn="base">
              <a:spcBef>
                <a:spcPct val="10000"/>
              </a:spcBef>
              <a:spcAft>
                <a:spcPct val="10000"/>
              </a:spcAft>
              <a:buChar char="•"/>
              <a:defRPr sz="1800">
                <a:solidFill>
                  <a:srgbClr val="000000"/>
                </a:solidFill>
                <a:latin typeface="+mn-lt"/>
              </a:defRPr>
            </a:lvl5pPr>
            <a:lvl6pPr marL="2514600" indent="-228600" algn="l" rtl="0" fontAlgn="base">
              <a:spcBef>
                <a:spcPct val="10000"/>
              </a:spcBef>
              <a:spcAft>
                <a:spcPct val="10000"/>
              </a:spcAft>
              <a:buChar char="•"/>
              <a:defRPr sz="1800">
                <a:solidFill>
                  <a:srgbClr val="000000"/>
                </a:solidFill>
                <a:latin typeface="+mn-lt"/>
              </a:defRPr>
            </a:lvl6pPr>
            <a:lvl7pPr marL="2971800" indent="-228600" algn="l" rtl="0" fontAlgn="base">
              <a:spcBef>
                <a:spcPct val="10000"/>
              </a:spcBef>
              <a:spcAft>
                <a:spcPct val="10000"/>
              </a:spcAft>
              <a:buChar char="•"/>
              <a:defRPr sz="1800">
                <a:solidFill>
                  <a:srgbClr val="000000"/>
                </a:solidFill>
                <a:latin typeface="+mn-lt"/>
              </a:defRPr>
            </a:lvl7pPr>
            <a:lvl8pPr marL="3429000" indent="-228600" algn="l" rtl="0" fontAlgn="base">
              <a:spcBef>
                <a:spcPct val="10000"/>
              </a:spcBef>
              <a:spcAft>
                <a:spcPct val="10000"/>
              </a:spcAft>
              <a:buChar char="•"/>
              <a:defRPr sz="1800">
                <a:solidFill>
                  <a:srgbClr val="000000"/>
                </a:solidFill>
                <a:latin typeface="+mn-lt"/>
              </a:defRPr>
            </a:lvl8pPr>
            <a:lvl9pPr marL="3886200" indent="-228600" algn="l" rtl="0" fontAlgn="base">
              <a:spcBef>
                <a:spcPct val="10000"/>
              </a:spcBef>
              <a:spcAft>
                <a:spcPct val="10000"/>
              </a:spcAft>
              <a:buChar char="•"/>
              <a:defRPr sz="1800">
                <a:solidFill>
                  <a:srgbClr val="000000"/>
                </a:solidFill>
                <a:latin typeface="+mn-lt"/>
              </a:defRPr>
            </a:lvl9pPr>
          </a:lstStyle>
          <a:p>
            <a:pPr marL="285750" lvl="1">
              <a:spcBef>
                <a:spcPts val="0"/>
              </a:spcBef>
              <a:spcAft>
                <a:spcPts val="1800"/>
              </a:spcAft>
              <a:buClr>
                <a:schemeClr val="tx1"/>
              </a:buClr>
              <a:buFont typeface="Arial" panose="020B0604020202020204" pitchFamily="34" charset="0"/>
              <a:buChar char="•"/>
              <a:defRPr/>
            </a:pPr>
            <a:r>
              <a:rPr lang="en-US" sz="2100" kern="0" dirty="0"/>
              <a:t>Access to contracted HMO, in-network providers in New Mexico</a:t>
            </a:r>
          </a:p>
          <a:p>
            <a:pPr marL="285750" lvl="1">
              <a:spcBef>
                <a:spcPts val="0"/>
              </a:spcBef>
              <a:spcAft>
                <a:spcPts val="1800"/>
              </a:spcAft>
              <a:buClr>
                <a:schemeClr val="tx1"/>
              </a:buClr>
              <a:buFont typeface="Arial" panose="020B0604020202020204" pitchFamily="34" charset="0"/>
              <a:buChar char="•"/>
              <a:defRPr/>
            </a:pPr>
            <a:r>
              <a:rPr lang="en-US" sz="2100" kern="0" dirty="0"/>
              <a:t>No need to obtain referrals for specialist care</a:t>
            </a:r>
          </a:p>
          <a:p>
            <a:pPr marL="285750" lvl="1">
              <a:spcBef>
                <a:spcPts val="0"/>
              </a:spcBef>
              <a:spcAft>
                <a:spcPts val="1800"/>
              </a:spcAft>
              <a:buClr>
                <a:schemeClr val="tx1"/>
              </a:buClr>
              <a:buFont typeface="Arial" panose="020B0604020202020204" pitchFamily="34" charset="0"/>
              <a:buChar char="•"/>
              <a:defRPr/>
            </a:pPr>
            <a:r>
              <a:rPr lang="en-US" sz="2100" kern="0" dirty="0"/>
              <a:t>Provider files claims</a:t>
            </a:r>
          </a:p>
          <a:p>
            <a:pPr marL="285750" lvl="1">
              <a:spcBef>
                <a:spcPts val="0"/>
              </a:spcBef>
              <a:spcAft>
                <a:spcPts val="1800"/>
              </a:spcAft>
              <a:buClr>
                <a:schemeClr val="tx1"/>
              </a:buClr>
              <a:buFont typeface="Arial" panose="020B0604020202020204" pitchFamily="34" charset="0"/>
              <a:buChar char="•"/>
              <a:defRPr/>
            </a:pPr>
            <a:r>
              <a:rPr lang="en-US" sz="2100" kern="0" dirty="0"/>
              <a:t>Predictable copayment</a:t>
            </a:r>
          </a:p>
          <a:p>
            <a:pPr marL="285750" lvl="1">
              <a:spcBef>
                <a:spcPts val="0"/>
              </a:spcBef>
              <a:spcAft>
                <a:spcPts val="1800"/>
              </a:spcAft>
              <a:buClr>
                <a:schemeClr val="tx1"/>
              </a:buClr>
              <a:buFont typeface="Arial" panose="020B0604020202020204" pitchFamily="34" charset="0"/>
              <a:buChar char="•"/>
              <a:defRPr/>
            </a:pPr>
            <a:r>
              <a:rPr lang="en-US" sz="2100" kern="0" dirty="0">
                <a:solidFill>
                  <a:schemeClr val="tx2"/>
                </a:solidFill>
              </a:rPr>
              <a:t>Away from Home Care</a:t>
            </a:r>
            <a:r>
              <a:rPr lang="en-US" sz="2100" baseline="30000" dirty="0">
                <a:solidFill>
                  <a:schemeClr val="tx2"/>
                </a:solidFill>
              </a:rPr>
              <a:t>®</a:t>
            </a:r>
            <a:r>
              <a:rPr lang="en-US" sz="2100" kern="0" dirty="0">
                <a:solidFill>
                  <a:schemeClr val="tx2"/>
                </a:solidFill>
              </a:rPr>
              <a:t> Program </a:t>
            </a:r>
            <a:r>
              <a:rPr lang="en-US" sz="2100" kern="0" dirty="0">
                <a:solidFill>
                  <a:schemeClr val="tx1"/>
                </a:solidFill>
              </a:rPr>
              <a:t>available in certain states</a:t>
            </a:r>
          </a:p>
        </p:txBody>
      </p:sp>
      <p:sp>
        <p:nvSpPr>
          <p:cNvPr id="12" name="Rectangle 4"/>
          <p:cNvSpPr txBox="1">
            <a:spLocks noChangeArrowheads="1"/>
          </p:cNvSpPr>
          <p:nvPr/>
        </p:nvSpPr>
        <p:spPr bwMode="auto">
          <a:xfrm>
            <a:off x="9125283" y="2103843"/>
            <a:ext cx="2727758" cy="3435790"/>
          </a:xfrm>
          <a:prstGeom prst="rect">
            <a:avLst/>
          </a:prstGeom>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fontAlgn="base">
              <a:spcBef>
                <a:spcPct val="25000"/>
              </a:spcBef>
              <a:spcAft>
                <a:spcPct val="0"/>
              </a:spcAft>
              <a:buChar char="•"/>
              <a:defRPr sz="2800">
                <a:solidFill>
                  <a:srgbClr val="000000"/>
                </a:solidFill>
                <a:latin typeface="+mn-lt"/>
                <a:ea typeface="+mn-ea"/>
                <a:cs typeface="+mn-cs"/>
              </a:defRPr>
            </a:lvl1pPr>
            <a:lvl2pPr marL="742950" indent="-285750" algn="l" rtl="0" fontAlgn="base">
              <a:spcBef>
                <a:spcPct val="25000"/>
              </a:spcBef>
              <a:spcAft>
                <a:spcPct val="0"/>
              </a:spcAft>
              <a:buClr>
                <a:schemeClr val="hlink"/>
              </a:buClr>
              <a:buSzPct val="90000"/>
              <a:buChar char="•"/>
              <a:defRPr sz="2400">
                <a:solidFill>
                  <a:srgbClr val="000000"/>
                </a:solidFill>
                <a:latin typeface="+mn-lt"/>
              </a:defRPr>
            </a:lvl2pPr>
            <a:lvl3pPr marL="1143000" indent="-228600" algn="l" rtl="0" fontAlgn="base">
              <a:spcBef>
                <a:spcPct val="10000"/>
              </a:spcBef>
              <a:spcAft>
                <a:spcPct val="10000"/>
              </a:spcAft>
              <a:buChar char="•"/>
              <a:defRPr sz="2000">
                <a:solidFill>
                  <a:srgbClr val="000000"/>
                </a:solidFill>
                <a:latin typeface="+mn-lt"/>
              </a:defRPr>
            </a:lvl3pPr>
            <a:lvl4pPr marL="1600200" indent="-228600" algn="l" rtl="0" fontAlgn="base">
              <a:spcBef>
                <a:spcPct val="10000"/>
              </a:spcBef>
              <a:spcAft>
                <a:spcPct val="10000"/>
              </a:spcAft>
              <a:buChar char="–"/>
              <a:defRPr sz="1800">
                <a:solidFill>
                  <a:srgbClr val="000000"/>
                </a:solidFill>
                <a:latin typeface="+mn-lt"/>
              </a:defRPr>
            </a:lvl4pPr>
            <a:lvl5pPr marL="2057400" indent="-228600" algn="l" rtl="0" fontAlgn="base">
              <a:spcBef>
                <a:spcPct val="10000"/>
              </a:spcBef>
              <a:spcAft>
                <a:spcPct val="10000"/>
              </a:spcAft>
              <a:buChar char="•"/>
              <a:defRPr sz="1800">
                <a:solidFill>
                  <a:srgbClr val="000000"/>
                </a:solidFill>
                <a:latin typeface="+mn-lt"/>
              </a:defRPr>
            </a:lvl5pPr>
            <a:lvl6pPr marL="2514600" indent="-228600" algn="l" rtl="0" fontAlgn="base">
              <a:spcBef>
                <a:spcPct val="10000"/>
              </a:spcBef>
              <a:spcAft>
                <a:spcPct val="10000"/>
              </a:spcAft>
              <a:buChar char="•"/>
              <a:defRPr sz="1800">
                <a:solidFill>
                  <a:srgbClr val="000000"/>
                </a:solidFill>
                <a:latin typeface="+mn-lt"/>
              </a:defRPr>
            </a:lvl6pPr>
            <a:lvl7pPr marL="2971800" indent="-228600" algn="l" rtl="0" fontAlgn="base">
              <a:spcBef>
                <a:spcPct val="10000"/>
              </a:spcBef>
              <a:spcAft>
                <a:spcPct val="10000"/>
              </a:spcAft>
              <a:buChar char="•"/>
              <a:defRPr sz="1800">
                <a:solidFill>
                  <a:srgbClr val="000000"/>
                </a:solidFill>
                <a:latin typeface="+mn-lt"/>
              </a:defRPr>
            </a:lvl7pPr>
            <a:lvl8pPr marL="3429000" indent="-228600" algn="l" rtl="0" fontAlgn="base">
              <a:spcBef>
                <a:spcPct val="10000"/>
              </a:spcBef>
              <a:spcAft>
                <a:spcPct val="10000"/>
              </a:spcAft>
              <a:buChar char="•"/>
              <a:defRPr sz="1800">
                <a:solidFill>
                  <a:srgbClr val="000000"/>
                </a:solidFill>
                <a:latin typeface="+mn-lt"/>
              </a:defRPr>
            </a:lvl8pPr>
            <a:lvl9pPr marL="3886200" indent="-228600" algn="l" rtl="0" fontAlgn="base">
              <a:spcBef>
                <a:spcPct val="10000"/>
              </a:spcBef>
              <a:spcAft>
                <a:spcPct val="10000"/>
              </a:spcAft>
              <a:buChar char="•"/>
              <a:defRPr sz="1800">
                <a:solidFill>
                  <a:srgbClr val="000000"/>
                </a:solidFill>
                <a:latin typeface="+mn-lt"/>
              </a:defRPr>
            </a:lvl9pPr>
          </a:lstStyle>
          <a:p>
            <a:pPr marL="57150" indent="0" algn="ctr">
              <a:spcBef>
                <a:spcPts val="600"/>
              </a:spcBef>
              <a:buClr>
                <a:schemeClr val="bg1"/>
              </a:buClr>
              <a:buNone/>
              <a:defRPr/>
            </a:pPr>
            <a:r>
              <a:rPr lang="en-US" sz="2000" kern="0" dirty="0">
                <a:solidFill>
                  <a:schemeClr val="bg1"/>
                </a:solidFill>
                <a:latin typeface="Arial"/>
              </a:rPr>
              <a:t>No coverage except for</a:t>
            </a:r>
            <a:r>
              <a:rPr lang="en-US" sz="2000" b="1" i="1" kern="0" dirty="0">
                <a:solidFill>
                  <a:schemeClr val="bg1"/>
                </a:solidFill>
                <a:latin typeface="Arial"/>
              </a:rPr>
              <a:t> emergency room and urgent care services</a:t>
            </a:r>
          </a:p>
        </p:txBody>
      </p:sp>
    </p:spTree>
    <p:extLst>
      <p:ext uri="{BB962C8B-B14F-4D97-AF65-F5344CB8AC3E}">
        <p14:creationId xmlns:p14="http://schemas.microsoft.com/office/powerpoint/2010/main" val="2329815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5</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p:txBody>
          <a:bodyPr/>
          <a:lstStyle/>
          <a:p>
            <a:r>
              <a:rPr lang="en-US" dirty="0"/>
              <a:t>HMO Plan</a:t>
            </a:r>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pic>
        <p:nvPicPr>
          <p:cNvPr id="9" name="Picture 8">
            <a:extLst>
              <a:ext uri="{FF2B5EF4-FFF2-40B4-BE49-F238E27FC236}">
                <a16:creationId xmlns:a16="http://schemas.microsoft.com/office/drawing/2014/main" id="{C9B75A82-E478-DE5E-B503-DC3E088C1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8692" y="1405966"/>
            <a:ext cx="2246708" cy="2246708"/>
          </a:xfrm>
          <a:prstGeom prst="rect">
            <a:avLst/>
          </a:prstGeom>
        </p:spPr>
      </p:pic>
      <p:sp>
        <p:nvSpPr>
          <p:cNvPr id="10" name="AutoShape 6">
            <a:extLst>
              <a:ext uri="{FF2B5EF4-FFF2-40B4-BE49-F238E27FC236}">
                <a16:creationId xmlns:a16="http://schemas.microsoft.com/office/drawing/2014/main" id="{A3991118-21B6-1B66-269D-5AB07E8AF4FA}"/>
              </a:ext>
            </a:extLst>
          </p:cNvPr>
          <p:cNvSpPr>
            <a:spLocks noChangeArrowheads="1"/>
          </p:cNvSpPr>
          <p:nvPr/>
        </p:nvSpPr>
        <p:spPr bwMode="auto">
          <a:xfrm>
            <a:off x="4334670" y="1629922"/>
            <a:ext cx="1710531" cy="1773678"/>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80000"/>
              </a:lnSpc>
              <a:spcBef>
                <a:spcPts val="800"/>
              </a:spcBef>
              <a:spcAft>
                <a:spcPct val="45000"/>
              </a:spcAft>
              <a:buClr>
                <a:srgbClr val="FFFFFF"/>
              </a:buClr>
              <a:buSzTx/>
              <a:buFontTx/>
              <a:buNone/>
              <a:tabLst/>
              <a:defRPr/>
            </a:pPr>
            <a:endParaRPr kumimoji="0" lang="en-US" sz="2000" b="0" i="0" u="none" strike="noStrike" kern="0" cap="none" spc="0" normalizeH="0" baseline="0" noProof="0" dirty="0">
              <a:ln>
                <a:noFill/>
              </a:ln>
              <a:solidFill>
                <a:srgbClr val="1E1E1E"/>
              </a:solidFill>
              <a:effectLst/>
              <a:uLnTx/>
              <a:uFillTx/>
            </a:endParaRPr>
          </a:p>
        </p:txBody>
      </p:sp>
      <p:sp>
        <p:nvSpPr>
          <p:cNvPr id="33" name="AutoShape 6">
            <a:extLst>
              <a:ext uri="{FF2B5EF4-FFF2-40B4-BE49-F238E27FC236}">
                <a16:creationId xmlns:a16="http://schemas.microsoft.com/office/drawing/2014/main" id="{B421B39E-D3C6-6ED0-CE7A-06D06ACAC209}"/>
              </a:ext>
            </a:extLst>
          </p:cNvPr>
          <p:cNvSpPr>
            <a:spLocks noChangeArrowheads="1"/>
          </p:cNvSpPr>
          <p:nvPr/>
        </p:nvSpPr>
        <p:spPr bwMode="auto">
          <a:xfrm>
            <a:off x="3152776" y="4648201"/>
            <a:ext cx="7318454" cy="920589"/>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90000"/>
              </a:lnSpc>
              <a:spcBef>
                <a:spcPct val="30000"/>
              </a:spcBef>
              <a:spcAft>
                <a:spcPct val="45000"/>
              </a:spcAft>
              <a:buClr>
                <a:srgbClr val="FFFFFF"/>
              </a:buClr>
              <a:buSzTx/>
              <a:buFontTx/>
              <a:buNone/>
              <a:tabLst/>
              <a:defRPr/>
            </a:pPr>
            <a:endParaRPr kumimoji="0" lang="en-US" sz="1800" b="0" i="0" u="none" strike="noStrike" kern="0" cap="none" spc="0" normalizeH="0" baseline="0" noProof="0" dirty="0">
              <a:ln>
                <a:noFill/>
              </a:ln>
              <a:solidFill>
                <a:srgbClr val="1E1E1E"/>
              </a:solidFill>
              <a:effectLst/>
              <a:uLnTx/>
              <a:uFillTx/>
            </a:endParaRPr>
          </a:p>
        </p:txBody>
      </p:sp>
      <p:pic>
        <p:nvPicPr>
          <p:cNvPr id="34" name="Picture 33">
            <a:extLst>
              <a:ext uri="{FF2B5EF4-FFF2-40B4-BE49-F238E27FC236}">
                <a16:creationId xmlns:a16="http://schemas.microsoft.com/office/drawing/2014/main" id="{BEA18D72-B30F-1DCD-F1B9-808A0BD54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5206" y="4405397"/>
            <a:ext cx="1066801" cy="635519"/>
          </a:xfrm>
          <a:prstGeom prst="rect">
            <a:avLst/>
          </a:prstGeom>
        </p:spPr>
      </p:pic>
      <p:sp>
        <p:nvSpPr>
          <p:cNvPr id="35" name="TextBox 34">
            <a:extLst>
              <a:ext uri="{FF2B5EF4-FFF2-40B4-BE49-F238E27FC236}">
                <a16:creationId xmlns:a16="http://schemas.microsoft.com/office/drawing/2014/main" id="{6A38D135-A571-5683-173C-4D0832554F8F}"/>
              </a:ext>
            </a:extLst>
          </p:cNvPr>
          <p:cNvSpPr txBox="1"/>
          <p:nvPr/>
        </p:nvSpPr>
        <p:spPr>
          <a:xfrm>
            <a:off x="2343510" y="2246393"/>
            <a:ext cx="1527243"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5587"/>
                </a:solidFill>
                <a:effectLst/>
                <a:uLnTx/>
                <a:uFillTx/>
                <a:latin typeface="Arial Black" panose="020B0A04020102020204" pitchFamily="34" charset="0"/>
              </a:rPr>
              <a:t>BCBS</a:t>
            </a:r>
            <a:endParaRPr kumimoji="0" lang="en-US" sz="3200" b="0" i="0" u="none" strike="noStrike" kern="0" cap="none" spc="0" normalizeH="0" baseline="0" noProof="0" dirty="0">
              <a:ln>
                <a:noFill/>
              </a:ln>
              <a:solidFill>
                <a:srgbClr val="005587"/>
              </a:solidFill>
              <a:effectLst/>
              <a:uLnTx/>
              <a:uFillTx/>
            </a:endParaRPr>
          </a:p>
        </p:txBody>
      </p:sp>
      <p:sp>
        <p:nvSpPr>
          <p:cNvPr id="36" name="AutoShape 6">
            <a:extLst>
              <a:ext uri="{FF2B5EF4-FFF2-40B4-BE49-F238E27FC236}">
                <a16:creationId xmlns:a16="http://schemas.microsoft.com/office/drawing/2014/main" id="{CED26D63-D143-9AEB-21A0-FF38F684A912}"/>
              </a:ext>
            </a:extLst>
          </p:cNvPr>
          <p:cNvSpPr>
            <a:spLocks noChangeArrowheads="1"/>
          </p:cNvSpPr>
          <p:nvPr/>
        </p:nvSpPr>
        <p:spPr bwMode="auto">
          <a:xfrm>
            <a:off x="4419600" y="1338240"/>
            <a:ext cx="6051630" cy="2999775"/>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80000"/>
              </a:lnSpc>
              <a:spcBef>
                <a:spcPts val="800"/>
              </a:spcBef>
              <a:spcAft>
                <a:spcPct val="45000"/>
              </a:spcAft>
              <a:buClr>
                <a:srgbClr val="FFFFFF"/>
              </a:buClr>
              <a:buSzTx/>
              <a:buFontTx/>
              <a:buNone/>
              <a:tabLst/>
              <a:defRPr/>
            </a:pPr>
            <a:r>
              <a:rPr kumimoji="0" lang="en-US" sz="2400" b="0" i="0" u="none" strike="noStrike" kern="0" cap="none" spc="0" normalizeH="0" baseline="0" noProof="0" dirty="0">
                <a:ln>
                  <a:noFill/>
                </a:ln>
                <a:solidFill>
                  <a:srgbClr val="1E1E1E"/>
                </a:solidFill>
                <a:effectLst/>
                <a:uLnTx/>
                <a:uFillTx/>
              </a:rPr>
              <a:t>Over</a:t>
            </a:r>
            <a:r>
              <a:rPr kumimoji="0" lang="en-US" sz="2400" b="0" i="0" u="none" strike="noStrike" kern="0" cap="none" spc="0" normalizeH="0" baseline="0" noProof="0" dirty="0">
                <a:ln>
                  <a:noFill/>
                </a:ln>
                <a:solidFill>
                  <a:srgbClr val="0FB5E9"/>
                </a:solidFill>
                <a:effectLst/>
                <a:uLnTx/>
                <a:uFillTx/>
              </a:rPr>
              <a:t> </a:t>
            </a:r>
            <a:r>
              <a:rPr lang="en-US" sz="2400" kern="0" dirty="0">
                <a:solidFill>
                  <a:schemeClr val="tx2"/>
                </a:solidFill>
              </a:rPr>
              <a:t>35,1</a:t>
            </a:r>
            <a:r>
              <a:rPr kumimoji="0" lang="en-US" sz="2400" b="0" i="0" u="none" strike="noStrike" kern="0" cap="none" spc="0" normalizeH="0" baseline="0" noProof="0" dirty="0">
                <a:ln>
                  <a:noFill/>
                </a:ln>
                <a:solidFill>
                  <a:schemeClr val="tx2"/>
                </a:solidFill>
                <a:effectLst/>
                <a:uLnTx/>
                <a:uFillTx/>
              </a:rPr>
              <a:t>00 HMO</a:t>
            </a:r>
            <a:r>
              <a:rPr kumimoji="0" lang="en-US" sz="2400" b="0" i="0" u="none" strike="noStrike" kern="0" cap="none" spc="0" normalizeH="0" baseline="0" noProof="0" dirty="0">
                <a:ln>
                  <a:noFill/>
                </a:ln>
                <a:effectLst/>
                <a:uLnTx/>
                <a:uFillTx/>
              </a:rPr>
              <a:t>-contracted</a:t>
            </a:r>
            <a:r>
              <a:rPr kumimoji="0" lang="en-US" sz="2400" b="0" i="0" u="none" strike="noStrike" kern="0" cap="none" spc="0" normalizeH="0" baseline="0" noProof="0" dirty="0">
                <a:ln>
                  <a:noFill/>
                </a:ln>
                <a:solidFill>
                  <a:schemeClr val="tx2"/>
                </a:solidFill>
                <a:effectLst/>
                <a:uLnTx/>
                <a:uFillTx/>
              </a:rPr>
              <a:t> </a:t>
            </a:r>
            <a:r>
              <a:rPr kumimoji="0" lang="en-US" sz="2400" b="0" i="0" u="none" strike="noStrike" kern="0" cap="none" spc="0" normalizeH="0" baseline="0" noProof="0" dirty="0">
                <a:ln>
                  <a:noFill/>
                </a:ln>
                <a:solidFill>
                  <a:srgbClr val="1E1E1E"/>
                </a:solidFill>
                <a:effectLst/>
                <a:uLnTx/>
                <a:uFillTx/>
              </a:rPr>
              <a:t>providers in New Mexico including:</a:t>
            </a:r>
          </a:p>
          <a:p>
            <a:pPr marL="0" marR="0" lvl="0" indent="0" defTabSz="914400" eaLnBrk="1" fontAlgn="base" latinLnBrk="0" hangingPunct="1">
              <a:lnSpc>
                <a:spcPct val="80000"/>
              </a:lnSpc>
              <a:spcBef>
                <a:spcPts val="800"/>
              </a:spcBef>
              <a:spcAft>
                <a:spcPct val="45000"/>
              </a:spcAft>
              <a:buClr>
                <a:srgbClr val="FFFFFF"/>
              </a:buClr>
              <a:buSzTx/>
              <a:buFontTx/>
              <a:buNone/>
              <a:tabLst/>
              <a:defRPr/>
            </a:pPr>
            <a:endParaRPr kumimoji="0" lang="en-US" sz="2400" b="0" i="0" u="none" strike="noStrike" kern="0" cap="none" spc="0" normalizeH="0" baseline="0" noProof="0" dirty="0">
              <a:ln>
                <a:noFill/>
              </a:ln>
              <a:solidFill>
                <a:srgbClr val="1E1E1E"/>
              </a:solidFill>
              <a:effectLst/>
              <a:uLnTx/>
              <a:uFillTx/>
            </a:endParaRPr>
          </a:p>
          <a:p>
            <a:pPr marL="0" marR="0" lvl="0" indent="0" defTabSz="914400" eaLnBrk="1" fontAlgn="base" latinLnBrk="0" hangingPunct="1">
              <a:lnSpc>
                <a:spcPct val="80000"/>
              </a:lnSpc>
              <a:spcBef>
                <a:spcPts val="800"/>
              </a:spcBef>
              <a:spcAft>
                <a:spcPct val="45000"/>
              </a:spcAft>
              <a:buClr>
                <a:srgbClr val="FFFFFF"/>
              </a:buClr>
              <a:buSzTx/>
              <a:buFontTx/>
              <a:buNone/>
              <a:tabLst/>
              <a:defRPr/>
            </a:pPr>
            <a:endParaRPr kumimoji="0" lang="en-US" sz="1800" b="1" i="0" u="none" strike="noStrike" kern="0" cap="none" spc="0" normalizeH="0" baseline="0" noProof="0" dirty="0">
              <a:ln>
                <a:noFill/>
              </a:ln>
              <a:solidFill>
                <a:srgbClr val="4CA05A"/>
              </a:solidFill>
              <a:effectLst/>
              <a:uLnTx/>
              <a:uFillTx/>
              <a:latin typeface="Arial Black" panose="020B0A04020102020204" pitchFamily="34" charset="0"/>
            </a:endParaRPr>
          </a:p>
        </p:txBody>
      </p:sp>
      <p:sp>
        <p:nvSpPr>
          <p:cNvPr id="37" name="AutoShape 6">
            <a:extLst>
              <a:ext uri="{FF2B5EF4-FFF2-40B4-BE49-F238E27FC236}">
                <a16:creationId xmlns:a16="http://schemas.microsoft.com/office/drawing/2014/main" id="{ACC279D0-E7C6-7679-E35A-93C4E48878FB}"/>
              </a:ext>
            </a:extLst>
          </p:cNvPr>
          <p:cNvSpPr>
            <a:spLocks noChangeArrowheads="1"/>
          </p:cNvSpPr>
          <p:nvPr/>
        </p:nvSpPr>
        <p:spPr bwMode="auto">
          <a:xfrm>
            <a:off x="3981200" y="4288631"/>
            <a:ext cx="7418005" cy="920589"/>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auto" latinLnBrk="0" hangingPunct="1">
              <a:lnSpc>
                <a:spcPct val="90000"/>
              </a:lnSpc>
              <a:spcBef>
                <a:spcPct val="30000"/>
              </a:spcBef>
              <a:spcAft>
                <a:spcPct val="45000"/>
              </a:spcAft>
              <a:buClr>
                <a:srgbClr val="FFFFFF"/>
              </a:buClr>
              <a:buSzTx/>
              <a:buFontTx/>
              <a:buNone/>
              <a:tabLst/>
              <a:defRPr/>
            </a:pPr>
            <a:r>
              <a:rPr kumimoji="0" lang="en-US" sz="1800" b="0" i="0" u="none" strike="noStrike" kern="0" cap="none" spc="0" normalizeH="0" baseline="0" noProof="0" dirty="0">
                <a:ln>
                  <a:noFill/>
                </a:ln>
                <a:solidFill>
                  <a:schemeClr val="tx2"/>
                </a:solidFill>
                <a:effectLst/>
                <a:uLnTx/>
                <a:uFillTx/>
                <a:cs typeface="Arial" panose="020B0604020202020204" pitchFamily="34" charset="0"/>
              </a:rPr>
              <a:t>When traveling outside of New Mexico</a:t>
            </a:r>
            <a:r>
              <a:rPr kumimoji="0" lang="en-US" sz="1800" b="0" i="0" u="none" strike="noStrike" kern="0" cap="none" spc="0" normalizeH="0" baseline="0" noProof="0" dirty="0">
                <a:ln>
                  <a:noFill/>
                </a:ln>
                <a:effectLst/>
                <a:uLnTx/>
                <a:uFillTx/>
                <a:cs typeface="Arial" panose="020B0604020202020204" pitchFamily="34" charset="0"/>
              </a:rPr>
              <a:t>,</a:t>
            </a:r>
            <a:r>
              <a:rPr kumimoji="0" lang="en-US" sz="1800" b="0" i="0" u="none" strike="noStrike" kern="0" cap="none" spc="0" normalizeH="0" baseline="0" noProof="0" dirty="0">
                <a:ln>
                  <a:noFill/>
                </a:ln>
                <a:solidFill>
                  <a:srgbClr val="005587"/>
                </a:solidFill>
                <a:effectLst/>
                <a:uLnTx/>
                <a:uFillTx/>
                <a:cs typeface="Arial" panose="020B0604020202020204" pitchFamily="34" charset="0"/>
              </a:rPr>
              <a:t> </a:t>
            </a:r>
            <a:r>
              <a:rPr kumimoji="0" lang="en-US" sz="1800" b="0" i="0" u="none" strike="noStrike" kern="0" cap="none" spc="0" normalizeH="0" baseline="0" noProof="0" dirty="0">
                <a:ln>
                  <a:noFill/>
                </a:ln>
                <a:solidFill>
                  <a:srgbClr val="000000"/>
                </a:solidFill>
                <a:effectLst/>
                <a:uLnTx/>
                <a:uFillTx/>
              </a:rPr>
              <a:t>you have access to </a:t>
            </a:r>
            <a:r>
              <a:rPr kumimoji="0" lang="en-US" sz="1800" b="0" i="0" u="none" strike="noStrike" kern="0" cap="none" spc="0" normalizeH="0" baseline="0" noProof="0" dirty="0">
                <a:ln>
                  <a:noFill/>
                </a:ln>
                <a:solidFill>
                  <a:schemeClr val="tx2"/>
                </a:solidFill>
                <a:effectLst/>
                <a:uLnTx/>
                <a:uFillTx/>
              </a:rPr>
              <a:t>emergency room </a:t>
            </a:r>
            <a:r>
              <a:rPr kumimoji="0" lang="en-US" sz="1800" b="0" i="0" u="none" strike="noStrike" kern="0" cap="none" spc="0" normalizeH="0" baseline="0" noProof="0" dirty="0">
                <a:ln>
                  <a:noFill/>
                </a:ln>
                <a:solidFill>
                  <a:srgbClr val="000000"/>
                </a:solidFill>
                <a:effectLst/>
                <a:uLnTx/>
                <a:uFillTx/>
              </a:rPr>
              <a:t>and </a:t>
            </a:r>
            <a:r>
              <a:rPr kumimoji="0" lang="en-US" sz="1800" b="0" i="0" u="none" strike="noStrike" kern="0" cap="none" spc="0" normalizeH="0" baseline="0" noProof="0" dirty="0">
                <a:ln>
                  <a:noFill/>
                </a:ln>
                <a:solidFill>
                  <a:schemeClr val="tx2"/>
                </a:solidFill>
                <a:effectLst/>
                <a:uLnTx/>
                <a:uFillTx/>
              </a:rPr>
              <a:t>urgent care </a:t>
            </a:r>
            <a:r>
              <a:rPr kumimoji="0" lang="en-US" sz="1800" b="0" i="0" u="none" strike="noStrike" kern="0" cap="none" spc="0" normalizeH="0" baseline="0" noProof="0" dirty="0">
                <a:ln>
                  <a:noFill/>
                </a:ln>
                <a:solidFill>
                  <a:srgbClr val="1E1E1E"/>
                </a:solidFill>
                <a:effectLst/>
                <a:uLnTx/>
                <a:uFillTx/>
              </a:rPr>
              <a:t>services.</a:t>
            </a:r>
            <a:endParaRPr kumimoji="0" lang="en-US" sz="1800" b="0" i="0" u="none" strike="noStrike" kern="0" cap="none" spc="0" normalizeH="0" baseline="0" noProof="0" dirty="0">
              <a:ln>
                <a:noFill/>
              </a:ln>
              <a:solidFill>
                <a:srgbClr val="FF7200"/>
              </a:solidFill>
              <a:effectLst/>
              <a:uLnTx/>
              <a:uFillTx/>
            </a:endParaRPr>
          </a:p>
        </p:txBody>
      </p:sp>
      <p:sp>
        <p:nvSpPr>
          <p:cNvPr id="38" name="AutoShape 6">
            <a:extLst>
              <a:ext uri="{FF2B5EF4-FFF2-40B4-BE49-F238E27FC236}">
                <a16:creationId xmlns:a16="http://schemas.microsoft.com/office/drawing/2014/main" id="{D7425FF0-D8AD-96DB-B307-47AEE07AFC50}"/>
              </a:ext>
            </a:extLst>
          </p:cNvPr>
          <p:cNvSpPr>
            <a:spLocks noChangeArrowheads="1"/>
          </p:cNvSpPr>
          <p:nvPr/>
        </p:nvSpPr>
        <p:spPr bwMode="auto">
          <a:xfrm>
            <a:off x="3981203" y="5159044"/>
            <a:ext cx="7393618" cy="1248368"/>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90000"/>
              </a:lnSpc>
              <a:spcBef>
                <a:spcPct val="30000"/>
              </a:spcBef>
              <a:spcAft>
                <a:spcPct val="45000"/>
              </a:spcAft>
              <a:buClr>
                <a:srgbClr val="FFFFFF"/>
              </a:buClr>
              <a:buSzTx/>
              <a:buFontTx/>
              <a:buNone/>
              <a:tabLst/>
              <a:defRPr/>
            </a:pPr>
            <a:r>
              <a:rPr kumimoji="0" lang="en-US" b="0" i="0" u="none" strike="noStrike" kern="0" cap="none" spc="0" normalizeH="0" baseline="0" noProof="0" dirty="0">
                <a:ln>
                  <a:noFill/>
                </a:ln>
                <a:solidFill>
                  <a:srgbClr val="1E1E1E"/>
                </a:solidFill>
                <a:effectLst/>
                <a:uLnTx/>
                <a:uFillTx/>
                <a:cs typeface="Arial" panose="020B0604020202020204" pitchFamily="34" charset="0"/>
              </a:rPr>
              <a:t>When you or your covered dependents are away from home for more than </a:t>
            </a:r>
            <a:r>
              <a:rPr kumimoji="0" lang="en-US" b="0" i="0" u="none" strike="noStrike" kern="0" cap="none" spc="0" normalizeH="0" baseline="0" noProof="0" dirty="0">
                <a:ln>
                  <a:noFill/>
                </a:ln>
                <a:solidFill>
                  <a:schemeClr val="tx2"/>
                </a:solidFill>
                <a:effectLst/>
                <a:uLnTx/>
                <a:uFillTx/>
                <a:cs typeface="Arial" panose="020B0604020202020204" pitchFamily="34" charset="0"/>
              </a:rPr>
              <a:t>90 consecutive days</a:t>
            </a:r>
            <a:r>
              <a:rPr kumimoji="0" lang="en-US" b="0" i="0" u="none" strike="noStrike" kern="0" cap="none" spc="0" normalizeH="0" baseline="0" noProof="0" dirty="0">
                <a:ln>
                  <a:noFill/>
                </a:ln>
                <a:solidFill>
                  <a:srgbClr val="1E1E1E"/>
                </a:solidFill>
                <a:effectLst/>
                <a:uLnTx/>
                <a:uFillTx/>
                <a:cs typeface="Arial" panose="020B0604020202020204" pitchFamily="34" charset="0"/>
              </a:rPr>
              <a:t>, you will be able to enroll as a </a:t>
            </a:r>
            <a:r>
              <a:rPr kumimoji="0" lang="en-US" b="0" i="0" u="none" strike="noStrike" kern="0" cap="none" spc="0" normalizeH="0" baseline="0" noProof="0" dirty="0">
                <a:ln>
                  <a:noFill/>
                </a:ln>
                <a:solidFill>
                  <a:schemeClr val="tx2"/>
                </a:solidFill>
                <a:effectLst/>
                <a:uLnTx/>
                <a:uFillTx/>
                <a:cs typeface="Arial" panose="020B0604020202020204" pitchFamily="34" charset="0"/>
              </a:rPr>
              <a:t>Guest Member </a:t>
            </a:r>
            <a:r>
              <a:rPr kumimoji="0" lang="en-US" b="0" i="0" u="none" strike="noStrike" kern="0" cap="none" spc="0" normalizeH="0" baseline="0" noProof="0" dirty="0">
                <a:ln>
                  <a:noFill/>
                </a:ln>
                <a:solidFill>
                  <a:srgbClr val="1E1E1E"/>
                </a:solidFill>
                <a:effectLst/>
                <a:uLnTx/>
                <a:uFillTx/>
                <a:cs typeface="Arial" panose="020B0604020202020204" pitchFamily="34" charset="0"/>
              </a:rPr>
              <a:t>of an </a:t>
            </a:r>
            <a:r>
              <a:rPr kumimoji="0" lang="en-US" b="0" i="0" u="none" strike="noStrike" kern="0" cap="none" spc="0" normalizeH="0" baseline="0" noProof="0" dirty="0">
                <a:ln>
                  <a:noFill/>
                </a:ln>
                <a:solidFill>
                  <a:schemeClr val="tx2"/>
                </a:solidFill>
                <a:effectLst/>
                <a:uLnTx/>
                <a:uFillTx/>
                <a:cs typeface="Arial" panose="020B0604020202020204" pitchFamily="34" charset="0"/>
              </a:rPr>
              <a:t>HMO-participating state. Please call to verify participating states.</a:t>
            </a:r>
            <a:endParaRPr kumimoji="0" lang="en-US" b="0" i="0" u="none" strike="noStrike" kern="0" cap="none" spc="0" normalizeH="0" baseline="0" noProof="0" dirty="0">
              <a:ln>
                <a:noFill/>
              </a:ln>
              <a:solidFill>
                <a:schemeClr val="tx2"/>
              </a:solidFill>
              <a:effectLst/>
              <a:uLnTx/>
              <a:uFillTx/>
            </a:endParaRPr>
          </a:p>
        </p:txBody>
      </p:sp>
      <p:pic>
        <p:nvPicPr>
          <p:cNvPr id="39" name="Picture 38">
            <a:extLst>
              <a:ext uri="{FF2B5EF4-FFF2-40B4-BE49-F238E27FC236}">
                <a16:creationId xmlns:a16="http://schemas.microsoft.com/office/drawing/2014/main" id="{2EE85993-133A-FD97-1803-33F513157A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9524" y="5410201"/>
            <a:ext cx="567971" cy="649224"/>
          </a:xfrm>
          <a:prstGeom prst="rect">
            <a:avLst/>
          </a:prstGeom>
        </p:spPr>
      </p:pic>
      <p:pic>
        <p:nvPicPr>
          <p:cNvPr id="40" name="Picture 39">
            <a:extLst>
              <a:ext uri="{FF2B5EF4-FFF2-40B4-BE49-F238E27FC236}">
                <a16:creationId xmlns:a16="http://schemas.microsoft.com/office/drawing/2014/main" id="{5B22ADAD-28A6-2021-12F0-794BB3FAA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6080" y="5410201"/>
            <a:ext cx="731520" cy="651037"/>
          </a:xfrm>
          <a:prstGeom prst="rect">
            <a:avLst/>
          </a:prstGeom>
        </p:spPr>
      </p:pic>
      <p:cxnSp>
        <p:nvCxnSpPr>
          <p:cNvPr id="41" name="Straight Connector 40">
            <a:extLst>
              <a:ext uri="{FF2B5EF4-FFF2-40B4-BE49-F238E27FC236}">
                <a16:creationId xmlns:a16="http://schemas.microsoft.com/office/drawing/2014/main" id="{62F78567-20C3-AADA-10DD-8FC737A08C8E}"/>
              </a:ext>
            </a:extLst>
          </p:cNvPr>
          <p:cNvCxnSpPr>
            <a:cxnSpLocks/>
          </p:cNvCxnSpPr>
          <p:nvPr/>
        </p:nvCxnSpPr>
        <p:spPr>
          <a:xfrm>
            <a:off x="1862955" y="4188370"/>
            <a:ext cx="9511862" cy="9049"/>
          </a:xfrm>
          <a:prstGeom prst="line">
            <a:avLst/>
          </a:prstGeom>
          <a:noFill/>
          <a:ln w="9525" cap="flat" cmpd="sng" algn="ctr">
            <a:solidFill>
              <a:srgbClr val="000000"/>
            </a:solidFill>
            <a:prstDash val="solid"/>
          </a:ln>
          <a:effectLst/>
        </p:spPr>
      </p:cxnSp>
      <p:pic>
        <p:nvPicPr>
          <p:cNvPr id="42" name="Picture 41">
            <a:extLst>
              <a:ext uri="{FF2B5EF4-FFF2-40B4-BE49-F238E27FC236}">
                <a16:creationId xmlns:a16="http://schemas.microsoft.com/office/drawing/2014/main" id="{0C9FCD37-C95A-C092-EB73-10ACFAE00B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1657" y="3276911"/>
            <a:ext cx="1809750" cy="438150"/>
          </a:xfrm>
          <a:prstGeom prst="rect">
            <a:avLst/>
          </a:prstGeom>
        </p:spPr>
      </p:pic>
      <p:pic>
        <p:nvPicPr>
          <p:cNvPr id="43" name="Picture 42" descr="A picture containing drawing&#10;&#10;Description automatically generated">
            <a:extLst>
              <a:ext uri="{FF2B5EF4-FFF2-40B4-BE49-F238E27FC236}">
                <a16:creationId xmlns:a16="http://schemas.microsoft.com/office/drawing/2014/main" id="{D1C2DE00-6A79-5023-F713-85EC22A338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6024" y="2336538"/>
            <a:ext cx="1740108" cy="610645"/>
          </a:xfrm>
          <a:prstGeom prst="rect">
            <a:avLst/>
          </a:prstGeom>
        </p:spPr>
      </p:pic>
      <p:pic>
        <p:nvPicPr>
          <p:cNvPr id="44" name="Picture 43" descr="A close up of a sign&#10;&#10;Description automatically generated">
            <a:extLst>
              <a:ext uri="{FF2B5EF4-FFF2-40B4-BE49-F238E27FC236}">
                <a16:creationId xmlns:a16="http://schemas.microsoft.com/office/drawing/2014/main" id="{92547D2A-15C5-D530-526C-4ED9D8AAC2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0217" y="2272825"/>
            <a:ext cx="1740108" cy="668163"/>
          </a:xfrm>
          <a:prstGeom prst="rect">
            <a:avLst/>
          </a:prstGeom>
        </p:spPr>
      </p:pic>
      <p:pic>
        <p:nvPicPr>
          <p:cNvPr id="45" name="Picture 44" descr="A close up of a logo&#10;&#10;Description automatically generated">
            <a:extLst>
              <a:ext uri="{FF2B5EF4-FFF2-40B4-BE49-F238E27FC236}">
                <a16:creationId xmlns:a16="http://schemas.microsoft.com/office/drawing/2014/main" id="{A7032035-27A0-F555-E6F1-3CC04FF3D1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5544" y="3100021"/>
            <a:ext cx="1740108" cy="880371"/>
          </a:xfrm>
          <a:prstGeom prst="rect">
            <a:avLst/>
          </a:prstGeom>
        </p:spPr>
      </p:pic>
    </p:spTree>
    <p:extLst>
      <p:ext uri="{BB962C8B-B14F-4D97-AF65-F5344CB8AC3E}">
        <p14:creationId xmlns:p14="http://schemas.microsoft.com/office/powerpoint/2010/main" val="98277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F7F05-C0E5-5E66-6AC9-F19EEA182A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1C80D4-AC52-B24A-2686-C6AA2EE5A2D4}"/>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55F97FFC-C1C2-4608-3BDD-684DE8CD3F58}"/>
              </a:ext>
            </a:extLst>
          </p:cNvPr>
          <p:cNvSpPr>
            <a:spLocks noGrp="1"/>
          </p:cNvSpPr>
          <p:nvPr>
            <p:ph type="title"/>
          </p:nvPr>
        </p:nvSpPr>
        <p:spPr/>
        <p:txBody>
          <a:bodyPr/>
          <a:lstStyle/>
          <a:p>
            <a:r>
              <a:rPr lang="en-US"/>
              <a:t>Away From Home Care Program – HMO </a:t>
            </a:r>
            <a:endParaRPr lang="en-US" dirty="0"/>
          </a:p>
        </p:txBody>
      </p:sp>
      <p:sp>
        <p:nvSpPr>
          <p:cNvPr id="32" name="TextBox 31" hidden="1">
            <a:extLst>
              <a:ext uri="{FF2B5EF4-FFF2-40B4-BE49-F238E27FC236}">
                <a16:creationId xmlns:a16="http://schemas.microsoft.com/office/drawing/2014/main" id="{2A4F0CB8-D1C3-944F-342C-56869850C661}"/>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a:ln>
                  <a:noFill/>
                </a:ln>
                <a:solidFill>
                  <a:srgbClr val="FF0066"/>
                </a:solidFill>
                <a:effectLst/>
                <a:uLnTx/>
                <a:uFillTx/>
                <a:latin typeface="Arial" charset="0"/>
                <a:ea typeface="+mn-ea"/>
                <a:cs typeface="+mn-cs"/>
              </a:rPr>
              <a:t>JEFF K</a:t>
            </a:r>
            <a:endParaRPr kumimoji="0" lang="en-US" sz="1800" b="1" i="0" u="none" strike="noStrike" kern="1200" cap="none" spc="0" normalizeH="0" baseline="0" noProof="0" dirty="0">
              <a:ln>
                <a:noFill/>
              </a:ln>
              <a:solidFill>
                <a:srgbClr val="FF0066"/>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6502C125-1A31-08F2-7388-0FBE733BA820}"/>
              </a:ext>
            </a:extLst>
          </p:cNvPr>
          <p:cNvSpPr txBox="1"/>
          <p:nvPr/>
        </p:nvSpPr>
        <p:spPr>
          <a:xfrm>
            <a:off x="4072270" y="2026747"/>
            <a:ext cx="7662530" cy="2954655"/>
          </a:xfrm>
          <a:prstGeom prst="rect">
            <a:avLst/>
          </a:prstGeom>
          <a:noFill/>
        </p:spPr>
        <p:txBody>
          <a:bodyPr wrap="square" rtlCol="0">
            <a:spAutoFit/>
          </a:bodyPr>
          <a:lstStyle/>
          <a:p>
            <a:pPr defTabSz="914400">
              <a:spcAft>
                <a:spcPts val="600"/>
              </a:spcAft>
            </a:pPr>
            <a:r>
              <a:rPr lang="en-US" sz="2000" dirty="0">
                <a:solidFill>
                  <a:srgbClr val="0070C0"/>
                </a:solidFill>
                <a:cs typeface="Arial" panose="020B0604020202020204" pitchFamily="34" charset="0"/>
              </a:rPr>
              <a:t>Before enrolling in the BCBSNM HMO Plan</a:t>
            </a:r>
          </a:p>
          <a:p>
            <a:pPr defTabSz="914400">
              <a:spcAft>
                <a:spcPts val="1200"/>
              </a:spcAft>
              <a:buClr>
                <a:prstClr val="black"/>
              </a:buClr>
            </a:pPr>
            <a:r>
              <a:rPr lang="en-US" sz="1600" dirty="0">
                <a:solidFill>
                  <a:srgbClr val="000000"/>
                </a:solidFill>
                <a:cs typeface="Arial" panose="020B0604020202020204" pitchFamily="34" charset="0"/>
              </a:rPr>
              <a:t>Contact BCBSNM </a:t>
            </a:r>
            <a:r>
              <a:rPr lang="en-US" sz="1600" dirty="0">
                <a:solidFill>
                  <a:srgbClr val="0E2841"/>
                </a:solidFill>
                <a:cs typeface="Arial" panose="020B0604020202020204" pitchFamily="34" charset="0"/>
              </a:rPr>
              <a:t>Customer Service </a:t>
            </a:r>
            <a:r>
              <a:rPr lang="en-US" sz="1600" dirty="0">
                <a:solidFill>
                  <a:srgbClr val="000000"/>
                </a:solidFill>
                <a:cs typeface="Arial" panose="020B0604020202020204" pitchFamily="34" charset="0"/>
              </a:rPr>
              <a:t>and</a:t>
            </a:r>
            <a:r>
              <a:rPr lang="en-US" sz="1600" dirty="0">
                <a:solidFill>
                  <a:srgbClr val="0070C0">
                    <a:lumMod val="75000"/>
                  </a:srgbClr>
                </a:solidFill>
                <a:cs typeface="Arial" panose="020B0604020202020204" pitchFamily="34" charset="0"/>
              </a:rPr>
              <a:t> </a:t>
            </a:r>
            <a:r>
              <a:rPr lang="en-US" sz="1600" dirty="0">
                <a:solidFill>
                  <a:srgbClr val="000000"/>
                </a:solidFill>
                <a:cs typeface="Arial" panose="020B0604020202020204" pitchFamily="34" charset="0"/>
              </a:rPr>
              <a:t>confirm if that particular state participates in the</a:t>
            </a:r>
            <a:r>
              <a:rPr lang="en-US" sz="1600" dirty="0">
                <a:solidFill>
                  <a:srgbClr val="FF9355"/>
                </a:solidFill>
                <a:cs typeface="Arial" panose="020B0604020202020204" pitchFamily="34" charset="0"/>
              </a:rPr>
              <a:t> </a:t>
            </a:r>
            <a:r>
              <a:rPr lang="en-US" sz="1600" dirty="0">
                <a:solidFill>
                  <a:srgbClr val="0E2841"/>
                </a:solidFill>
                <a:cs typeface="Arial" panose="020B0604020202020204" pitchFamily="34" charset="0"/>
              </a:rPr>
              <a:t>Away From Home Care program</a:t>
            </a:r>
            <a:r>
              <a:rPr lang="en-US" sz="1600" dirty="0">
                <a:solidFill>
                  <a:srgbClr val="000000"/>
                </a:solidFill>
                <a:cs typeface="Arial" panose="020B0604020202020204" pitchFamily="34" charset="0"/>
              </a:rPr>
              <a:t>. </a:t>
            </a:r>
          </a:p>
          <a:p>
            <a:pPr defTabSz="914400">
              <a:spcAft>
                <a:spcPts val="3600"/>
              </a:spcAft>
              <a:buClr>
                <a:prstClr val="black"/>
              </a:buClr>
            </a:pPr>
            <a:r>
              <a:rPr lang="en-US" sz="1600" i="1" dirty="0">
                <a:solidFill>
                  <a:srgbClr val="000000"/>
                </a:solidFill>
                <a:cs typeface="Arial" panose="020B0604020202020204" pitchFamily="34" charset="0"/>
              </a:rPr>
              <a:t>Please note that not all states participate in this program.</a:t>
            </a:r>
          </a:p>
          <a:p>
            <a:pPr defTabSz="914400">
              <a:spcAft>
                <a:spcPts val="600"/>
              </a:spcAft>
            </a:pPr>
            <a:r>
              <a:rPr lang="en-US" sz="2000" dirty="0">
                <a:solidFill>
                  <a:srgbClr val="0070C0"/>
                </a:solidFill>
                <a:cs typeface="Arial" panose="020B0604020202020204" pitchFamily="34" charset="0"/>
              </a:rPr>
              <a:t>After enrolling</a:t>
            </a:r>
          </a:p>
          <a:p>
            <a:pPr defTabSz="914400">
              <a:buClr>
                <a:prstClr val="black"/>
              </a:buClr>
            </a:pPr>
            <a:r>
              <a:rPr lang="en-US" sz="1600" dirty="0">
                <a:solidFill>
                  <a:srgbClr val="000000"/>
                </a:solidFill>
                <a:cs typeface="Arial" panose="020B0604020202020204" pitchFamily="34" charset="0"/>
              </a:rPr>
              <a:t>Once you have enrolled in the HMO Plan, a Customer Service Advocate will work with you to complete a </a:t>
            </a:r>
            <a:r>
              <a:rPr lang="en-US" sz="1600" dirty="0">
                <a:solidFill>
                  <a:srgbClr val="0E2841"/>
                </a:solidFill>
                <a:cs typeface="Arial" panose="020B0604020202020204" pitchFamily="34" charset="0"/>
              </a:rPr>
              <a:t>Guest Membership application</a:t>
            </a:r>
            <a:r>
              <a:rPr lang="en-US" sz="1600" dirty="0">
                <a:solidFill>
                  <a:srgbClr val="000000"/>
                </a:solidFill>
                <a:cs typeface="Arial" panose="020B0604020202020204" pitchFamily="34" charset="0"/>
              </a:rPr>
              <a:t>,</a:t>
            </a:r>
            <a:r>
              <a:rPr lang="en-US" sz="1600" dirty="0">
                <a:solidFill>
                  <a:srgbClr val="FF9355"/>
                </a:solidFill>
                <a:cs typeface="Arial" panose="020B0604020202020204" pitchFamily="34" charset="0"/>
              </a:rPr>
              <a:t> </a:t>
            </a:r>
            <a:r>
              <a:rPr lang="en-US" sz="1600" dirty="0">
                <a:solidFill>
                  <a:srgbClr val="000000"/>
                </a:solidFill>
                <a:cs typeface="Arial" panose="020B0604020202020204" pitchFamily="34" charset="0"/>
              </a:rPr>
              <a:t>which is required for the </a:t>
            </a:r>
            <a:r>
              <a:rPr lang="en-US" sz="1600" dirty="0">
                <a:solidFill>
                  <a:srgbClr val="0E2841"/>
                </a:solidFill>
                <a:cs typeface="Arial" panose="020B0604020202020204" pitchFamily="34" charset="0"/>
              </a:rPr>
              <a:t>Host HMO </a:t>
            </a:r>
            <a:r>
              <a:rPr lang="en-US" sz="1600" dirty="0">
                <a:solidFill>
                  <a:srgbClr val="000000"/>
                </a:solidFill>
                <a:cs typeface="Arial" panose="020B0604020202020204" pitchFamily="34" charset="0"/>
              </a:rPr>
              <a:t>to provide you with a membership ID card.</a:t>
            </a:r>
          </a:p>
        </p:txBody>
      </p:sp>
      <p:pic>
        <p:nvPicPr>
          <p:cNvPr id="4" name="Content Placeholder 8" descr="A picture containing person, indoor&#10;&#10;Description automatically generated">
            <a:extLst>
              <a:ext uri="{FF2B5EF4-FFF2-40B4-BE49-F238E27FC236}">
                <a16:creationId xmlns:a16="http://schemas.microsoft.com/office/drawing/2014/main" id="{16821F19-EC95-8F5A-B06F-6CB4C3258A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31" t="14758" r="13179"/>
          <a:stretch/>
        </p:blipFill>
        <p:spPr>
          <a:xfrm>
            <a:off x="0" y="1169582"/>
            <a:ext cx="3547872" cy="5386666"/>
          </a:xfrm>
          <a:prstGeom prst="rect">
            <a:avLst/>
          </a:prstGeom>
        </p:spPr>
      </p:pic>
    </p:spTree>
    <p:extLst>
      <p:ext uri="{BB962C8B-B14F-4D97-AF65-F5344CB8AC3E}">
        <p14:creationId xmlns:p14="http://schemas.microsoft.com/office/powerpoint/2010/main" val="78672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D55A223-BDE3-4662-BD05-6BDBDD27824A}" type="slidenum">
              <a:rPr lang="en-US" smtClean="0">
                <a:solidFill>
                  <a:schemeClr val="bg1"/>
                </a:solidFill>
              </a:rPr>
              <a:pPr/>
              <a:t>7</a:t>
            </a:fld>
            <a:endParaRPr lang="en-US" dirty="0">
              <a:solidFill>
                <a:schemeClr val="bg1"/>
              </a:solidFill>
            </a:endParaRPr>
          </a:p>
        </p:txBody>
      </p:sp>
      <p:sp>
        <p:nvSpPr>
          <p:cNvPr id="6" name="Content Placeholder 10">
            <a:extLst>
              <a:ext uri="{FF2B5EF4-FFF2-40B4-BE49-F238E27FC236}">
                <a16:creationId xmlns:a16="http://schemas.microsoft.com/office/drawing/2014/main" id="{5577FF44-BAEC-63CF-CA83-3849478971FC}"/>
              </a:ext>
            </a:extLst>
          </p:cNvPr>
          <p:cNvSpPr>
            <a:spLocks noGrp="1"/>
          </p:cNvSpPr>
          <p:nvPr>
            <p:ph sz="quarter" idx="15"/>
          </p:nvPr>
        </p:nvSpPr>
        <p:spPr>
          <a:xfrm>
            <a:off x="8939047" y="1204748"/>
            <a:ext cx="3082159" cy="4448503"/>
          </a:xfrm>
        </p:spPr>
        <p:txBody>
          <a:bodyPr/>
          <a:lstStyle/>
          <a:p>
            <a:pPr marL="0" lvl="1" indent="0" algn="ctr">
              <a:spcAft>
                <a:spcPts val="0"/>
              </a:spcAft>
              <a:buNone/>
            </a:pPr>
            <a:r>
              <a:rPr lang="en-US" sz="2000" kern="0" dirty="0">
                <a:solidFill>
                  <a:schemeClr val="bg1"/>
                </a:solidFill>
                <a:latin typeface="Arial" panose="020B0604020202020204" pitchFamily="34" charset="0"/>
              </a:rPr>
              <a:t>Out-of-Network Providers </a:t>
            </a:r>
          </a:p>
          <a:p>
            <a:pPr algn="ctr">
              <a:lnSpc>
                <a:spcPct val="90000"/>
              </a:lnSpc>
              <a:spcBef>
                <a:spcPts val="0"/>
              </a:spcBef>
              <a:spcAft>
                <a:spcPts val="0"/>
              </a:spcAft>
            </a:pPr>
            <a:r>
              <a:rPr lang="en-US" sz="3200" kern="0" dirty="0">
                <a:solidFill>
                  <a:schemeClr val="accent2">
                    <a:lumMod val="40000"/>
                    <a:lumOff val="60000"/>
                  </a:schemeClr>
                </a:solidFill>
                <a:latin typeface="Arial" panose="020B0604020202020204" pitchFamily="34" charset="0"/>
              </a:rPr>
              <a:t>DRAWBACKS</a:t>
            </a:r>
          </a:p>
          <a:p>
            <a:pPr marL="0" lvl="1" indent="0" defTabSz="914400">
              <a:spcBef>
                <a:spcPct val="66000"/>
              </a:spcBef>
              <a:spcAft>
                <a:spcPts val="0"/>
              </a:spcAft>
              <a:buClrTx/>
              <a:buNone/>
            </a:pPr>
            <a:r>
              <a:rPr lang="en-US" sz="2000" b="1" kern="0" dirty="0">
                <a:solidFill>
                  <a:schemeClr val="bg1"/>
                </a:solidFill>
                <a:latin typeface="Arial" panose="020B0604020202020204" pitchFamily="34" charset="0"/>
              </a:rPr>
              <a:t>You do have coverage, but</a:t>
            </a:r>
          </a:p>
          <a:p>
            <a:pPr marL="228600" lvl="0" indent="-228600" defTabSz="914400">
              <a:spcBef>
                <a:spcPts val="800"/>
              </a:spcBef>
              <a:spcAft>
                <a:spcPts val="0"/>
              </a:spcAft>
              <a:buClrTx/>
              <a:buSzPct val="100000"/>
              <a:buFont typeface="Arial" panose="020B0604020202020204" pitchFamily="34" charset="0"/>
              <a:buChar char="•"/>
            </a:pPr>
            <a:r>
              <a:rPr lang="en-US" sz="1800" b="0" kern="0" dirty="0">
                <a:latin typeface="Arial" panose="020B0604020202020204" pitchFamily="34" charset="0"/>
              </a:rPr>
              <a:t>You pay a greater share </a:t>
            </a:r>
            <a:br>
              <a:rPr lang="en-US" sz="1800" b="0" kern="0" dirty="0">
                <a:latin typeface="Arial" panose="020B0604020202020204" pitchFamily="34" charset="0"/>
              </a:rPr>
            </a:br>
            <a:r>
              <a:rPr lang="en-US" sz="1800" b="0" kern="0" dirty="0">
                <a:latin typeface="Arial" panose="020B0604020202020204" pitchFamily="34" charset="0"/>
              </a:rPr>
              <a:t>of the costs </a:t>
            </a:r>
          </a:p>
          <a:p>
            <a:pPr marL="228600" lvl="0" indent="-228600" defTabSz="914400">
              <a:spcBef>
                <a:spcPts val="800"/>
              </a:spcBef>
              <a:spcAft>
                <a:spcPts val="0"/>
              </a:spcAft>
              <a:buClrTx/>
              <a:buSzPct val="100000"/>
              <a:buFont typeface="Arial" panose="020B0604020202020204" pitchFamily="34" charset="0"/>
              <a:buChar char="•"/>
            </a:pPr>
            <a:r>
              <a:rPr lang="en-US" sz="1800" b="0" kern="0" dirty="0">
                <a:latin typeface="Arial" panose="020B0604020202020204" pitchFamily="34" charset="0"/>
              </a:rPr>
              <a:t>You may receive fewer benefits out-of-network</a:t>
            </a:r>
          </a:p>
          <a:p>
            <a:pPr marL="228600" lvl="0" indent="-228600" defTabSz="914400">
              <a:spcBef>
                <a:spcPts val="800"/>
              </a:spcBef>
              <a:spcAft>
                <a:spcPts val="0"/>
              </a:spcAft>
              <a:buClrTx/>
              <a:buSzPct val="100000"/>
              <a:buFont typeface="Arial" panose="020B0604020202020204" pitchFamily="34" charset="0"/>
              <a:buChar char="•"/>
            </a:pPr>
            <a:r>
              <a:rPr lang="en-US" sz="1800" b="0" kern="0" dirty="0">
                <a:latin typeface="Arial" panose="020B0604020202020204" pitchFamily="34" charset="0"/>
              </a:rPr>
              <a:t>You may need to file your own claims</a:t>
            </a:r>
          </a:p>
          <a:p>
            <a:pPr marL="228600" lvl="0" indent="-228600" defTabSz="914400">
              <a:spcBef>
                <a:spcPts val="800"/>
              </a:spcBef>
              <a:spcAft>
                <a:spcPts val="0"/>
              </a:spcAft>
              <a:buClrTx/>
              <a:buSzPct val="100000"/>
              <a:buFont typeface="Arial" panose="020B0604020202020204" pitchFamily="34" charset="0"/>
              <a:buChar char="•"/>
            </a:pPr>
            <a:r>
              <a:rPr lang="en-US" sz="1800" b="0" kern="0" dirty="0">
                <a:latin typeface="Arial" panose="020B0604020202020204" pitchFamily="34" charset="0"/>
              </a:rPr>
              <a:t>You may be billed for charges over the allowed amount (balance billing)</a:t>
            </a:r>
          </a:p>
          <a:p>
            <a:pPr>
              <a:lnSpc>
                <a:spcPct val="90000"/>
              </a:lnSpc>
              <a:spcBef>
                <a:spcPts val="0"/>
              </a:spcBef>
              <a:spcAft>
                <a:spcPts val="0"/>
              </a:spcAft>
            </a:pPr>
            <a:endParaRPr lang="en-US" sz="3200" kern="0" dirty="0">
              <a:latin typeface="Arial" panose="020B0604020202020204" pitchFamily="34" charset="0"/>
            </a:endParaRPr>
          </a:p>
        </p:txBody>
      </p:sp>
      <p:sp>
        <p:nvSpPr>
          <p:cNvPr id="4" name="Content Placeholder 7">
            <a:extLst>
              <a:ext uri="{FF2B5EF4-FFF2-40B4-BE49-F238E27FC236}">
                <a16:creationId xmlns:a16="http://schemas.microsoft.com/office/drawing/2014/main" id="{BDAD0CAF-3555-132A-9C39-4CB788EE86EC}"/>
              </a:ext>
            </a:extLst>
          </p:cNvPr>
          <p:cNvSpPr>
            <a:spLocks noGrp="1"/>
          </p:cNvSpPr>
          <p:nvPr>
            <p:ph idx="1"/>
          </p:nvPr>
        </p:nvSpPr>
        <p:spPr>
          <a:xfrm>
            <a:off x="457200" y="1676400"/>
            <a:ext cx="8111359" cy="4876800"/>
          </a:xfrm>
        </p:spPr>
        <p:txBody>
          <a:bodyPr/>
          <a:lstStyle/>
          <a:p>
            <a:pPr marL="0" lvl="1" indent="0">
              <a:spcAft>
                <a:spcPts val="0"/>
              </a:spcAft>
              <a:buNone/>
            </a:pPr>
            <a:r>
              <a:rPr lang="en-US" sz="2000" kern="0" dirty="0">
                <a:solidFill>
                  <a:srgbClr val="000000"/>
                </a:solidFill>
                <a:latin typeface="Arial" panose="020B0604020202020204" pitchFamily="34" charset="0"/>
              </a:rPr>
              <a:t>In-Network Providers </a:t>
            </a:r>
          </a:p>
          <a:p>
            <a:pPr marL="0" indent="0">
              <a:lnSpc>
                <a:spcPct val="90000"/>
              </a:lnSpc>
              <a:spcBef>
                <a:spcPts val="0"/>
              </a:spcBef>
              <a:spcAft>
                <a:spcPts val="1800"/>
              </a:spcAft>
              <a:buNone/>
            </a:pPr>
            <a:r>
              <a:rPr lang="en-US" sz="3200" b="1" kern="0" dirty="0">
                <a:solidFill>
                  <a:srgbClr val="0070C0"/>
                </a:solidFill>
                <a:latin typeface="Arial" panose="020B0604020202020204" pitchFamily="34" charset="0"/>
              </a:rPr>
              <a:t>ADVANTAGES</a:t>
            </a:r>
            <a:endParaRPr lang="en-US" kern="0" dirty="0">
              <a:solidFill>
                <a:srgbClr val="000000"/>
              </a:solidFill>
              <a:latin typeface="Arial" panose="020B0604020202020204" pitchFamily="34" charset="0"/>
            </a:endParaRP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Receive the highest level of benefits and potentially pay less for care</a:t>
            </a: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Protection from billing over the allowed amounts (balance billing)</a:t>
            </a: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No claim forms (provider files claim)</a:t>
            </a: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No referrals required</a:t>
            </a: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No requirement to select a PCP</a:t>
            </a:r>
          </a:p>
          <a:p>
            <a:pPr marL="349250" indent="-342900">
              <a:spcBef>
                <a:spcPts val="800"/>
              </a:spcBef>
              <a:buClr>
                <a:schemeClr val="tx1"/>
              </a:buClr>
              <a:buSzPct val="100000"/>
              <a:buFont typeface="Arial" panose="020B0604020202020204" pitchFamily="34" charset="0"/>
              <a:buChar char="•"/>
            </a:pPr>
            <a:r>
              <a:rPr lang="en-US" sz="2000" kern="0" dirty="0">
                <a:solidFill>
                  <a:srgbClr val="000000"/>
                </a:solidFill>
                <a:latin typeface="Arial" panose="020B0604020202020204" pitchFamily="34" charset="0"/>
              </a:rPr>
              <a:t>Access to a national PPO network</a:t>
            </a:r>
          </a:p>
          <a:p>
            <a:endParaRPr lang="en-US" dirty="0"/>
          </a:p>
          <a:p>
            <a:endParaRPr lang="en-US" dirty="0"/>
          </a:p>
        </p:txBody>
      </p:sp>
      <p:sp>
        <p:nvSpPr>
          <p:cNvPr id="8" name="Rectangle 2"/>
          <p:cNvSpPr>
            <a:spLocks noGrp="1" noChangeArrowheads="1"/>
          </p:cNvSpPr>
          <p:nvPr>
            <p:ph type="title"/>
          </p:nvPr>
        </p:nvSpPr>
        <p:spPr>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r>
              <a:rPr lang="en-US" dirty="0"/>
              <a:t>Blue Preferred Plus PPO –  How It Works</a:t>
            </a:r>
          </a:p>
        </p:txBody>
      </p:sp>
    </p:spTree>
    <p:extLst>
      <p:ext uri="{BB962C8B-B14F-4D97-AF65-F5344CB8AC3E}">
        <p14:creationId xmlns:p14="http://schemas.microsoft.com/office/powerpoint/2010/main" val="76635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p:txBody>
          <a:bodyPr/>
          <a:lstStyle/>
          <a:p>
            <a:r>
              <a:rPr lang="en-US" dirty="0"/>
              <a:t>Blue Preferred Plus PPO – 3-Tiered Provider Options</a:t>
            </a:r>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
        <p:nvSpPr>
          <p:cNvPr id="3" name="object 4">
            <a:extLst>
              <a:ext uri="{FF2B5EF4-FFF2-40B4-BE49-F238E27FC236}">
                <a16:creationId xmlns:a16="http://schemas.microsoft.com/office/drawing/2014/main" id="{0D8267FD-FD2A-CF78-A04C-5D1063A0388B}"/>
              </a:ext>
            </a:extLst>
          </p:cNvPr>
          <p:cNvSpPr txBox="1"/>
          <p:nvPr/>
        </p:nvSpPr>
        <p:spPr>
          <a:xfrm>
            <a:off x="457200" y="1453651"/>
            <a:ext cx="11277600" cy="4829527"/>
          </a:xfrm>
          <a:prstGeom prst="rect">
            <a:avLst/>
          </a:prstGeom>
        </p:spPr>
        <p:txBody>
          <a:bodyPr vert="horz" wrap="square" lIns="0" tIns="12700" rIns="0" bIns="0" rtlCol="0">
            <a:spAutoFit/>
          </a:bodyPr>
          <a:lstStyle/>
          <a:p>
            <a:pPr marR="295910">
              <a:spcAft>
                <a:spcPts val="600"/>
              </a:spcAft>
            </a:pPr>
            <a:r>
              <a:rPr b="1" dirty="0">
                <a:solidFill>
                  <a:srgbClr val="0080C7"/>
                </a:solidFill>
                <a:cs typeface="Arial"/>
              </a:rPr>
              <a:t>Tier </a:t>
            </a:r>
            <a:r>
              <a:rPr b="1" spc="-5" dirty="0">
                <a:solidFill>
                  <a:srgbClr val="0080C7"/>
                </a:solidFill>
                <a:cs typeface="Arial"/>
              </a:rPr>
              <a:t>1 </a:t>
            </a:r>
            <a:r>
              <a:rPr b="1" dirty="0">
                <a:solidFill>
                  <a:srgbClr val="0080C7"/>
                </a:solidFill>
                <a:cs typeface="Arial"/>
              </a:rPr>
              <a:t>– Blue </a:t>
            </a:r>
            <a:r>
              <a:rPr b="1" spc="-5" dirty="0">
                <a:solidFill>
                  <a:srgbClr val="0080C7"/>
                </a:solidFill>
                <a:cs typeface="Arial"/>
              </a:rPr>
              <a:t>Preferred </a:t>
            </a:r>
            <a:r>
              <a:rPr b="1" spc="-5" dirty="0" err="1">
                <a:solidFill>
                  <a:srgbClr val="0080C7"/>
                </a:solidFill>
                <a:cs typeface="Arial"/>
              </a:rPr>
              <a:t>Plus</a:t>
            </a:r>
            <a:r>
              <a:rPr lang="en-US" b="1" spc="-7" baseline="25462" dirty="0" err="1">
                <a:solidFill>
                  <a:srgbClr val="0080C7"/>
                </a:solidFill>
                <a:cs typeface="Arial"/>
              </a:rPr>
              <a:t>SM</a:t>
            </a:r>
            <a:r>
              <a:rPr lang="en-US" b="1" spc="-7" dirty="0">
                <a:solidFill>
                  <a:srgbClr val="0080C7"/>
                </a:solidFill>
                <a:cs typeface="Arial"/>
              </a:rPr>
              <a:t> </a:t>
            </a:r>
            <a:r>
              <a:rPr b="1" spc="-10" dirty="0">
                <a:solidFill>
                  <a:srgbClr val="0080C7"/>
                </a:solidFill>
                <a:cs typeface="Arial"/>
              </a:rPr>
              <a:t>Providers: </a:t>
            </a:r>
            <a:endParaRPr lang="en-US" sz="1600" b="1" spc="-10" dirty="0">
              <a:solidFill>
                <a:srgbClr val="0080C7">
                  <a:lumMod val="50000"/>
                </a:srgbClr>
              </a:solidFill>
              <a:cs typeface="Arial"/>
            </a:endParaRPr>
          </a:p>
          <a:p>
            <a:pPr marR="295910" lvl="1">
              <a:spcAft>
                <a:spcPts val="1200"/>
              </a:spcAft>
            </a:pPr>
            <a:r>
              <a:rPr sz="1600" spc="-5" dirty="0">
                <a:solidFill>
                  <a:srgbClr val="1E1E1E"/>
                </a:solidFill>
                <a:cs typeface="Arial"/>
              </a:rPr>
              <a:t>You receive </a:t>
            </a:r>
            <a:r>
              <a:rPr sz="1600" dirty="0">
                <a:solidFill>
                  <a:srgbClr val="1E1E1E"/>
                </a:solidFill>
                <a:cs typeface="Arial"/>
              </a:rPr>
              <a:t>the </a:t>
            </a:r>
            <a:r>
              <a:rPr sz="1600" u="sng" spc="-5" dirty="0">
                <a:solidFill>
                  <a:srgbClr val="0080C7"/>
                </a:solidFill>
                <a:cs typeface="Arial"/>
              </a:rPr>
              <a:t>highest level </a:t>
            </a:r>
            <a:r>
              <a:rPr sz="1600" u="sng" dirty="0">
                <a:solidFill>
                  <a:srgbClr val="0080C7"/>
                </a:solidFill>
                <a:cs typeface="Arial"/>
              </a:rPr>
              <a:t>of </a:t>
            </a:r>
            <a:r>
              <a:rPr sz="1600" u="sng" spc="-5" dirty="0">
                <a:solidFill>
                  <a:srgbClr val="0080C7"/>
                </a:solidFill>
                <a:cs typeface="Arial"/>
              </a:rPr>
              <a:t>benefits</a:t>
            </a:r>
            <a:r>
              <a:rPr sz="1600" spc="-5" dirty="0">
                <a:solidFill>
                  <a:srgbClr val="0080C7"/>
                </a:solidFill>
                <a:cs typeface="Arial"/>
              </a:rPr>
              <a:t> </a:t>
            </a:r>
            <a:r>
              <a:rPr sz="1600" spc="-15" dirty="0">
                <a:solidFill>
                  <a:srgbClr val="1E1E1E"/>
                </a:solidFill>
                <a:cs typeface="Arial"/>
              </a:rPr>
              <a:t>when </a:t>
            </a:r>
            <a:r>
              <a:rPr sz="1600" spc="-10" dirty="0">
                <a:solidFill>
                  <a:srgbClr val="1E1E1E"/>
                </a:solidFill>
                <a:cs typeface="Arial"/>
              </a:rPr>
              <a:t>you </a:t>
            </a:r>
            <a:r>
              <a:rPr sz="1600" spc="-5" dirty="0">
                <a:solidFill>
                  <a:srgbClr val="1E1E1E"/>
                </a:solidFill>
                <a:cs typeface="Arial"/>
              </a:rPr>
              <a:t>see a provider in the Blue Cross and Blue Shield </a:t>
            </a:r>
            <a:r>
              <a:rPr sz="1600" dirty="0">
                <a:solidFill>
                  <a:srgbClr val="1E1E1E"/>
                </a:solidFill>
                <a:cs typeface="Arial"/>
              </a:rPr>
              <a:t>of </a:t>
            </a:r>
            <a:r>
              <a:rPr sz="1600" spc="-5" dirty="0">
                <a:solidFill>
                  <a:srgbClr val="1E1E1E"/>
                </a:solidFill>
                <a:cs typeface="Arial"/>
              </a:rPr>
              <a:t>New</a:t>
            </a:r>
            <a:r>
              <a:rPr lang="en-US" sz="1600" spc="-5" dirty="0">
                <a:solidFill>
                  <a:srgbClr val="1E1E1E"/>
                </a:solidFill>
                <a:cs typeface="Arial"/>
              </a:rPr>
              <a:t> </a:t>
            </a:r>
            <a:r>
              <a:rPr sz="1600" spc="-5" dirty="0">
                <a:solidFill>
                  <a:srgbClr val="1E1E1E"/>
                </a:solidFill>
                <a:cs typeface="Arial"/>
              </a:rPr>
              <a:t>Mexico (BCBSNM)</a:t>
            </a:r>
            <a:r>
              <a:rPr lang="en-US" sz="1600" spc="-5" dirty="0">
                <a:solidFill>
                  <a:srgbClr val="1E1E1E"/>
                </a:solidFill>
                <a:cs typeface="Arial"/>
              </a:rPr>
              <a:t> </a:t>
            </a:r>
            <a:r>
              <a:rPr sz="1600" spc="-5" dirty="0">
                <a:solidFill>
                  <a:srgbClr val="1E1E1E"/>
                </a:solidFill>
                <a:cs typeface="Arial"/>
              </a:rPr>
              <a:t>Blue Preferred</a:t>
            </a:r>
            <a:r>
              <a:rPr lang="en-US" sz="1600" spc="-5" dirty="0">
                <a:solidFill>
                  <a:srgbClr val="1E1E1E"/>
                </a:solidFill>
                <a:cs typeface="Arial"/>
              </a:rPr>
              <a:t> </a:t>
            </a:r>
            <a:r>
              <a:rPr sz="1600" spc="-5" dirty="0">
                <a:solidFill>
                  <a:srgbClr val="1E1E1E"/>
                </a:solidFill>
                <a:cs typeface="Arial"/>
              </a:rPr>
              <a:t>Plus </a:t>
            </a:r>
            <a:r>
              <a:rPr sz="1600" spc="-10" dirty="0">
                <a:solidFill>
                  <a:srgbClr val="1E1E1E"/>
                </a:solidFill>
                <a:cs typeface="Arial"/>
              </a:rPr>
              <a:t>Network </a:t>
            </a:r>
            <a:r>
              <a:rPr sz="1600" spc="-5" dirty="0">
                <a:solidFill>
                  <a:srgbClr val="1E1E1E"/>
                </a:solidFill>
                <a:cs typeface="Arial"/>
              </a:rPr>
              <a:t>(Blue Preferred providers are</a:t>
            </a:r>
            <a:r>
              <a:rPr lang="en-US" sz="1600" spc="-5" dirty="0">
                <a:solidFill>
                  <a:srgbClr val="1E1E1E"/>
                </a:solidFill>
                <a:cs typeface="Arial"/>
              </a:rPr>
              <a:t> </a:t>
            </a:r>
            <a:r>
              <a:rPr sz="1600" spc="-5" dirty="0">
                <a:solidFill>
                  <a:srgbClr val="1E1E1E"/>
                </a:solidFill>
                <a:cs typeface="Arial"/>
              </a:rPr>
              <a:t>only in the </a:t>
            </a:r>
            <a:r>
              <a:rPr sz="1600" dirty="0">
                <a:solidFill>
                  <a:srgbClr val="1E1E1E"/>
                </a:solidFill>
                <a:cs typeface="Arial"/>
              </a:rPr>
              <a:t>state of </a:t>
            </a:r>
            <a:r>
              <a:rPr sz="1600" spc="-5" dirty="0">
                <a:solidFill>
                  <a:srgbClr val="1E1E1E"/>
                </a:solidFill>
                <a:cs typeface="Arial"/>
              </a:rPr>
              <a:t>New</a:t>
            </a:r>
            <a:r>
              <a:rPr sz="1600" spc="-10" dirty="0">
                <a:solidFill>
                  <a:srgbClr val="1E1E1E"/>
                </a:solidFill>
                <a:cs typeface="Arial"/>
              </a:rPr>
              <a:t> </a:t>
            </a:r>
            <a:r>
              <a:rPr sz="1600" spc="-5" dirty="0">
                <a:solidFill>
                  <a:srgbClr val="1E1E1E"/>
                </a:solidFill>
                <a:cs typeface="Arial"/>
              </a:rPr>
              <a:t>Mexico)</a:t>
            </a:r>
            <a:r>
              <a:rPr lang="en-US" sz="1600" spc="-5" dirty="0">
                <a:solidFill>
                  <a:srgbClr val="1E1E1E"/>
                </a:solidFill>
                <a:cs typeface="Arial"/>
              </a:rPr>
              <a:t>.</a:t>
            </a:r>
          </a:p>
          <a:p>
            <a:pPr marR="295910"/>
            <a:endParaRPr dirty="0">
              <a:solidFill>
                <a:srgbClr val="0080C7"/>
              </a:solidFill>
              <a:cs typeface="Arial"/>
            </a:endParaRPr>
          </a:p>
          <a:p>
            <a:pPr marR="5080">
              <a:spcAft>
                <a:spcPts val="600"/>
              </a:spcAft>
            </a:pPr>
            <a:r>
              <a:rPr b="1" dirty="0">
                <a:solidFill>
                  <a:srgbClr val="0080C7"/>
                </a:solidFill>
                <a:uFill>
                  <a:solidFill>
                    <a:srgbClr val="005486"/>
                  </a:solidFill>
                </a:uFill>
                <a:cs typeface="Arial"/>
              </a:rPr>
              <a:t>Tier </a:t>
            </a:r>
            <a:r>
              <a:rPr b="1" spc="-5" dirty="0">
                <a:solidFill>
                  <a:srgbClr val="0080C7"/>
                </a:solidFill>
                <a:uFill>
                  <a:solidFill>
                    <a:srgbClr val="005486"/>
                  </a:solidFill>
                </a:uFill>
                <a:cs typeface="Arial"/>
              </a:rPr>
              <a:t>2 </a:t>
            </a:r>
            <a:r>
              <a:rPr b="1" dirty="0">
                <a:solidFill>
                  <a:srgbClr val="0080C7"/>
                </a:solidFill>
                <a:uFill>
                  <a:solidFill>
                    <a:srgbClr val="005486"/>
                  </a:solidFill>
                </a:uFill>
                <a:cs typeface="Arial"/>
              </a:rPr>
              <a:t>– </a:t>
            </a:r>
            <a:r>
              <a:rPr b="1" spc="-5" dirty="0">
                <a:solidFill>
                  <a:srgbClr val="0080C7"/>
                </a:solidFill>
                <a:uFill>
                  <a:solidFill>
                    <a:srgbClr val="005486"/>
                  </a:solidFill>
                </a:uFill>
                <a:cs typeface="Arial"/>
              </a:rPr>
              <a:t>Preferred </a:t>
            </a:r>
            <a:r>
              <a:rPr b="1" dirty="0">
                <a:solidFill>
                  <a:srgbClr val="0080C7"/>
                </a:solidFill>
                <a:uFill>
                  <a:solidFill>
                    <a:srgbClr val="005486"/>
                  </a:solidFill>
                </a:uFill>
                <a:cs typeface="Arial"/>
              </a:rPr>
              <a:t>PPO </a:t>
            </a:r>
            <a:r>
              <a:rPr b="1" spc="-10" dirty="0">
                <a:solidFill>
                  <a:srgbClr val="0080C7"/>
                </a:solidFill>
                <a:uFill>
                  <a:solidFill>
                    <a:srgbClr val="005486"/>
                  </a:solidFill>
                </a:uFill>
                <a:cs typeface="Arial"/>
              </a:rPr>
              <a:t>Providers</a:t>
            </a:r>
            <a:r>
              <a:rPr spc="-10" dirty="0">
                <a:solidFill>
                  <a:srgbClr val="0080C7"/>
                </a:solidFill>
                <a:cs typeface="Arial"/>
              </a:rPr>
              <a:t>: </a:t>
            </a:r>
            <a:endParaRPr lang="en-US" sz="1600" spc="-10" dirty="0">
              <a:solidFill>
                <a:srgbClr val="0080C7">
                  <a:lumMod val="50000"/>
                </a:srgbClr>
              </a:solidFill>
              <a:cs typeface="Arial"/>
            </a:endParaRPr>
          </a:p>
          <a:p>
            <a:pPr marR="5080" lvl="1"/>
            <a:r>
              <a:rPr sz="1600" spc="-5" dirty="0">
                <a:solidFill>
                  <a:srgbClr val="1E1E1E"/>
                </a:solidFill>
                <a:cs typeface="Arial"/>
              </a:rPr>
              <a:t>You receive a</a:t>
            </a:r>
            <a:r>
              <a:rPr lang="en-US" sz="1600" spc="-5" dirty="0">
                <a:solidFill>
                  <a:srgbClr val="1E1E1E"/>
                </a:solidFill>
                <a:cs typeface="Arial"/>
              </a:rPr>
              <a:t> </a:t>
            </a:r>
            <a:r>
              <a:rPr lang="en-US" sz="1600" u="sng" spc="-5" dirty="0">
                <a:solidFill>
                  <a:srgbClr val="0080C7"/>
                </a:solidFill>
                <a:cs typeface="Arial"/>
              </a:rPr>
              <a:t>h</a:t>
            </a:r>
            <a:r>
              <a:rPr sz="1600" u="sng" spc="-5" dirty="0">
                <a:solidFill>
                  <a:srgbClr val="0080C7"/>
                </a:solidFill>
                <a:cs typeface="Arial"/>
              </a:rPr>
              <a:t>igher level </a:t>
            </a:r>
            <a:r>
              <a:rPr sz="1600" u="sng" dirty="0">
                <a:solidFill>
                  <a:srgbClr val="0080C7"/>
                </a:solidFill>
                <a:cs typeface="Arial"/>
              </a:rPr>
              <a:t>of </a:t>
            </a:r>
            <a:r>
              <a:rPr sz="1600" u="sng" spc="-5" dirty="0">
                <a:solidFill>
                  <a:srgbClr val="0080C7"/>
                </a:solidFill>
                <a:cs typeface="Arial"/>
              </a:rPr>
              <a:t>benefits</a:t>
            </a:r>
            <a:r>
              <a:rPr sz="1600" spc="-5" dirty="0">
                <a:solidFill>
                  <a:srgbClr val="0080C7"/>
                </a:solidFill>
                <a:cs typeface="Arial"/>
              </a:rPr>
              <a:t> </a:t>
            </a:r>
            <a:r>
              <a:rPr sz="1600" spc="-15" dirty="0">
                <a:solidFill>
                  <a:srgbClr val="1E1E1E"/>
                </a:solidFill>
                <a:cs typeface="Arial"/>
              </a:rPr>
              <a:t>when you </a:t>
            </a:r>
            <a:r>
              <a:rPr sz="1600" spc="-5" dirty="0">
                <a:solidFill>
                  <a:srgbClr val="1E1E1E"/>
                </a:solidFill>
                <a:cs typeface="Arial"/>
              </a:rPr>
              <a:t>see </a:t>
            </a:r>
            <a:r>
              <a:rPr sz="1600" dirty="0">
                <a:solidFill>
                  <a:srgbClr val="1E1E1E"/>
                </a:solidFill>
                <a:cs typeface="Arial"/>
              </a:rPr>
              <a:t>a </a:t>
            </a:r>
            <a:r>
              <a:rPr sz="1600" spc="-5" dirty="0">
                <a:solidFill>
                  <a:srgbClr val="1E1E1E"/>
                </a:solidFill>
                <a:cs typeface="Arial"/>
              </a:rPr>
              <a:t>contracted </a:t>
            </a:r>
            <a:r>
              <a:rPr sz="1600" dirty="0">
                <a:solidFill>
                  <a:srgbClr val="1E1E1E"/>
                </a:solidFill>
                <a:cs typeface="Arial"/>
              </a:rPr>
              <a:t>PPO </a:t>
            </a:r>
            <a:r>
              <a:rPr lang="en-US" sz="1600" dirty="0">
                <a:solidFill>
                  <a:srgbClr val="1E1E1E"/>
                </a:solidFill>
                <a:cs typeface="Arial"/>
              </a:rPr>
              <a:t>pr</a:t>
            </a:r>
            <a:r>
              <a:rPr sz="1600" spc="-5" dirty="0">
                <a:solidFill>
                  <a:srgbClr val="1E1E1E"/>
                </a:solidFill>
                <a:cs typeface="Arial"/>
              </a:rPr>
              <a:t>ovider </a:t>
            </a:r>
            <a:r>
              <a:rPr sz="1600" spc="-15" dirty="0">
                <a:solidFill>
                  <a:srgbClr val="1E1E1E"/>
                </a:solidFill>
                <a:cs typeface="Arial"/>
              </a:rPr>
              <a:t>with</a:t>
            </a:r>
            <a:r>
              <a:rPr lang="en-US" sz="1600" spc="-15" dirty="0">
                <a:solidFill>
                  <a:srgbClr val="1E1E1E"/>
                </a:solidFill>
                <a:cs typeface="Arial"/>
              </a:rPr>
              <a:t> </a:t>
            </a:r>
            <a:r>
              <a:rPr sz="1600" spc="-5" dirty="0">
                <a:solidFill>
                  <a:srgbClr val="1E1E1E"/>
                </a:solidFill>
                <a:cs typeface="Arial"/>
              </a:rPr>
              <a:t>Blue Cross </a:t>
            </a:r>
            <a:r>
              <a:rPr sz="1600" spc="-10" dirty="0">
                <a:solidFill>
                  <a:srgbClr val="1E1E1E"/>
                </a:solidFill>
                <a:cs typeface="Arial"/>
              </a:rPr>
              <a:t>and </a:t>
            </a:r>
            <a:r>
              <a:rPr sz="1600" spc="-5" dirty="0">
                <a:solidFill>
                  <a:srgbClr val="1E1E1E"/>
                </a:solidFill>
                <a:cs typeface="Arial"/>
              </a:rPr>
              <a:t>Blue Shield </a:t>
            </a:r>
            <a:r>
              <a:rPr sz="1600" spc="-15" dirty="0">
                <a:solidFill>
                  <a:srgbClr val="1E1E1E"/>
                </a:solidFill>
                <a:cs typeface="Arial"/>
              </a:rPr>
              <a:t>anywhere </a:t>
            </a:r>
            <a:r>
              <a:rPr sz="1600" dirty="0">
                <a:solidFill>
                  <a:srgbClr val="1E1E1E"/>
                </a:solidFill>
                <a:cs typeface="Arial"/>
              </a:rPr>
              <a:t>in</a:t>
            </a:r>
            <a:r>
              <a:rPr lang="en-US" sz="1600" dirty="0">
                <a:solidFill>
                  <a:srgbClr val="1E1E1E"/>
                </a:solidFill>
                <a:cs typeface="Arial"/>
              </a:rPr>
              <a:t> </a:t>
            </a:r>
            <a:r>
              <a:rPr sz="1600" spc="-5" dirty="0">
                <a:solidFill>
                  <a:srgbClr val="1E1E1E"/>
                </a:solidFill>
                <a:cs typeface="Arial"/>
              </a:rPr>
              <a:t>the</a:t>
            </a:r>
            <a:r>
              <a:rPr sz="1600" spc="-15" dirty="0">
                <a:solidFill>
                  <a:srgbClr val="1E1E1E"/>
                </a:solidFill>
                <a:cs typeface="Arial"/>
              </a:rPr>
              <a:t> </a:t>
            </a:r>
            <a:r>
              <a:rPr sz="1600" dirty="0">
                <a:solidFill>
                  <a:srgbClr val="1E1E1E"/>
                </a:solidFill>
                <a:cs typeface="Arial"/>
              </a:rPr>
              <a:t>U.S</a:t>
            </a:r>
            <a:r>
              <a:rPr dirty="0">
                <a:solidFill>
                  <a:srgbClr val="1E1E1E"/>
                </a:solidFill>
                <a:cs typeface="Arial"/>
              </a:rPr>
              <a:t>.</a:t>
            </a:r>
            <a:endParaRPr lang="en-US" dirty="0">
              <a:solidFill>
                <a:srgbClr val="1E1E1E"/>
              </a:solidFill>
              <a:cs typeface="Arial"/>
            </a:endParaRPr>
          </a:p>
          <a:p>
            <a:pPr marR="5080" lvl="1"/>
            <a:endParaRPr lang="en-US" dirty="0">
              <a:solidFill>
                <a:srgbClr val="1E1E1E"/>
              </a:solidFill>
              <a:cs typeface="Arial"/>
            </a:endParaRPr>
          </a:p>
          <a:p>
            <a:pPr lvl="2">
              <a:spcAft>
                <a:spcPts val="1200"/>
              </a:spcAft>
              <a:buClr>
                <a:srgbClr val="001F5F"/>
              </a:buClr>
              <a:buSzPct val="78125"/>
              <a:buFont typeface="Arial Unicode MS"/>
              <a:buChar char="✓"/>
              <a:tabLst>
                <a:tab pos="756285" algn="l"/>
                <a:tab pos="756920" algn="l"/>
              </a:tabLst>
            </a:pPr>
            <a:r>
              <a:rPr lang="en-US" sz="1600" spc="-5" dirty="0">
                <a:solidFill>
                  <a:srgbClr val="1E1E1E"/>
                </a:solidFill>
                <a:cs typeface="Arial"/>
              </a:rPr>
              <a:t> </a:t>
            </a:r>
            <a:r>
              <a:rPr sz="1600" spc="-5" dirty="0">
                <a:solidFill>
                  <a:srgbClr val="1E1E1E"/>
                </a:solidFill>
                <a:cs typeface="Arial"/>
              </a:rPr>
              <a:t>No balance</a:t>
            </a:r>
            <a:r>
              <a:rPr sz="1600" spc="-20" dirty="0">
                <a:solidFill>
                  <a:srgbClr val="1E1E1E"/>
                </a:solidFill>
                <a:cs typeface="Arial"/>
              </a:rPr>
              <a:t> </a:t>
            </a:r>
            <a:r>
              <a:rPr sz="1600" spc="-5" dirty="0">
                <a:solidFill>
                  <a:srgbClr val="1E1E1E"/>
                </a:solidFill>
                <a:cs typeface="Arial"/>
              </a:rPr>
              <a:t>billing</a:t>
            </a:r>
            <a:r>
              <a:rPr lang="en-US" sz="1600" spc="-5" dirty="0">
                <a:solidFill>
                  <a:srgbClr val="1E1E1E"/>
                </a:solidFill>
                <a:cs typeface="Arial"/>
              </a:rPr>
              <a:t> and </a:t>
            </a:r>
            <a:r>
              <a:rPr sz="1600" spc="-5" dirty="0">
                <a:solidFill>
                  <a:srgbClr val="1E1E1E"/>
                </a:solidFill>
                <a:cs typeface="Arial"/>
              </a:rPr>
              <a:t>Provider files claim for </a:t>
            </a:r>
            <a:r>
              <a:rPr sz="1600" spc="-10" dirty="0">
                <a:solidFill>
                  <a:srgbClr val="1E1E1E"/>
                </a:solidFill>
                <a:cs typeface="Arial"/>
              </a:rPr>
              <a:t>you</a:t>
            </a:r>
            <a:endParaRPr lang="en-US" sz="1600" spc="-10" dirty="0">
              <a:solidFill>
                <a:srgbClr val="1E1E1E"/>
              </a:solidFill>
              <a:cs typeface="Arial"/>
            </a:endParaRPr>
          </a:p>
          <a:p>
            <a:pPr lvl="1">
              <a:buClr>
                <a:srgbClr val="001F5F"/>
              </a:buClr>
              <a:buSzPct val="78125"/>
              <a:buFont typeface="Arial Unicode MS"/>
              <a:buChar char="✓"/>
              <a:tabLst>
                <a:tab pos="756285" algn="l"/>
                <a:tab pos="756920" algn="l"/>
              </a:tabLst>
            </a:pPr>
            <a:endParaRPr lang="en-US" sz="1600" spc="-10" dirty="0">
              <a:solidFill>
                <a:srgbClr val="1E1E1E"/>
              </a:solidFill>
              <a:cs typeface="Arial"/>
            </a:endParaRPr>
          </a:p>
          <a:p>
            <a:pPr marR="297815">
              <a:spcAft>
                <a:spcPts val="600"/>
              </a:spcAft>
            </a:pPr>
            <a:r>
              <a:rPr b="1" dirty="0">
                <a:solidFill>
                  <a:srgbClr val="0080C7"/>
                </a:solidFill>
                <a:uFill>
                  <a:solidFill>
                    <a:srgbClr val="005486"/>
                  </a:solidFill>
                </a:uFill>
                <a:cs typeface="Arial"/>
              </a:rPr>
              <a:t>Tier </a:t>
            </a:r>
            <a:r>
              <a:rPr b="1" spc="-5" dirty="0">
                <a:solidFill>
                  <a:srgbClr val="0080C7"/>
                </a:solidFill>
                <a:uFill>
                  <a:solidFill>
                    <a:srgbClr val="005486"/>
                  </a:solidFill>
                </a:uFill>
                <a:cs typeface="Arial"/>
              </a:rPr>
              <a:t>3 </a:t>
            </a:r>
            <a:r>
              <a:rPr b="1" dirty="0">
                <a:solidFill>
                  <a:srgbClr val="0080C7"/>
                </a:solidFill>
                <a:uFill>
                  <a:solidFill>
                    <a:srgbClr val="005486"/>
                  </a:solidFill>
                </a:uFill>
                <a:cs typeface="Arial"/>
              </a:rPr>
              <a:t>– </a:t>
            </a:r>
            <a:r>
              <a:rPr b="1" spc="-5" dirty="0">
                <a:solidFill>
                  <a:srgbClr val="0080C7"/>
                </a:solidFill>
                <a:uFill>
                  <a:solidFill>
                    <a:srgbClr val="005486"/>
                  </a:solidFill>
                </a:uFill>
                <a:cs typeface="Arial"/>
              </a:rPr>
              <a:t>Nonpreferred </a:t>
            </a:r>
            <a:r>
              <a:rPr lang="en-US" b="1" spc="-5" dirty="0">
                <a:solidFill>
                  <a:srgbClr val="0080C7"/>
                </a:solidFill>
                <a:uFill>
                  <a:solidFill>
                    <a:srgbClr val="005486"/>
                  </a:solidFill>
                </a:uFill>
                <a:cs typeface="Arial"/>
              </a:rPr>
              <a:t>Out-of-Network </a:t>
            </a:r>
            <a:r>
              <a:rPr b="1" dirty="0">
                <a:solidFill>
                  <a:srgbClr val="0080C7"/>
                </a:solidFill>
                <a:uFill>
                  <a:solidFill>
                    <a:srgbClr val="005486"/>
                  </a:solidFill>
                </a:uFill>
                <a:cs typeface="Arial"/>
              </a:rPr>
              <a:t>(OON)</a:t>
            </a:r>
            <a:r>
              <a:rPr lang="en-US" b="1" dirty="0">
                <a:solidFill>
                  <a:srgbClr val="0080C7"/>
                </a:solidFill>
                <a:uFill>
                  <a:solidFill>
                    <a:srgbClr val="005486"/>
                  </a:solidFill>
                </a:uFill>
                <a:cs typeface="Arial"/>
              </a:rPr>
              <a:t> Providers</a:t>
            </a:r>
            <a:r>
              <a:rPr dirty="0">
                <a:solidFill>
                  <a:srgbClr val="0080C7"/>
                </a:solidFill>
                <a:cs typeface="Arial"/>
              </a:rPr>
              <a:t>:</a:t>
            </a:r>
            <a:r>
              <a:rPr sz="1600" dirty="0">
                <a:solidFill>
                  <a:srgbClr val="0080C7">
                    <a:lumMod val="50000"/>
                  </a:srgbClr>
                </a:solidFill>
                <a:cs typeface="Arial"/>
              </a:rPr>
              <a:t> </a:t>
            </a:r>
            <a:endParaRPr lang="en-US" sz="1600" dirty="0">
              <a:solidFill>
                <a:srgbClr val="0080C7">
                  <a:lumMod val="50000"/>
                </a:srgbClr>
              </a:solidFill>
              <a:cs typeface="Arial"/>
            </a:endParaRPr>
          </a:p>
          <a:p>
            <a:pPr marR="297815" lvl="1"/>
            <a:r>
              <a:rPr sz="1600" spc="-5" dirty="0">
                <a:solidFill>
                  <a:srgbClr val="1E1E1E"/>
                </a:solidFill>
                <a:cs typeface="Arial"/>
              </a:rPr>
              <a:t>You receive a </a:t>
            </a:r>
            <a:r>
              <a:rPr sz="1600" u="sng" spc="-15" dirty="0">
                <a:solidFill>
                  <a:srgbClr val="0080C7"/>
                </a:solidFill>
                <a:cs typeface="Arial"/>
              </a:rPr>
              <a:t>lower </a:t>
            </a:r>
            <a:r>
              <a:rPr sz="1600" u="sng" spc="-5" dirty="0">
                <a:solidFill>
                  <a:srgbClr val="0080C7"/>
                </a:solidFill>
                <a:cs typeface="Arial"/>
              </a:rPr>
              <a:t>level </a:t>
            </a:r>
            <a:r>
              <a:rPr sz="1600" u="sng" dirty="0">
                <a:solidFill>
                  <a:srgbClr val="0080C7"/>
                </a:solidFill>
                <a:cs typeface="Arial"/>
              </a:rPr>
              <a:t>of </a:t>
            </a:r>
            <a:r>
              <a:rPr sz="1600" u="sng" spc="-5" dirty="0">
                <a:solidFill>
                  <a:srgbClr val="0080C7"/>
                </a:solidFill>
                <a:cs typeface="Arial"/>
              </a:rPr>
              <a:t>benefits</a:t>
            </a:r>
            <a:r>
              <a:rPr lang="en-US" sz="1600" spc="-5" dirty="0">
                <a:solidFill>
                  <a:srgbClr val="0080C7"/>
                </a:solidFill>
                <a:cs typeface="Arial"/>
              </a:rPr>
              <a:t> </a:t>
            </a:r>
            <a:r>
              <a:rPr sz="1600" spc="-15" dirty="0">
                <a:solidFill>
                  <a:srgbClr val="1E1E1E"/>
                </a:solidFill>
                <a:cs typeface="Arial"/>
              </a:rPr>
              <a:t>when </a:t>
            </a:r>
            <a:r>
              <a:rPr sz="1600" spc="-10" dirty="0">
                <a:solidFill>
                  <a:srgbClr val="1E1E1E"/>
                </a:solidFill>
                <a:cs typeface="Arial"/>
              </a:rPr>
              <a:t>you</a:t>
            </a:r>
            <a:r>
              <a:rPr lang="en-US" sz="1600" spc="-10" dirty="0">
                <a:solidFill>
                  <a:srgbClr val="1E1E1E"/>
                </a:solidFill>
                <a:cs typeface="Arial"/>
              </a:rPr>
              <a:t> </a:t>
            </a:r>
            <a:r>
              <a:rPr sz="1600" spc="-5" dirty="0">
                <a:solidFill>
                  <a:srgbClr val="1E1E1E"/>
                </a:solidFill>
                <a:cs typeface="Arial"/>
              </a:rPr>
              <a:t>see an out-of-network</a:t>
            </a:r>
            <a:r>
              <a:rPr sz="1600" spc="40" dirty="0">
                <a:solidFill>
                  <a:srgbClr val="1E1E1E"/>
                </a:solidFill>
                <a:cs typeface="Arial"/>
              </a:rPr>
              <a:t> </a:t>
            </a:r>
            <a:r>
              <a:rPr sz="1600" spc="-5" dirty="0">
                <a:solidFill>
                  <a:srgbClr val="1E1E1E"/>
                </a:solidFill>
                <a:cs typeface="Arial"/>
              </a:rPr>
              <a:t>provider</a:t>
            </a:r>
            <a:r>
              <a:rPr lang="en-US" sz="1600" spc="-5" dirty="0">
                <a:solidFill>
                  <a:srgbClr val="1E1E1E"/>
                </a:solidFill>
                <a:cs typeface="Arial"/>
              </a:rPr>
              <a:t>.</a:t>
            </a:r>
          </a:p>
          <a:p>
            <a:pPr marR="297815" lvl="1"/>
            <a:endParaRPr sz="1600" dirty="0">
              <a:solidFill>
                <a:srgbClr val="1E1E1E"/>
              </a:solidFill>
              <a:cs typeface="Arial"/>
            </a:endParaRPr>
          </a:p>
          <a:p>
            <a:pPr lvl="2">
              <a:spcAft>
                <a:spcPts val="600"/>
              </a:spcAft>
              <a:buClr>
                <a:srgbClr val="001F5F"/>
              </a:buClr>
              <a:buSzPct val="78125"/>
              <a:buFont typeface="Arial Unicode MS"/>
              <a:buChar char="✓"/>
              <a:tabLst>
                <a:tab pos="756285" algn="l"/>
                <a:tab pos="756920" algn="l"/>
              </a:tabLst>
            </a:pPr>
            <a:r>
              <a:rPr lang="en-US" sz="1600" spc="-10" dirty="0">
                <a:solidFill>
                  <a:srgbClr val="1E1E1E"/>
                </a:solidFill>
                <a:cs typeface="Arial"/>
              </a:rPr>
              <a:t> </a:t>
            </a:r>
            <a:r>
              <a:rPr sz="1600" spc="-10" dirty="0">
                <a:solidFill>
                  <a:srgbClr val="1E1E1E"/>
                </a:solidFill>
                <a:cs typeface="Arial"/>
              </a:rPr>
              <a:t>You </a:t>
            </a:r>
            <a:r>
              <a:rPr sz="1600" spc="-5" dirty="0">
                <a:solidFill>
                  <a:srgbClr val="1E1E1E"/>
                </a:solidFill>
                <a:cs typeface="Arial"/>
              </a:rPr>
              <a:t>will be responsible for </a:t>
            </a:r>
            <a:r>
              <a:rPr sz="1600" spc="-10" dirty="0">
                <a:solidFill>
                  <a:srgbClr val="1E1E1E"/>
                </a:solidFill>
                <a:cs typeface="Arial"/>
              </a:rPr>
              <a:t>paying </a:t>
            </a:r>
            <a:r>
              <a:rPr sz="1600" spc="-5" dirty="0">
                <a:solidFill>
                  <a:srgbClr val="1E1E1E"/>
                </a:solidFill>
                <a:cs typeface="Arial"/>
              </a:rPr>
              <a:t>the</a:t>
            </a:r>
            <a:r>
              <a:rPr sz="1600" spc="55" dirty="0">
                <a:solidFill>
                  <a:srgbClr val="1E1E1E"/>
                </a:solidFill>
                <a:cs typeface="Arial"/>
              </a:rPr>
              <a:t> </a:t>
            </a:r>
            <a:r>
              <a:rPr sz="1600" spc="-5" dirty="0">
                <a:solidFill>
                  <a:srgbClr val="1E1E1E"/>
                </a:solidFill>
                <a:cs typeface="Arial"/>
              </a:rPr>
              <a:t>provider</a:t>
            </a:r>
            <a:endParaRPr sz="1600" dirty="0">
              <a:solidFill>
                <a:srgbClr val="1E1E1E"/>
              </a:solidFill>
              <a:cs typeface="Arial"/>
            </a:endParaRPr>
          </a:p>
          <a:p>
            <a:pPr marR="466090" lvl="2">
              <a:spcAft>
                <a:spcPts val="600"/>
              </a:spcAft>
              <a:buClr>
                <a:srgbClr val="001F5F"/>
              </a:buClr>
              <a:buSzPct val="78125"/>
              <a:buFont typeface="Arial Unicode MS"/>
              <a:buChar char="✓"/>
              <a:tabLst>
                <a:tab pos="756285" algn="l"/>
                <a:tab pos="756920" algn="l"/>
              </a:tabLst>
            </a:pPr>
            <a:r>
              <a:rPr lang="en-US" sz="1600" spc="-15" dirty="0">
                <a:solidFill>
                  <a:srgbClr val="1E1E1E"/>
                </a:solidFill>
                <a:cs typeface="Arial"/>
              </a:rPr>
              <a:t> You could be balance billed</a:t>
            </a:r>
            <a:endParaRPr sz="1600" dirty="0">
              <a:solidFill>
                <a:srgbClr val="1E1E1E"/>
              </a:solidFill>
              <a:cs typeface="Arial"/>
            </a:endParaRPr>
          </a:p>
          <a:p>
            <a:pPr lvl="2">
              <a:spcAft>
                <a:spcPts val="600"/>
              </a:spcAft>
              <a:buClr>
                <a:srgbClr val="001F5F"/>
              </a:buClr>
              <a:buSzPct val="78125"/>
              <a:buFont typeface="Arial Unicode MS"/>
              <a:buChar char="✓"/>
              <a:tabLst>
                <a:tab pos="756285" algn="l"/>
                <a:tab pos="756920" algn="l"/>
              </a:tabLst>
            </a:pPr>
            <a:r>
              <a:rPr lang="en-US" sz="1600" spc="-15" dirty="0">
                <a:solidFill>
                  <a:srgbClr val="1E1E1E"/>
                </a:solidFill>
                <a:cs typeface="Arial"/>
              </a:rPr>
              <a:t> </a:t>
            </a:r>
            <a:r>
              <a:rPr sz="1600" spc="-15" dirty="0">
                <a:solidFill>
                  <a:srgbClr val="1E1E1E"/>
                </a:solidFill>
                <a:cs typeface="Arial"/>
              </a:rPr>
              <a:t>You </a:t>
            </a:r>
            <a:r>
              <a:rPr sz="1600" spc="-5" dirty="0">
                <a:solidFill>
                  <a:srgbClr val="1E1E1E"/>
                </a:solidFill>
                <a:cs typeface="Arial"/>
              </a:rPr>
              <a:t>are responsible for getting prior</a:t>
            </a:r>
            <a:r>
              <a:rPr sz="1600" spc="55" dirty="0">
                <a:solidFill>
                  <a:srgbClr val="1E1E1E"/>
                </a:solidFill>
                <a:cs typeface="Arial"/>
              </a:rPr>
              <a:t> </a:t>
            </a:r>
            <a:r>
              <a:rPr sz="1600" spc="-5" dirty="0">
                <a:solidFill>
                  <a:srgbClr val="1E1E1E"/>
                </a:solidFill>
                <a:cs typeface="Arial"/>
              </a:rPr>
              <a:t>authorization</a:t>
            </a:r>
            <a:r>
              <a:rPr lang="en-US" sz="1600" spc="-5" dirty="0">
                <a:solidFill>
                  <a:srgbClr val="1E1E1E"/>
                </a:solidFill>
                <a:cs typeface="Arial"/>
              </a:rPr>
              <a:t>, when required</a:t>
            </a:r>
            <a:endParaRPr sz="1600" dirty="0">
              <a:solidFill>
                <a:srgbClr val="1E1E1E"/>
              </a:solidFill>
              <a:cs typeface="Arial"/>
            </a:endParaRPr>
          </a:p>
        </p:txBody>
      </p:sp>
    </p:spTree>
    <p:extLst>
      <p:ext uri="{BB962C8B-B14F-4D97-AF65-F5344CB8AC3E}">
        <p14:creationId xmlns:p14="http://schemas.microsoft.com/office/powerpoint/2010/main" val="3188926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a:xfrm>
            <a:off x="457200" y="295619"/>
            <a:ext cx="6731876" cy="400344"/>
          </a:xfrm>
        </p:spPr>
        <p:txBody>
          <a:bodyPr/>
          <a:lstStyle/>
          <a:p>
            <a:r>
              <a:rPr lang="en-US" sz="2700" dirty="0"/>
              <a:t>Blue Cross and Blue Shield of New Mexico Blue Preferred Plus PPO Network </a:t>
            </a:r>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pic>
        <p:nvPicPr>
          <p:cNvPr id="3" name="Picture 2" descr="A picture containing drawing&#10;&#10;Description automatically generated">
            <a:extLst>
              <a:ext uri="{FF2B5EF4-FFF2-40B4-BE49-F238E27FC236}">
                <a16:creationId xmlns:a16="http://schemas.microsoft.com/office/drawing/2014/main" id="{6A31854D-22CA-3B68-4096-1B8F5040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5277" y="5050210"/>
            <a:ext cx="1740108" cy="610645"/>
          </a:xfrm>
          <a:prstGeom prst="rect">
            <a:avLst/>
          </a:prstGeom>
        </p:spPr>
      </p:pic>
      <p:pic>
        <p:nvPicPr>
          <p:cNvPr id="4" name="Picture 3" descr="A close up of a sign&#10;&#10;Description automatically generated">
            <a:extLst>
              <a:ext uri="{FF2B5EF4-FFF2-40B4-BE49-F238E27FC236}">
                <a16:creationId xmlns:a16="http://schemas.microsoft.com/office/drawing/2014/main" id="{15B86DD2-392A-525E-D4E0-640CE946A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8337" y="4992692"/>
            <a:ext cx="1740108" cy="668163"/>
          </a:xfrm>
          <a:prstGeom prst="rect">
            <a:avLst/>
          </a:prstGeom>
        </p:spPr>
      </p:pic>
      <p:pic>
        <p:nvPicPr>
          <p:cNvPr id="5" name="Picture 4" descr="A close up of a logo&#10;&#10;Description automatically generated">
            <a:extLst>
              <a:ext uri="{FF2B5EF4-FFF2-40B4-BE49-F238E27FC236}">
                <a16:creationId xmlns:a16="http://schemas.microsoft.com/office/drawing/2014/main" id="{E01375E2-7F34-FD7A-40B0-63F882D9A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4103" y="4914368"/>
            <a:ext cx="1740108" cy="880371"/>
          </a:xfrm>
          <a:prstGeom prst="rect">
            <a:avLst/>
          </a:prstGeom>
        </p:spPr>
      </p:pic>
      <p:pic>
        <p:nvPicPr>
          <p:cNvPr id="6" name="Picture 5">
            <a:extLst>
              <a:ext uri="{FF2B5EF4-FFF2-40B4-BE49-F238E27FC236}">
                <a16:creationId xmlns:a16="http://schemas.microsoft.com/office/drawing/2014/main" id="{0236E357-8601-71D3-935C-3498CA9E65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869" y="5016434"/>
            <a:ext cx="1809750" cy="438150"/>
          </a:xfrm>
          <a:prstGeom prst="rect">
            <a:avLst/>
          </a:prstGeom>
        </p:spPr>
      </p:pic>
      <p:sp>
        <p:nvSpPr>
          <p:cNvPr id="8" name="TextBox 7">
            <a:extLst>
              <a:ext uri="{FF2B5EF4-FFF2-40B4-BE49-F238E27FC236}">
                <a16:creationId xmlns:a16="http://schemas.microsoft.com/office/drawing/2014/main" id="{2418CF8F-C97E-12DD-55E6-9B1B237C6B52}"/>
              </a:ext>
            </a:extLst>
          </p:cNvPr>
          <p:cNvSpPr txBox="1"/>
          <p:nvPr/>
        </p:nvSpPr>
        <p:spPr>
          <a:xfrm>
            <a:off x="457200" y="1594144"/>
            <a:ext cx="11277600" cy="2492990"/>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1E1E"/>
                </a:solidFill>
                <a:effectLst/>
                <a:uLnTx/>
                <a:uFillTx/>
              </a:rPr>
              <a:t>The Blue Preferred network (Tier 1) includes a variety of doctors, hospitals and other health care providers throughout New Mexico that can meet your health care needs.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1E1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1E1E"/>
                </a:solidFill>
                <a:effectLst/>
                <a:uLnTx/>
                <a:uFillTx/>
              </a:rPr>
              <a:t>With the Blue Preferred Plus plan, you will get the highest level of benefits when you visit the providers in the Blue Preferred network. You will still have the option of choosing a provider from the larger, statewide PPO network (Tier 2), but you will pay higher out-of-pocket costs than with the Blue Preferred network.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1E1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1E1E"/>
                </a:solidFill>
                <a:effectLst/>
                <a:uLnTx/>
                <a:uFillTx/>
              </a:rPr>
              <a:t>Over </a:t>
            </a:r>
            <a:r>
              <a:rPr lang="en-US" kern="0" dirty="0">
                <a:solidFill>
                  <a:schemeClr val="tx2"/>
                </a:solidFill>
              </a:rPr>
              <a:t>30,200</a:t>
            </a:r>
            <a:r>
              <a:rPr kumimoji="0" lang="en-US" sz="1800" b="0" i="0" u="none" strike="noStrike" kern="0" cap="none" spc="0" normalizeH="0" baseline="0" noProof="0" dirty="0">
                <a:ln>
                  <a:noFill/>
                </a:ln>
                <a:solidFill>
                  <a:srgbClr val="005587"/>
                </a:solidFill>
                <a:effectLst/>
                <a:uLnTx/>
                <a:uFillTx/>
              </a:rPr>
              <a:t> </a:t>
            </a:r>
            <a:r>
              <a:rPr lang="en-US" kern="0" dirty="0"/>
              <a:t>(Tier 2) </a:t>
            </a:r>
            <a:r>
              <a:rPr kumimoji="0" lang="en-US" sz="1800" b="0" i="0" u="none" strike="noStrike" kern="0" cap="none" spc="0" normalizeH="0" baseline="0" noProof="0" dirty="0">
                <a:ln>
                  <a:noFill/>
                </a:ln>
                <a:solidFill>
                  <a:srgbClr val="1E1E1E"/>
                </a:solidFill>
                <a:effectLst/>
                <a:uLnTx/>
                <a:uFillTx/>
              </a:rPr>
              <a:t>contracted providers in New Mexico including: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1E1E"/>
              </a:solidFill>
              <a:effectLst/>
              <a:uLnTx/>
              <a:uFillTx/>
            </a:endParaRPr>
          </a:p>
        </p:txBody>
      </p:sp>
    </p:spTree>
    <p:extLst>
      <p:ext uri="{BB962C8B-B14F-4D97-AF65-F5344CB8AC3E}">
        <p14:creationId xmlns:p14="http://schemas.microsoft.com/office/powerpoint/2010/main" val="3876198557"/>
      </p:ext>
    </p:extLst>
  </p:cSld>
  <p:clrMapOvr>
    <a:masterClrMapping/>
  </p:clrMapOvr>
</p:sld>
</file>

<file path=ppt/theme/theme1.xml><?xml version="1.0" encoding="utf-8"?>
<a:theme xmlns:a="http://schemas.openxmlformats.org/drawingml/2006/main" name="Office Theme">
  <a:themeElements>
    <a:clrScheme name="EMI 2017">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Widescreen 2021 Template.potx" id="{70506C42-41FE-4794-A909-E159D490BCBD}" vid="{0B650054-53F0-44CC-98D6-FFFCE4B714F3}"/>
    </a:ext>
  </a:extLst>
</a:theme>
</file>

<file path=ppt/theme/theme2.xml><?xml version="1.0" encoding="utf-8"?>
<a:theme xmlns:a="http://schemas.openxmlformats.org/drawingml/2006/main" name="1_Office Theme">
  <a:themeElements>
    <a:clrScheme name="EMI 2017">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Widescreen 2021 Template.potx" id="{70506C42-41FE-4794-A909-E159D490BCBD}" vid="{0B650054-53F0-44CC-98D6-FFFCE4B714F3}"/>
    </a:ext>
  </a:extLst>
</a:theme>
</file>

<file path=ppt/theme/theme3.xml><?xml version="1.0" encoding="utf-8"?>
<a:theme xmlns:a="http://schemas.openxmlformats.org/drawingml/2006/main" name="2_Office Theme">
  <a:themeElements>
    <a:clrScheme name="EMI 2017">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Widescreen 2021 Template.potx" id="{70506C42-41FE-4794-A909-E159D490BCBD}" vid="{0B650054-53F0-44CC-98D6-FFFCE4B714F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8829923521C946A82D32A1166862C2" ma:contentTypeVersion="14" ma:contentTypeDescription="Create a new document." ma:contentTypeScope="" ma:versionID="7043e1820097336b346c86dd4cf9cf30">
  <xsd:schema xmlns:xsd="http://www.w3.org/2001/XMLSchema" xmlns:xs="http://www.w3.org/2001/XMLSchema" xmlns:p="http://schemas.microsoft.com/office/2006/metadata/properties" xmlns:ns1="http://schemas.microsoft.com/sharepoint/v3" xmlns:ns2="dea4ef4b-4707-4c82-863c-62340870c617" xmlns:ns3="10e5f973-7a8c-48cb-b51f-57899f0f145e" targetNamespace="http://schemas.microsoft.com/office/2006/metadata/properties" ma:root="true" ma:fieldsID="7c3f104a84618e1954730fce1d6f7e01" ns1:_="" ns2:_="" ns3:_="">
    <xsd:import namespace="http://schemas.microsoft.com/sharepoint/v3"/>
    <xsd:import namespace="dea4ef4b-4707-4c82-863c-62340870c617"/>
    <xsd:import namespace="10e5f973-7a8c-48cb-b51f-57899f0f145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a4ef4b-4707-4c82-863c-62340870c6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530e2d-b1ea-4ada-8c7e-d095980ec34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e5f973-7a8c-48cb-b51f-57899f0f145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1eddf4c-1dab-4393-948c-2d5f3af36e5e}" ma:internalName="TaxCatchAll" ma:showField="CatchAllData" ma:web="10e5f973-7a8c-48cb-b51f-57899f0f14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dea4ef4b-4707-4c82-863c-62340870c617">
      <Terms xmlns="http://schemas.microsoft.com/office/infopath/2007/PartnerControls"/>
    </lcf76f155ced4ddcb4097134ff3c332f>
    <_ip_UnifiedCompliancePolicyProperties xmlns="http://schemas.microsoft.com/sharepoint/v3" xsi:nil="true"/>
    <TaxCatchAll xmlns="10e5f973-7a8c-48cb-b51f-57899f0f145e" xsi:nil="true"/>
  </documentManagement>
</p:properties>
</file>

<file path=customXml/itemProps1.xml><?xml version="1.0" encoding="utf-8"?>
<ds:datastoreItem xmlns:ds="http://schemas.openxmlformats.org/officeDocument/2006/customXml" ds:itemID="{209D78CE-0F37-4F22-A22E-C05DC39100BA}">
  <ds:schemaRefs>
    <ds:schemaRef ds:uri="http://schemas.microsoft.com/sharepoint/v3/contenttype/forms"/>
  </ds:schemaRefs>
</ds:datastoreItem>
</file>

<file path=customXml/itemProps2.xml><?xml version="1.0" encoding="utf-8"?>
<ds:datastoreItem xmlns:ds="http://schemas.openxmlformats.org/officeDocument/2006/customXml" ds:itemID="{EFF9B796-BD2E-4E70-830E-9349E9F37C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ea4ef4b-4707-4c82-863c-62340870c617"/>
    <ds:schemaRef ds:uri="10e5f973-7a8c-48cb-b51f-57899f0f14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964BCE-6013-4437-8D8A-82FCF5140359}">
  <ds:schemaRefs>
    <ds:schemaRef ds:uri="http://schemas.microsoft.com/office/2006/metadata/properties"/>
    <ds:schemaRef ds:uri="http://schemas.microsoft.com/office/infopath/2007/PartnerControls"/>
    <ds:schemaRef ds:uri="http://schemas.microsoft.com/sharepoint/v3"/>
    <ds:schemaRef ds:uri="dea4ef4b-4707-4c82-863c-62340870c617"/>
    <ds:schemaRef ds:uri="10e5f973-7a8c-48cb-b51f-57899f0f145e"/>
  </ds:schemaRefs>
</ds:datastoreItem>
</file>

<file path=docMetadata/LabelInfo.xml><?xml version="1.0" encoding="utf-8"?>
<clbl:labelList xmlns:clbl="http://schemas.microsoft.com/office/2020/mipLabelMetadata">
  <clbl:label id="{02513295-34d7-4ce7-95f0-d6d90e122a36}" enabled="1" method="Standard" siteId="{2e0cb644-c094-41d7-ab3d-43201da24438}" removed="0"/>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emplate>Office Theme</Template>
  <TotalTime>2396</TotalTime>
  <Words>5746</Words>
  <Application>Microsoft Office PowerPoint</Application>
  <PresentationFormat>Widescreen</PresentationFormat>
  <Paragraphs>543</Paragraphs>
  <Slides>32</Slides>
  <Notes>30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32</vt:i4>
      </vt:variant>
    </vt:vector>
  </HeadingPairs>
  <TitlesOfParts>
    <vt:vector size="47" baseType="lpstr">
      <vt:lpstr>Arial</vt:lpstr>
      <vt:lpstr>Arial Black</vt:lpstr>
      <vt:lpstr>Arial Narrow</vt:lpstr>
      <vt:lpstr>Arial Unicode MS</vt:lpstr>
      <vt:lpstr>Book Antiqua</vt:lpstr>
      <vt:lpstr>Calibri</vt:lpstr>
      <vt:lpstr>Inter</vt:lpstr>
      <vt:lpstr>Open Sans</vt:lpstr>
      <vt:lpstr>Open Sans Semibold</vt:lpstr>
      <vt:lpstr>Proxima Nova</vt:lpstr>
      <vt:lpstr>Trebuchet MS</vt:lpstr>
      <vt:lpstr>Tw Cen MT Condensed</vt:lpstr>
      <vt:lpstr>Office Theme</vt:lpstr>
      <vt:lpstr>1_Office Theme</vt:lpstr>
      <vt:lpstr>2_Office Theme</vt:lpstr>
      <vt:lpstr>Welcome 2026 Open Enrollment   Medical Coverage  July 2026- June 2027</vt:lpstr>
      <vt:lpstr>Why Blue Cross and Blue Shield of New Mexico?</vt:lpstr>
      <vt:lpstr>The strength of BlueSM</vt:lpstr>
      <vt:lpstr>HMO – How It Works</vt:lpstr>
      <vt:lpstr>HMO Plan</vt:lpstr>
      <vt:lpstr>Away From Home Care Program – HMO </vt:lpstr>
      <vt:lpstr>Blue Preferred Plus PPO –  How It Works</vt:lpstr>
      <vt:lpstr>Blue Preferred Plus PPO – 3-Tiered Provider Options</vt:lpstr>
      <vt:lpstr>Blue Cross and Blue Shield of New Mexico Blue Preferred Plus PPO Network </vt:lpstr>
      <vt:lpstr>How To Find a PPO Tier 1 or Tier 2 Provider</vt:lpstr>
      <vt:lpstr>Prior Authorization</vt:lpstr>
      <vt:lpstr>Preventive Coverage</vt:lpstr>
      <vt:lpstr>High-Quality Primary Care That’s Always Available</vt:lpstr>
      <vt:lpstr>What’s in it for participants?</vt:lpstr>
      <vt:lpstr>Get Care When and Where  You Need It</vt:lpstr>
      <vt:lpstr>Mental Health Hub </vt:lpstr>
      <vt:lpstr>Digital Mental Health Delivered by</vt:lpstr>
      <vt:lpstr>Cancer Services and Support</vt:lpstr>
      <vt:lpstr>Online Tools</vt:lpstr>
      <vt:lpstr>Blue Access for MembersSM</vt:lpstr>
      <vt:lpstr>MOBILE APP</vt:lpstr>
      <vt:lpstr>PowerPoint Presentation</vt:lpstr>
      <vt:lpstr>Cost Estimate Search Results</vt:lpstr>
      <vt:lpstr>Health and Wellness</vt:lpstr>
      <vt:lpstr>PowerPoint Presentation</vt:lpstr>
      <vt:lpstr>Blue365® Member Discount Program</vt:lpstr>
      <vt:lpstr>Member Wellness Portal</vt:lpstr>
      <vt:lpstr>Our Fitness Services</vt:lpstr>
      <vt:lpstr>Flexible Gym Network</vt:lpstr>
      <vt:lpstr>Stay Engaged  in Your Health Care</vt:lpstr>
      <vt:lpstr>How You Can Be  a Smarter Consumer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Sarcione</dc:creator>
  <cp:lastModifiedBy>Jennie Duran</cp:lastModifiedBy>
  <cp:revision>37</cp:revision>
  <dcterms:created xsi:type="dcterms:W3CDTF">2021-10-07T19:16:13Z</dcterms:created>
  <dcterms:modified xsi:type="dcterms:W3CDTF">2026-04-01T20:50:07Z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2024-09-04T16:14:12Z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d483ce91-1d24-43f4-a46c-971ec29e4bb2</vt:lpwstr>
  </property>
  <property fmtid="{D5CDD505-2E9C-101B-9397-08002B2CF9AE}" pid="8" name="MSIP_Label_38f1469a-2c2a-4aee-b92b-090d4c5468ff_ContentBits">
    <vt:lpwstr>0</vt:lpwstr>
  </property>
  <property fmtid="{D5CDD505-2E9C-101B-9397-08002B2CF9AE}" pid="9" name="ContentTypeId">
    <vt:lpwstr>0x010100328829923521C946A82D32A1166862C2</vt:lpwstr>
  </property>
  <property fmtid="{D5CDD505-2E9C-101B-9397-08002B2CF9AE}" pid="10" name="MediaServiceImageTags">
    <vt:lpwstr/>
  </property>
</Properties>
</file>